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4650"/>
  </p:normalViewPr>
  <p:slideViewPr>
    <p:cSldViewPr snapToGrid="0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A61DA-3190-40FE-90EA-19D1A84D697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5BBF85-2FB7-46CD-91B2-90C16E709B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82E0BC-0956-4185-BCAB-72D15130CFA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BB8E82-619E-49DF-9CAA-9DED1DEFD05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7DCD3B-1369-4D2E-8B3D-D375D491362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12620D-6395-4D73-BFE2-9CFE8D19F1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7651C-062A-4081-8153-F1D20EAB626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5993C1-3699-449B-998F-AFC3D84BE1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06ACD1-D85E-45C0-8176-7DD516ADB4B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130C6C2-C9D1-46FF-8305-CCC1BE2850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4D85BF-517E-41F4-B26F-4689DD0FEF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33D18C-5141-43FB-B621-AE787088F114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50C1C-A6D7-4861-9BE4-6E468777092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A759E0-467D-422A-AD0A-F99ADAE03C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BDF660-92B5-4690-B6FA-56CF7A828B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93E280F-6BEB-43E6-AFE8-14EF3B1565C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66A8A9-BACF-4A80-9A63-94B27C0F78C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1826AC-8F01-4410-8E96-98259478AD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164ED9-1AA8-4B95-A02E-68C5C5AC672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ECD9A6-B194-4158-8BE5-7C7CFC8A042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D3D804-CD8A-4468-9089-20B0E1F671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760F5F-9D18-415C-BCD2-7BE2E78F26E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E66A51-8C2B-4921-A9CB-60870BA4B6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694F87-148A-48B9-928A-9735A50F1E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000000"/>
                </a:solidFill>
                <a:latin typeface="Univers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1" strike="noStrike" cap="all" spc="97">
                <a:solidFill>
                  <a:srgbClr val="8B8B8B"/>
                </a:solidFill>
                <a:latin typeface="Univer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1" strike="noStrike" cap="all" spc="97">
                <a:solidFill>
                  <a:srgbClr val="8B8B8B"/>
                </a:solidFill>
                <a:latin typeface="Univers"/>
              </a:rPr>
              <a:t>&lt;date/time&gt;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7">
                <a:solidFill>
                  <a:srgbClr val="8B8B8B"/>
                </a:solidFill>
                <a:latin typeface="Univer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D921D5-0EF9-445B-A151-9CBB0D02A8B1}" type="slidenum">
              <a:rPr lang="en-US" sz="1200" b="1" strike="noStrike" cap="all" spc="97">
                <a:solidFill>
                  <a:srgbClr val="8B8B8B"/>
                </a:solidFill>
                <a:latin typeface="Univer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" name="Straight Connector 10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Univers"/>
              </a:rPr>
              <a:t>Click to edit Master title style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Univers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</a:rPr>
              <a:t>Fifth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1" strike="noStrike" cap="all" spc="97">
                <a:solidFill>
                  <a:srgbClr val="8B8B8B"/>
                </a:solidFill>
                <a:latin typeface="Univer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1" strike="noStrike" cap="all" spc="97">
                <a:solidFill>
                  <a:srgbClr val="8B8B8B"/>
                </a:solidFill>
                <a:latin typeface="Univers"/>
              </a:rPr>
              <a:t>&lt;date/time&gt;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7">
                <a:solidFill>
                  <a:srgbClr val="8B8B8B"/>
                </a:solidFill>
                <a:latin typeface="Univer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A3436B-F51B-4584-B270-EEDB8A951E67}" type="slidenum">
              <a:rPr lang="en-US" sz="1200" b="1" strike="noStrike" cap="all" spc="97">
                <a:solidFill>
                  <a:srgbClr val="8B8B8B"/>
                </a:solidFill>
                <a:latin typeface="Univer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7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" name="!!Rectangle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86" name="Picture 3"/>
          <p:cNvPicPr/>
          <p:nvPr/>
        </p:nvPicPr>
        <p:blipFill>
          <a:blip r:embed="rId2">
            <a:alphaModFix amt="35000"/>
          </a:blip>
          <a:srcRect b="15729"/>
          <a:stretch/>
        </p:blipFill>
        <p:spPr>
          <a:xfrm>
            <a:off x="0" y="31824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56400" y="2271600"/>
            <a:ext cx="9678960" cy="284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7200" b="1" strike="noStrike" cap="all" spc="-1">
                <a:solidFill>
                  <a:srgbClr val="FFFFFF"/>
                </a:solidFill>
                <a:latin typeface="Univers"/>
              </a:rPr>
              <a:t>ShowSage</a:t>
            </a:r>
            <a:endParaRPr lang="en-US" sz="72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256400" y="5098320"/>
            <a:ext cx="9678960" cy="749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Univers"/>
              </a:rPr>
              <a:t>Baldeep Dhada | Dylan Longert | Somya Nagar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89" name="Straight Connector 12"/>
          <p:cNvSpPr/>
          <p:nvPr/>
        </p:nvSpPr>
        <p:spPr>
          <a:xfrm>
            <a:off x="8640" y="806400"/>
            <a:ext cx="845352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0" name="Graphic 13"/>
          <p:cNvSpPr/>
          <p:nvPr/>
        </p:nvSpPr>
        <p:spPr>
          <a:xfrm>
            <a:off x="545040" y="2874960"/>
            <a:ext cx="138600" cy="13860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" name="Graphic 12"/>
          <p:cNvSpPr/>
          <p:nvPr/>
        </p:nvSpPr>
        <p:spPr>
          <a:xfrm>
            <a:off x="903600" y="3104280"/>
            <a:ext cx="90720" cy="9072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Graphic 15"/>
          <p:cNvSpPr/>
          <p:nvPr/>
        </p:nvSpPr>
        <p:spPr>
          <a:xfrm>
            <a:off x="529560" y="3619440"/>
            <a:ext cx="127440" cy="12744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</a:rPr>
              <a:t>Description</a:t>
            </a:r>
            <a:endParaRPr lang="en-US" sz="60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6" name="Graphic 22"/>
          <p:cNvSpPr/>
          <p:nvPr/>
        </p:nvSpPr>
        <p:spPr>
          <a:xfrm>
            <a:off x="1261800" y="2383200"/>
            <a:ext cx="151200" cy="15120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7" name="Graphic 13"/>
          <p:cNvSpPr/>
          <p:nvPr/>
        </p:nvSpPr>
        <p:spPr>
          <a:xfrm>
            <a:off x="10724400" y="2265480"/>
            <a:ext cx="138600" cy="13860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8" name="Graphic 15"/>
          <p:cNvSpPr/>
          <p:nvPr/>
        </p:nvSpPr>
        <p:spPr>
          <a:xfrm>
            <a:off x="11025000" y="2537280"/>
            <a:ext cx="127440" cy="12744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" name="Graphic 21"/>
          <p:cNvSpPr/>
          <p:nvPr/>
        </p:nvSpPr>
        <p:spPr>
          <a:xfrm>
            <a:off x="1064160" y="2832840"/>
            <a:ext cx="95400" cy="9540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" name="Graphic 12"/>
          <p:cNvSpPr/>
          <p:nvPr/>
        </p:nvSpPr>
        <p:spPr>
          <a:xfrm>
            <a:off x="10772280" y="2804040"/>
            <a:ext cx="90720" cy="9072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" name="Graphic 23"/>
          <p:cNvSpPr/>
          <p:nvPr/>
        </p:nvSpPr>
        <p:spPr>
          <a:xfrm>
            <a:off x="1413360" y="3242520"/>
            <a:ext cx="108360" cy="10836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24760" y="1623625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Univers"/>
              </a:rPr>
              <a:t>We will be using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Univers"/>
              </a:rPr>
              <a:t>TVMaze</a:t>
            </a:r>
            <a:r>
              <a:rPr lang="en-US" sz="2800" b="0" strike="noStrike" spc="-1" dirty="0">
                <a:solidFill>
                  <a:srgbClr val="000000"/>
                </a:solidFill>
                <a:latin typeface="Univers"/>
              </a:rPr>
              <a:t> API to collect 3 types of data: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Univers"/>
              </a:rPr>
              <a:t>Data on specific 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</a:rPr>
              <a:t>television shows</a:t>
            </a:r>
            <a:endParaRPr lang="en-US" sz="2000" b="0" strike="noStrike" spc="-1" dirty="0">
              <a:solidFill>
                <a:srgbClr val="000000"/>
              </a:solidFill>
              <a:latin typeface="Univers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Univers"/>
              </a:rPr>
              <a:t>Data on specific television show 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</a:rPr>
              <a:t>seasons</a:t>
            </a:r>
            <a:endParaRPr lang="en-US" sz="2000" b="0" strike="noStrike" spc="-1" dirty="0">
              <a:solidFill>
                <a:srgbClr val="000000"/>
              </a:solidFill>
              <a:latin typeface="Univers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Univers"/>
              </a:rPr>
              <a:t>Data on specific television show 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</a:rPr>
              <a:t>episodes</a:t>
            </a:r>
            <a:endParaRPr lang="en-US" sz="2000" b="0" strike="noStrike" spc="-1" dirty="0">
              <a:solidFill>
                <a:srgbClr val="000000"/>
              </a:solidFill>
              <a:latin typeface="Univer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Univers"/>
              </a:rPr>
              <a:t>We will modify the URL being fed to the API based on the data we are collecting: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Univers"/>
              </a:rPr>
              <a:t>Television shows: (e.g. "https://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Univers"/>
              </a:rPr>
              <a:t>api.tvmaze.com</a:t>
            </a:r>
            <a:r>
              <a:rPr lang="en-US" sz="2000" b="0" strike="noStrike" spc="-1" dirty="0">
                <a:solidFill>
                  <a:srgbClr val="000000"/>
                </a:solidFill>
                <a:latin typeface="Univers"/>
              </a:rPr>
              <a:t>/search/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Univers"/>
              </a:rPr>
              <a:t>shows?q</a:t>
            </a:r>
            <a:r>
              <a:rPr lang="en-US" sz="2000" b="0" strike="noStrike" spc="-1" dirty="0">
                <a:solidFill>
                  <a:srgbClr val="000000"/>
                </a:solidFill>
                <a:latin typeface="Univers"/>
              </a:rPr>
              <a:t>=One%20Piece")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Univers"/>
              </a:rPr>
              <a:t>Seasons: (e.g. "https://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Univers"/>
              </a:rPr>
              <a:t>api.tvmaze.com</a:t>
            </a:r>
            <a:r>
              <a:rPr lang="en-US" sz="2000" b="0" strike="noStrike" spc="-1" dirty="0">
                <a:solidFill>
                  <a:srgbClr val="000000"/>
                </a:solidFill>
                <a:latin typeface="Univers"/>
              </a:rPr>
              <a:t>/shows/1505/seasons")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Univers"/>
                <a:ea typeface="Noto Sans CJK SC"/>
              </a:rPr>
              <a:t>Episodes: (e.g. "https://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Univers"/>
                <a:ea typeface="Noto Sans CJK SC"/>
              </a:rPr>
              <a:t>api.tvmaze.com</a:t>
            </a:r>
            <a:r>
              <a:rPr lang="en-US" sz="2000" b="0" strike="noStrike" spc="-1" dirty="0">
                <a:solidFill>
                  <a:srgbClr val="000000"/>
                </a:solidFill>
                <a:latin typeface="Univers"/>
                <a:ea typeface="Noto Sans CJK SC"/>
              </a:rPr>
              <a:t>/seasons/12403/episodes</a:t>
            </a:r>
            <a:r>
              <a:rPr lang="en-US" sz="2000" b="0" strike="noStrike" spc="-1" dirty="0">
                <a:solidFill>
                  <a:srgbClr val="000000"/>
                </a:solidFill>
                <a:latin typeface="Univers"/>
              </a:rPr>
              <a:t>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traight Connector 22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Rectangle 2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2080" y="121680"/>
            <a:ext cx="9147600" cy="904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</a:rPr>
              <a:t>Functionality</a:t>
            </a:r>
            <a:endParaRPr lang="en-US" sz="60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07" name="Graphic 22"/>
          <p:cNvSpPr/>
          <p:nvPr/>
        </p:nvSpPr>
        <p:spPr>
          <a:xfrm>
            <a:off x="1261800" y="2383200"/>
            <a:ext cx="151200" cy="15120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8" name="Graphic 13"/>
          <p:cNvSpPr/>
          <p:nvPr/>
        </p:nvSpPr>
        <p:spPr>
          <a:xfrm>
            <a:off x="10724400" y="2265480"/>
            <a:ext cx="138600" cy="13860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" name="Graphic 15"/>
          <p:cNvSpPr/>
          <p:nvPr/>
        </p:nvSpPr>
        <p:spPr>
          <a:xfrm>
            <a:off x="11025000" y="2537280"/>
            <a:ext cx="127440" cy="12744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" name="Graphic 21"/>
          <p:cNvSpPr/>
          <p:nvPr/>
        </p:nvSpPr>
        <p:spPr>
          <a:xfrm>
            <a:off x="1064160" y="2832840"/>
            <a:ext cx="95400" cy="9540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1" name="Graphic 12"/>
          <p:cNvSpPr/>
          <p:nvPr/>
        </p:nvSpPr>
        <p:spPr>
          <a:xfrm>
            <a:off x="10772280" y="2804040"/>
            <a:ext cx="90720" cy="9072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2" name="Graphic 23"/>
          <p:cNvSpPr/>
          <p:nvPr/>
        </p:nvSpPr>
        <p:spPr>
          <a:xfrm>
            <a:off x="1413360" y="3242520"/>
            <a:ext cx="108360" cy="10836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" name="Straight Connector 38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" name="TextBox 2"/>
          <p:cNvSpPr/>
          <p:nvPr/>
        </p:nvSpPr>
        <p:spPr>
          <a:xfrm>
            <a:off x="1159560" y="1041907"/>
            <a:ext cx="10141048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Univers"/>
              </a:rPr>
              <a:t>The program is split into 3 phases: Show/Seasons/Episodes</a:t>
            </a:r>
            <a:endParaRPr lang="en-CA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Univers"/>
              </a:rPr>
              <a:t>The get function sends a request to a TVMAZE API and the format function cleans the data of Null values/spaces/empty strings and filters for the desired columns 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 dirty="0" err="1">
                <a:solidFill>
                  <a:srgbClr val="DCDCAA"/>
                </a:solidFill>
                <a:latin typeface="Menlo"/>
              </a:rPr>
              <a:t>get_shows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(</a:t>
            </a:r>
            <a:r>
              <a:rPr lang="en-CA" sz="1800" b="0" strike="noStrike" spc="-1" dirty="0">
                <a:solidFill>
                  <a:srgbClr val="9CDCFE"/>
                </a:solidFill>
                <a:latin typeface="Menlo"/>
              </a:rPr>
              <a:t>query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) -&gt; Returns a data frame with shows and show ids in it</a:t>
            </a:r>
            <a:endParaRPr lang="en-CA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 dirty="0" err="1">
                <a:solidFill>
                  <a:srgbClr val="DCDCAA"/>
                </a:solidFill>
                <a:latin typeface="Menlo"/>
              </a:rPr>
              <a:t>format_show_name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(</a:t>
            </a:r>
            <a:r>
              <a:rPr lang="en-CA" sz="1800" b="0" strike="noStrike" spc="-1" dirty="0">
                <a:solidFill>
                  <a:srgbClr val="9CDCFE"/>
                </a:solidFill>
                <a:latin typeface="Menlo"/>
              </a:rPr>
              <a:t>show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) -&gt; cleans the data frame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 dirty="0" err="1">
                <a:solidFill>
                  <a:srgbClr val="DCDCAA"/>
                </a:solidFill>
                <a:latin typeface="Menlo"/>
              </a:rPr>
              <a:t>get_seasons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(</a:t>
            </a:r>
            <a:r>
              <a:rPr lang="en-CA" sz="1800" b="0" strike="noStrike" spc="-1" dirty="0" err="1">
                <a:solidFill>
                  <a:srgbClr val="9CDCFE"/>
                </a:solidFill>
                <a:latin typeface="Menlo"/>
              </a:rPr>
              <a:t>show_id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) -&gt; Uses the id to return a data frame of seasons</a:t>
            </a:r>
            <a:endParaRPr lang="en-CA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 dirty="0" err="1">
                <a:solidFill>
                  <a:srgbClr val="DCDCAA"/>
                </a:solidFill>
                <a:latin typeface="Menlo"/>
              </a:rPr>
              <a:t>format_season_name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(</a:t>
            </a:r>
            <a:r>
              <a:rPr lang="en-CA" sz="1800" b="0" strike="noStrike" spc="-1" dirty="0">
                <a:solidFill>
                  <a:srgbClr val="9CDCFE"/>
                </a:solidFill>
                <a:latin typeface="Menlo"/>
              </a:rPr>
              <a:t>season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) -&gt; cleans the seasons data frame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 dirty="0" err="1">
                <a:solidFill>
                  <a:srgbClr val="DCDCAA"/>
                </a:solidFill>
                <a:latin typeface="Menlo"/>
              </a:rPr>
              <a:t>get_episodes_of_season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(</a:t>
            </a:r>
            <a:r>
              <a:rPr lang="en-CA" sz="1800" b="0" strike="noStrike" spc="-1" dirty="0" err="1">
                <a:solidFill>
                  <a:srgbClr val="9CDCFE"/>
                </a:solidFill>
                <a:latin typeface="Menlo"/>
              </a:rPr>
              <a:t>season_id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) -&gt; Uses the season id to return a data frame of episodes</a:t>
            </a:r>
            <a:endParaRPr lang="en-CA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 dirty="0" err="1">
                <a:solidFill>
                  <a:srgbClr val="DCDCAA"/>
                </a:solidFill>
                <a:latin typeface="Menlo"/>
              </a:rPr>
              <a:t>format_episode_name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(</a:t>
            </a:r>
            <a:r>
              <a:rPr lang="en-CA" sz="1800" b="0" strike="noStrike" spc="-1" dirty="0">
                <a:solidFill>
                  <a:srgbClr val="9CDCFE"/>
                </a:solidFill>
                <a:latin typeface="Menlo"/>
              </a:rPr>
              <a:t>episode</a:t>
            </a:r>
            <a:r>
              <a:rPr lang="en-CA" sz="1800" b="0" strike="noStrike" spc="-1" dirty="0">
                <a:solidFill>
                  <a:srgbClr val="CCCCCC"/>
                </a:solidFill>
                <a:latin typeface="Menlo"/>
              </a:rPr>
              <a:t>) -&gt; cleans the episodes data frame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lang="en-CA" sz="1800" b="1" strike="noStrike" spc="-1" dirty="0" err="1">
                <a:solidFill>
                  <a:srgbClr val="CCCCCC"/>
                </a:solidFill>
                <a:latin typeface="Menlo"/>
              </a:rPr>
              <a:t>plot_season_ratings</a:t>
            </a:r>
            <a:r>
              <a:rPr lang="en-CA" sz="1800" b="1" strike="noStrike" spc="-1" dirty="0">
                <a:solidFill>
                  <a:srgbClr val="CCCCCC"/>
                </a:solidFill>
                <a:latin typeface="Menlo"/>
              </a:rPr>
              <a:t>(episodes):</a:t>
            </a:r>
            <a:endParaRPr lang="en-CA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lang="en-CA" sz="1800" b="1" strike="noStrike" spc="-1" dirty="0">
                <a:solidFill>
                  <a:srgbClr val="CCCCCC"/>
                </a:solidFill>
                <a:latin typeface="Menlo"/>
              </a:rPr>
              <a:t>Plots the ratings of each episode of the season and calculates the average rating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3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411960" y="501480"/>
            <a:ext cx="4394880" cy="17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1" strike="noStrike" cap="all" spc="-1">
                <a:solidFill>
                  <a:srgbClr val="000000"/>
                </a:solidFill>
                <a:latin typeface="Univers"/>
              </a:rPr>
              <a:t>Results</a:t>
            </a:r>
            <a:endParaRPr lang="en-US" sz="54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7" name="Rectangle 34"/>
          <p:cNvSpPr/>
          <p:nvPr/>
        </p:nvSpPr>
        <p:spPr>
          <a:xfrm>
            <a:off x="0" y="0"/>
            <a:ext cx="577944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8" name="TextBox 2"/>
          <p:cNvSpPr/>
          <p:nvPr/>
        </p:nvSpPr>
        <p:spPr>
          <a:xfrm>
            <a:off x="6392520" y="2646000"/>
            <a:ext cx="4434480" cy="371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</a:rPr>
              <a:t>The wrapper package will allow the user to:</a:t>
            </a:r>
            <a:endParaRPr lang="en-CA" sz="1800" b="0" strike="noStrike" spc="-1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</a:rPr>
              <a:t>View the show/season data retrieved from the API as a DataFrame.</a:t>
            </a:r>
            <a:endParaRPr lang="en-CA" sz="1800" b="0" strike="noStrike" spc="-1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</a:rPr>
              <a:t>View a plot between ‘Ratings’ and ‘Episode Number’ for any given season.</a:t>
            </a:r>
            <a:endParaRPr lang="en-CA" sz="1800" b="0" strike="noStrike" spc="-1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</a:rPr>
              <a:t>View the average rating for all the episodes from a given season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19" name="Straight Connector 36"/>
          <p:cNvSpPr/>
          <p:nvPr/>
        </p:nvSpPr>
        <p:spPr>
          <a:xfrm>
            <a:off x="11585880" y="3610080"/>
            <a:ext cx="360" cy="32389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" name="TextBox 10"/>
          <p:cNvSpPr/>
          <p:nvPr/>
        </p:nvSpPr>
        <p:spPr>
          <a:xfrm>
            <a:off x="0" y="132480"/>
            <a:ext cx="2018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</a:rPr>
              <a:t>Sample Output :</a:t>
            </a:r>
            <a:endParaRPr lang="en-CA" sz="1800" b="0" strike="noStrike" spc="-1">
              <a:latin typeface="Arial"/>
            </a:endParaRPr>
          </a:p>
        </p:txBody>
      </p:sp>
      <p:pic>
        <p:nvPicPr>
          <p:cNvPr id="121" name="Picture 12" descr="A screenshot of a computer screen&#10;&#10;Description automatically generated"/>
          <p:cNvPicPr/>
          <p:nvPr/>
        </p:nvPicPr>
        <p:blipFill>
          <a:blip r:embed="rId2"/>
          <a:stretch/>
        </p:blipFill>
        <p:spPr>
          <a:xfrm>
            <a:off x="111600" y="1003320"/>
            <a:ext cx="5521680" cy="507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080" y="1209240"/>
            <a:ext cx="9147600" cy="2336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25" name="Graphic 22"/>
          <p:cNvSpPr/>
          <p:nvPr/>
        </p:nvSpPr>
        <p:spPr>
          <a:xfrm>
            <a:off x="1261800" y="2383200"/>
            <a:ext cx="151200" cy="15120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" name="Graphic 13"/>
          <p:cNvSpPr/>
          <p:nvPr/>
        </p:nvSpPr>
        <p:spPr>
          <a:xfrm>
            <a:off x="10724400" y="2265480"/>
            <a:ext cx="138600" cy="13860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7" name="Graphic 15"/>
          <p:cNvSpPr/>
          <p:nvPr/>
        </p:nvSpPr>
        <p:spPr>
          <a:xfrm>
            <a:off x="11025000" y="2537280"/>
            <a:ext cx="127440" cy="12744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8" name="Graphic 21"/>
          <p:cNvSpPr/>
          <p:nvPr/>
        </p:nvSpPr>
        <p:spPr>
          <a:xfrm>
            <a:off x="1064160" y="2832840"/>
            <a:ext cx="95400" cy="9540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Graphic 12"/>
          <p:cNvSpPr/>
          <p:nvPr/>
        </p:nvSpPr>
        <p:spPr>
          <a:xfrm>
            <a:off x="10772280" y="2804040"/>
            <a:ext cx="90720" cy="9072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0" name="Graphic 23"/>
          <p:cNvSpPr/>
          <p:nvPr/>
        </p:nvSpPr>
        <p:spPr>
          <a:xfrm>
            <a:off x="1413360" y="3242520"/>
            <a:ext cx="108360" cy="10836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1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59</TotalTime>
  <Words>357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Menlo</vt:lpstr>
      <vt:lpstr>Symbol</vt:lpstr>
      <vt:lpstr>Times New Roman</vt:lpstr>
      <vt:lpstr>Univers</vt:lpstr>
      <vt:lpstr>Wingdings</vt:lpstr>
      <vt:lpstr>Office Theme</vt:lpstr>
      <vt:lpstr>Office Theme</vt:lpstr>
      <vt:lpstr>ShowSage</vt:lpstr>
      <vt:lpstr>Description</vt:lpstr>
      <vt:lpstr>Functionality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ShowSage</dc:title>
  <dc:subject/>
  <dc:creator>nagar01@student.ubc.ca</dc:creator>
  <dc:description/>
  <cp:lastModifiedBy>bdhada@student.ubc.ca</cp:lastModifiedBy>
  <cp:revision>18</cp:revision>
  <dcterms:created xsi:type="dcterms:W3CDTF">2024-01-24T18:52:12Z</dcterms:created>
  <dcterms:modified xsi:type="dcterms:W3CDTF">2024-01-26T01:28:05Z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