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52351D-9FC8-4ED4-982D-370E147A0F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61FD4C-9A81-488F-839A-74F1520BDC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7FBC25-53E5-455E-916B-A6C877AF82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F7B8E7-7DF2-4496-94D5-DB41095CD8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28C990-37CE-4781-A554-6F1A253B25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0BC052-0490-46CC-BA8A-AA275EB548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67DEA0-E50D-4F71-8F69-200F094FB4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94D66D-3976-4489-993E-C8D1EC73CB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17C2CD-E251-44A3-B9C0-FD1DB48FD4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847573-A639-40CC-808A-61AFEEB4F4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0DB64E-118A-4371-9EC9-91E3D412F8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FE232E-E464-47E2-97BD-B307CC9A63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489FFE-2D2E-4B73-B654-9DF6BCFCBF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10AE3F-2005-4769-BB0F-9C75D792CA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DC0003-5B62-491F-AF07-6F5EAB35F0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3F5A14-986C-489E-B355-180FC0B364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97BE06-DC38-4D54-A7EB-4082CA2D85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DF8250-52A2-4D93-B663-791FBD6A51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EA8EA88-5003-4247-877A-D047B810B9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260513-6376-4BFE-9FEA-51DBD3BA0B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87276A-9B3A-4EF6-8318-E88D33FE62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7A6329-4F54-43B4-B2A3-87ADAD2FE7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711E01-AECC-42FF-8AEB-7DE91131F8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1157B2-0569-468E-935D-2418E78932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4A81F2-F8C5-4541-BD37-F61AF9A89D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EDBC43-5290-4F44-B81E-9878EE3822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63A989C-A2E6-47D8-87AD-66A00F4BD1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749454-E9AB-4F80-9DBB-B9FE7F0CEB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0209D0-160F-4631-9A77-A44978ECBAE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E709A4-3D4E-4C42-BDD7-3C1AE77235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3E506F-E789-4597-B591-370E39D94B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CFB323-5C14-45E4-8F03-5C6ED1A8AA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1D8B2C-35A6-4CE2-8CE6-92539C68E0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82AACE-69FB-4DBE-9EB2-64BC30862A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626514-64D4-4A74-972D-FFD8A1EB58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49A0C2-CFE4-4C1B-8CA3-4B2A21822DE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10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cap="sq" w="2540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94" strike="noStrike" cap="all">
                <a:solidFill>
                  <a:srgbClr val="8b8b8b"/>
                </a:solidFill>
                <a:latin typeface="Univer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DE041E-E80D-40CF-9DC2-FE3A06654B23}" type="slidenum">
              <a:rPr b="1" lang="en-US" sz="1200" spc="94" strike="noStrike" cap="all">
                <a:solidFill>
                  <a:srgbClr val="8b8b8b"/>
                </a:solidFill>
                <a:latin typeface="Univers"/>
                <a:ea typeface="DejaVu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traight Connector 6"/>
          <p:cNvSpPr/>
          <p:nvPr/>
        </p:nvSpPr>
        <p:spPr>
          <a:xfrm>
            <a:off x="715680" y="356760"/>
            <a:ext cx="360" cy="6492600"/>
          </a:xfrm>
          <a:prstGeom prst="line">
            <a:avLst/>
          </a:prstGeom>
          <a:ln cap="sq" w="2540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1296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151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94" strike="noStrike" cap="all">
                <a:solidFill>
                  <a:srgbClr val="8b8b8b"/>
                </a:solidFill>
                <a:latin typeface="Univer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3A30C3-AA3C-4A15-A235-88B5222F3C5B}" type="slidenum">
              <a:rPr b="1" lang="en-US" sz="1200" spc="94" strike="noStrike" cap="all">
                <a:solidFill>
                  <a:srgbClr val="8b8b8b"/>
                </a:solidFill>
                <a:latin typeface="Univers"/>
                <a:ea typeface="DejaVu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traight Connector 6"/>
          <p:cNvSpPr/>
          <p:nvPr/>
        </p:nvSpPr>
        <p:spPr>
          <a:xfrm>
            <a:off x="715680" y="356760"/>
            <a:ext cx="360" cy="6492600"/>
          </a:xfrm>
          <a:prstGeom prst="line">
            <a:avLst/>
          </a:prstGeom>
          <a:ln cap="sq" w="2540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94" strike="noStrike" cap="all">
                <a:solidFill>
                  <a:srgbClr val="8b8b8b"/>
                </a:solidFill>
                <a:latin typeface="Univer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BCA7B3-D052-475C-AC5C-B53440B872AC}" type="slidenum">
              <a:rPr b="1" lang="en-US" sz="1200" spc="94" strike="noStrike" cap="all">
                <a:solidFill>
                  <a:srgbClr val="8b8b8b"/>
                </a:solidFill>
                <a:latin typeface="Univers"/>
                <a:ea typeface="DejaVu Sans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!!Rectangle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3" descr=""/>
          <p:cNvPicPr/>
          <p:nvPr/>
        </p:nvPicPr>
        <p:blipFill>
          <a:blip r:embed="rId1">
            <a:alphaModFix amt="35000"/>
          </a:blip>
          <a:srcRect l="0" t="0" r="0" b="15730"/>
          <a:stretch/>
        </p:blipFill>
        <p:spPr>
          <a:xfrm>
            <a:off x="720" y="16272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1400" y="900000"/>
            <a:ext cx="12060000" cy="30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7200" spc="-1" strike="noStrike" cap="all">
                <a:solidFill>
                  <a:srgbClr val="ffffff"/>
                </a:solidFill>
                <a:latin typeface="Univers"/>
                <a:ea typeface="DejaVu Sans"/>
              </a:rPr>
              <a:t>TV Maze Api Wrapper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1400" y="5400000"/>
            <a:ext cx="9678600" cy="7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Univers"/>
                <a:ea typeface="DejaVu Sans"/>
              </a:rPr>
              <a:t>Baldeep Dhada | Dylan Longert | Somya Nagar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131" name="Straight Connector 12"/>
          <p:cNvSpPr/>
          <p:nvPr/>
        </p:nvSpPr>
        <p:spPr>
          <a:xfrm>
            <a:off x="8640" y="806400"/>
            <a:ext cx="8453520" cy="360"/>
          </a:xfrm>
          <a:prstGeom prst="line">
            <a:avLst/>
          </a:prstGeom>
          <a:ln cap="sq" w="25400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Graphic 13"/>
          <p:cNvSpPr/>
          <p:nvPr/>
        </p:nvSpPr>
        <p:spPr>
          <a:xfrm>
            <a:off x="545040" y="2874960"/>
            <a:ext cx="138240" cy="13824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Graphic 12"/>
          <p:cNvSpPr/>
          <p:nvPr/>
        </p:nvSpPr>
        <p:spPr>
          <a:xfrm>
            <a:off x="903600" y="3104280"/>
            <a:ext cx="90360" cy="9036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raphic 15"/>
          <p:cNvSpPr/>
          <p:nvPr/>
        </p:nvSpPr>
        <p:spPr>
          <a:xfrm>
            <a:off x="529560" y="3619440"/>
            <a:ext cx="127080" cy="12708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traight Connector 7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cap="sq" w="2540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Rectangle 9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Univers"/>
                <a:ea typeface="DejaVu Sans"/>
              </a:rPr>
              <a:t>Description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raphic 22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Graphic 13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Graphic 15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raphic 21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Graphic 12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raphic 23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Straight Connector 23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cap="sq" w="25400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Univers"/>
                <a:ea typeface="DejaVu Sans"/>
              </a:rPr>
              <a:t>We will be using the TVMaze API to collect 3 types of data: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  <a:ea typeface="DejaVu Sans"/>
              </a:rPr>
              <a:t>Data on specific </a:t>
            </a:r>
            <a:r>
              <a:rPr b="1" lang="en-US" sz="2000" spc="-1" strike="noStrike">
                <a:solidFill>
                  <a:srgbClr val="000000"/>
                </a:solidFill>
                <a:latin typeface="Univers"/>
                <a:ea typeface="DejaVu Sans"/>
              </a:rPr>
              <a:t>television shows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  <a:ea typeface="DejaVu Sans"/>
              </a:rPr>
              <a:t>Data on specific television show </a:t>
            </a:r>
            <a:r>
              <a:rPr b="1" lang="en-US" sz="2000" spc="-1" strike="noStrike">
                <a:solidFill>
                  <a:srgbClr val="000000"/>
                </a:solidFill>
                <a:latin typeface="Univers"/>
                <a:ea typeface="DejaVu Sans"/>
              </a:rPr>
              <a:t>seasons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  <a:ea typeface="DejaVu Sans"/>
              </a:rPr>
              <a:t>Data on specific television show </a:t>
            </a:r>
            <a:r>
              <a:rPr b="1" lang="en-US" sz="2000" spc="-1" strike="noStrike">
                <a:solidFill>
                  <a:srgbClr val="000000"/>
                </a:solidFill>
                <a:latin typeface="Univers"/>
                <a:ea typeface="DejaVu Sans"/>
              </a:rPr>
              <a:t>episodes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Univers"/>
                <a:ea typeface="DejaVu Sans"/>
              </a:rPr>
              <a:t>We will modify the URL being fed to the API based on the data we </a:t>
            </a:r>
            <a:r>
              <a:rPr b="0" lang="en-US" sz="2800" spc="-1" strike="noStrike">
                <a:solidFill>
                  <a:srgbClr val="000000"/>
                </a:solidFill>
                <a:latin typeface="Univers"/>
                <a:ea typeface="DejaVu Sans"/>
              </a:rPr>
              <a:t>are collecting: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  <a:ea typeface="DejaVu Sans"/>
              </a:rPr>
              <a:t>Television shows: (e.g. "https://api.tvmaze.com/search/shows?q=One%20Piece")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  <a:ea typeface="DejaVu Sans"/>
              </a:rPr>
              <a:t>Seasons: (e.g. "https://api.tvmaze.com/shows/1505/seasons")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  <a:ea typeface="DejaVu Sans"/>
              </a:rPr>
              <a:t>Episodes within Season: (e.g. “https://api.tvmaze.com/seasons/12403/episodes”)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Univers"/>
                <a:ea typeface="DejaVu Sans"/>
              </a:rPr>
              <a:t>All episodes: (e.g. https://api.tvmaze.com/shows/12403/episodes”)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traight Connector 1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cap="sq" w="2540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Rectangle 1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Univers"/>
                <a:ea typeface="DejaVu Sans"/>
              </a:rPr>
              <a:t>Functionality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raphic 1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Graphic 2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Graphic 3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Graphic 4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Graphic 5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Graphic 6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Straight Connector 2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cap="sq" w="25400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Univers"/>
                <a:ea typeface="DejaVu Sans"/>
              </a:rPr>
              <a:t>The program functions can roughly broken down into 3 categories: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Univers"/>
                <a:ea typeface="DejaVu Sans"/>
              </a:rPr>
              <a:t>API calls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Univers"/>
                <a:ea typeface="DejaVu Sans"/>
              </a:rPr>
              <a:t>Data formatting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Univers"/>
                <a:ea typeface="DejaVu Sans"/>
              </a:rPr>
              <a:t>Data visualization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traight Connector 3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cap="sq" w="2540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Rectangle 2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Univers"/>
                <a:ea typeface="DejaVu Sans"/>
              </a:rPr>
              <a:t>API call functions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raphic 7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Graphic 8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Graphic 9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Graphic 10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Graphic 11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raphic 14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Straight Connector 4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cap="sq" w="25400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get_shows() → </a:t>
            </a:r>
            <a:r>
              <a:rPr b="1" i="1" lang="en-US" sz="1800" spc="-1" strike="noStrike">
                <a:solidFill>
                  <a:srgbClr val="c9211e"/>
                </a:solidFill>
                <a:latin typeface="Univers"/>
                <a:ea typeface="DejaVu Sans"/>
              </a:rPr>
              <a:t>get_shows(“The Sopranos”)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API call with television show parameter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Returns data frame with 23 columns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get_seasons() </a:t>
            </a:r>
            <a:r>
              <a:rPr b="1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→ </a:t>
            </a:r>
            <a:r>
              <a:rPr b="1" i="1" lang="en-US" sz="1800" spc="-1" strike="noStrike">
                <a:solidFill>
                  <a:srgbClr val="c9211e"/>
                </a:solidFill>
                <a:latin typeface="Univers"/>
                <a:ea typeface="DejaVu Sans"/>
              </a:rPr>
              <a:t>get_seasons(527)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API call with television show id parameter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Returns data frame with 21 columns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get_episodes_of_season() </a:t>
            </a:r>
            <a:r>
              <a:rPr b="1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→ </a:t>
            </a:r>
            <a:r>
              <a:rPr b="1" i="1" lang="en-US" sz="1800" spc="-1" strike="noStrike">
                <a:solidFill>
                  <a:srgbClr val="c9211e"/>
                </a:solidFill>
                <a:latin typeface="Univers"/>
                <a:ea typeface="DejaVu Sans"/>
              </a:rPr>
              <a:t>get_episodes_of_season(2098)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API call with television show season id parameter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Returns data frame with 14 columns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get_all_episodes() </a:t>
            </a:r>
            <a:r>
              <a:rPr b="1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→ </a:t>
            </a:r>
            <a:r>
              <a:rPr b="1" i="1" lang="en-US" sz="1800" spc="-1" strike="noStrike">
                <a:solidFill>
                  <a:srgbClr val="c9211e"/>
                </a:solidFill>
                <a:latin typeface="Univers"/>
                <a:ea typeface="DejaVu Sans"/>
              </a:rPr>
              <a:t>get_all_episodes(527)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API call with television with television show id parameter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Returns data frame with 14 columns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traight Connector 22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cap="sq" w="2540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Rectangle 2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522080" y="121680"/>
            <a:ext cx="914724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99000"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Univers"/>
                <a:ea typeface="DejaVu Sans"/>
              </a:rPr>
              <a:t>Functionality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Graphic 22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Graphic 13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Graphic 15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Graphic 21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Graphic 12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Graphic 23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Straight Connector 38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cap="sq" w="25400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TextBox 2"/>
          <p:cNvSpPr/>
          <p:nvPr/>
        </p:nvSpPr>
        <p:spPr>
          <a:xfrm>
            <a:off x="1159560" y="1041840"/>
            <a:ext cx="1014084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The program is split into 3 phases: Show/Seasons/Episodes</a:t>
            </a: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The get function sends a request to a TVMAZE API and the format function cleans the data of Null values/spaces/empty strings and filters for the desired columns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dcdcaa"/>
                </a:solidFill>
                <a:latin typeface="Menlo"/>
                <a:ea typeface="DejaVu Sans"/>
              </a:rPr>
              <a:t>get_shows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9cdcfe"/>
                </a:solidFill>
                <a:latin typeface="Menlo"/>
                <a:ea typeface="DejaVu Sans"/>
              </a:rPr>
              <a:t>query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  <a:ea typeface="DejaVu Sans"/>
              </a:rPr>
              <a:t>) -&gt; Returns a data frame with shows and show ids in it</a:t>
            </a: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dcdcaa"/>
                </a:solidFill>
                <a:latin typeface="Menlo"/>
                <a:ea typeface="DejaVu Sans"/>
              </a:rPr>
              <a:t>format_show_name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9cdcfe"/>
                </a:solidFill>
                <a:latin typeface="Menlo"/>
                <a:ea typeface="DejaVu Sans"/>
              </a:rPr>
              <a:t>show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  <a:ea typeface="DejaVu Sans"/>
              </a:rPr>
              <a:t>) -&gt; cleans the data frame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dcdcaa"/>
                </a:solidFill>
                <a:latin typeface="Menlo"/>
                <a:ea typeface="DejaVu Sans"/>
              </a:rPr>
              <a:t>get_seasons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9cdcfe"/>
                </a:solidFill>
                <a:latin typeface="Menlo"/>
                <a:ea typeface="DejaVu Sans"/>
              </a:rPr>
              <a:t>show_id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  <a:ea typeface="DejaVu Sans"/>
              </a:rPr>
              <a:t>) -&gt; Uses the id to return a data frame of seasons</a:t>
            </a: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dcdcaa"/>
                </a:solidFill>
                <a:latin typeface="Menlo"/>
                <a:ea typeface="DejaVu Sans"/>
              </a:rPr>
              <a:t>format_season_name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9cdcfe"/>
                </a:solidFill>
                <a:latin typeface="Menlo"/>
                <a:ea typeface="DejaVu Sans"/>
              </a:rPr>
              <a:t>season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  <a:ea typeface="DejaVu Sans"/>
              </a:rPr>
              <a:t>) -&gt; cleans the seasons data frame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dcdcaa"/>
                </a:solidFill>
                <a:latin typeface="Menlo"/>
                <a:ea typeface="DejaVu Sans"/>
              </a:rPr>
              <a:t>get_episodes_of_season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9cdcfe"/>
                </a:solidFill>
                <a:latin typeface="Menlo"/>
                <a:ea typeface="DejaVu Sans"/>
              </a:rPr>
              <a:t>season_id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  <a:ea typeface="DejaVu Sans"/>
              </a:rPr>
              <a:t>) -&gt; Uses the season id to return a data frame of episodes</a:t>
            </a: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b="0" lang="en-CA" sz="1800" spc="-1" strike="noStrike">
                <a:solidFill>
                  <a:srgbClr val="dcdcaa"/>
                </a:solidFill>
                <a:latin typeface="Menlo"/>
                <a:ea typeface="DejaVu Sans"/>
              </a:rPr>
              <a:t>format_episode_name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b="0" lang="en-CA" sz="1800" spc="-1" strike="noStrike">
                <a:solidFill>
                  <a:srgbClr val="9cdcfe"/>
                </a:solidFill>
                <a:latin typeface="Menlo"/>
                <a:ea typeface="DejaVu Sans"/>
              </a:rPr>
              <a:t>episode</a:t>
            </a:r>
            <a:r>
              <a:rPr b="0" lang="en-CA" sz="1800" spc="-1" strike="noStrike">
                <a:solidFill>
                  <a:srgbClr val="cccccc"/>
                </a:solidFill>
                <a:latin typeface="Menlo"/>
                <a:ea typeface="DejaVu Sans"/>
              </a:rPr>
              <a:t>) -&gt; cleans the episodes data frame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cccccc"/>
              </a:buClr>
              <a:buFont typeface="Arial"/>
              <a:buChar char="•"/>
            </a:pPr>
            <a:r>
              <a:rPr b="1" lang="en-CA" sz="1800" spc="-1" strike="noStrike">
                <a:solidFill>
                  <a:srgbClr val="cccccc"/>
                </a:solidFill>
                <a:latin typeface="Menlo"/>
                <a:ea typeface="DejaVu Sans"/>
              </a:rPr>
              <a:t>plot_season_ratings(episodes):</a:t>
            </a:r>
            <a:endParaRPr b="0" lang="en-CA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cccccc"/>
              </a:buClr>
              <a:buFont typeface="Arial"/>
              <a:buChar char="•"/>
            </a:pPr>
            <a:r>
              <a:rPr b="1" lang="en-CA" sz="1800" spc="-1" strike="noStrike">
                <a:solidFill>
                  <a:srgbClr val="cccccc"/>
                </a:solidFill>
                <a:latin typeface="Menlo"/>
                <a:ea typeface="DejaVu Sans"/>
              </a:rPr>
              <a:t>Plots the ratings of each episode of the season and calculates the average rating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CA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3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411960" y="501480"/>
            <a:ext cx="4394520" cy="171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5400" spc="-1" strike="noStrike" cap="all">
                <a:solidFill>
                  <a:srgbClr val="000000"/>
                </a:solidFill>
                <a:latin typeface="Univers"/>
                <a:ea typeface="DejaVu Sans"/>
              </a:rPr>
              <a:t>Results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Rectangle 34"/>
          <p:cNvSpPr/>
          <p:nvPr/>
        </p:nvSpPr>
        <p:spPr>
          <a:xfrm>
            <a:off x="0" y="0"/>
            <a:ext cx="577908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TextBox 2"/>
          <p:cNvSpPr/>
          <p:nvPr/>
        </p:nvSpPr>
        <p:spPr>
          <a:xfrm>
            <a:off x="6392520" y="2646000"/>
            <a:ext cx="4434120" cy="370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The wrapper package will allow the user to:</a:t>
            </a:r>
            <a:endParaRPr b="0" lang="en-CA" sz="1800" spc="-1" strike="noStrike">
              <a:latin typeface="Arial"/>
            </a:endParaRPr>
          </a:p>
          <a:p>
            <a:pPr marL="34308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View the show/season data retrieved from the API as a DataFrame.</a:t>
            </a:r>
            <a:endParaRPr b="0" lang="en-CA" sz="1800" spc="-1" strike="noStrike">
              <a:latin typeface="Arial"/>
            </a:endParaRPr>
          </a:p>
          <a:p>
            <a:pPr marL="34308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View a plot between ‘Ratings’ and ‘Episode Number’ for any given season.</a:t>
            </a:r>
            <a:endParaRPr b="0" lang="en-CA" sz="1800" spc="-1" strike="noStrike">
              <a:latin typeface="Arial"/>
            </a:endParaRPr>
          </a:p>
          <a:p>
            <a:pPr marL="34308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View the average rating for all the episodes from a given season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83" name="Straight Connector 36"/>
          <p:cNvSpPr/>
          <p:nvPr/>
        </p:nvSpPr>
        <p:spPr>
          <a:xfrm>
            <a:off x="11585880" y="3610080"/>
            <a:ext cx="360" cy="3238920"/>
          </a:xfrm>
          <a:prstGeom prst="line">
            <a:avLst/>
          </a:prstGeom>
          <a:ln cap="sq" w="2540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Box 10"/>
          <p:cNvSpPr/>
          <p:nvPr/>
        </p:nvSpPr>
        <p:spPr>
          <a:xfrm>
            <a:off x="0" y="132480"/>
            <a:ext cx="2017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nivers"/>
                <a:ea typeface="DejaVu Sans"/>
              </a:rPr>
              <a:t>Sample Output :</a:t>
            </a:r>
            <a:endParaRPr b="0" lang="en-CA" sz="1800" spc="-1" strike="noStrike">
              <a:latin typeface="Arial"/>
            </a:endParaRPr>
          </a:p>
        </p:txBody>
      </p:sp>
      <p:pic>
        <p:nvPicPr>
          <p:cNvPr id="185" name="Picture 12" descr="A screenshot of a computer screen&#10;&#10;Description automatically generated"/>
          <p:cNvPicPr/>
          <p:nvPr/>
        </p:nvPicPr>
        <p:blipFill>
          <a:blip r:embed="rId1"/>
          <a:stretch/>
        </p:blipFill>
        <p:spPr>
          <a:xfrm>
            <a:off x="111600" y="1003320"/>
            <a:ext cx="5521320" cy="507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traight Connector 7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cap="sq" w="25400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Rectangle 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522080" y="1209240"/>
            <a:ext cx="9147240" cy="233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 cap="all">
                <a:solidFill>
                  <a:srgbClr val="ffffff"/>
                </a:solidFill>
                <a:latin typeface="Univers"/>
                <a:ea typeface="DejaVu Sans"/>
              </a:rPr>
              <a:t>Thank you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Graphic 22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Graphic 13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Graphic 15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Graphic 21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raphic 12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raphic 23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Straight Connector 23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cap="sq" w="25400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{9619DCCE-6037-7B43-927B-04092A28556B}tf10001122</Template>
  <TotalTime>158</TotalTime>
  <Application>LibreOffice/7.3.7.2$Linux_X86_64 LibreOffice_project/30$Build-2</Application>
  <AppVersion>15.0000</AppVersion>
  <Words>357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2024-01-24T18:52:12Z</dcterms:created>
  <dc:creator>nagar01@student.ubc.ca</dc:creator>
  <dc:description/>
  <dc:language>en-CA</dc:language>
  <cp:lastModifiedBy/>
  <dcterms:modified xsi:type="dcterms:W3CDTF">2024-02-05T16:55:18Z</dcterms:modified>
  <cp:revision>23</cp:revision>
  <dc:subject/>
  <dc:title>ShowSage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