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2A61DA-3190-40FE-90EA-19D1A84D69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5BBF85-2FB7-46CD-91B2-90C16E709B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82E0BC-0956-4185-BCAB-72D15130CF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BB8E82-619E-49DF-9CAA-9DED1DEFD0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7DCD3B-1369-4D2E-8B3D-D375D49136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12620D-6395-4D73-BFE2-9CFE8D19F1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D7651C-062A-4081-8153-F1D20EAB62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5993C1-3699-449B-998F-AFC3D84BE1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06ACD1-D85E-45C0-8176-7DD516ADB4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30C6C2-C9D1-46FF-8305-CCC1BE2850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4D85BF-517E-41F4-B26F-4689DD0FEF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33D18C-5141-43FB-B621-AE787088F1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950C1C-A6D7-4861-9BE4-6E46877709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A759E0-467D-422A-AD0A-F99ADAE03C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BDF660-92B5-4690-B6FA-56CF7A828B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3E280F-6BEB-43E6-AFE8-14EF3B1565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66A8A9-BACF-4A80-9A63-94B27C0F78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1826AC-8F01-4410-8E96-98259478AD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164ED9-1AA8-4B95-A02E-68C5C5AC67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ECD9A6-B194-4158-8BE5-7C7CFC8A04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D3D804-CD8A-4468-9089-20B0E1F671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760F5F-9D18-415C-BCD2-7BE2E78F26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E66A51-8C2B-4921-A9CB-60870BA4B6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694F87-148A-48B9-928A-9735A50F1E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000000"/>
                </a:solidFill>
                <a:latin typeface="Univers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200" spc="97" strike="noStrike" cap="all">
                <a:solidFill>
                  <a:srgbClr val="8b8b8b"/>
                </a:solidFill>
                <a:latin typeface="Univer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97" strike="noStrike" cap="all">
                <a:solidFill>
                  <a:srgbClr val="8b8b8b"/>
                </a:solidFill>
                <a:latin typeface="Univers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97" strike="noStrike" cap="all">
                <a:solidFill>
                  <a:srgbClr val="8b8b8b"/>
                </a:solidFill>
                <a:latin typeface="Univer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D921D5-0EF9-445B-A151-9CBB0D02A8B1}" type="slidenum">
              <a:rPr b="1" lang="en-US" sz="1200" spc="97" strike="noStrike" cap="all">
                <a:solidFill>
                  <a:srgbClr val="8b8b8b"/>
                </a:solidFill>
                <a:latin typeface="Univer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Straight Connector 10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Univer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Univer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Univer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Univer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Univer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en-US" sz="1200" spc="97" strike="noStrike" cap="all">
                <a:solidFill>
                  <a:srgbClr val="8b8b8b"/>
                </a:solidFill>
                <a:latin typeface="Univer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200" spc="97" strike="noStrike" cap="all">
                <a:solidFill>
                  <a:srgbClr val="8b8b8b"/>
                </a:solidFill>
                <a:latin typeface="Univers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97" strike="noStrike" cap="all">
                <a:solidFill>
                  <a:srgbClr val="8b8b8b"/>
                </a:solidFill>
                <a:latin typeface="Univer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A3436B-F51B-4584-B270-EEDB8A951E67}" type="slidenum">
              <a:rPr b="1" lang="en-US" sz="1200" spc="97" strike="noStrike" cap="all">
                <a:solidFill>
                  <a:srgbClr val="8b8b8b"/>
                </a:solidFill>
                <a:latin typeface="Univer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7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!!Rectangle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3" descr=""/>
          <p:cNvPicPr/>
          <p:nvPr/>
        </p:nvPicPr>
        <p:blipFill>
          <a:blip r:embed="rId1">
            <a:alphaModFix amt="35000"/>
          </a:blip>
          <a:srcRect l="0" t="0" r="0" b="15729"/>
          <a:stretch/>
        </p:blipFill>
        <p:spPr>
          <a:xfrm>
            <a:off x="0" y="31824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56400" y="2271600"/>
            <a:ext cx="9678960" cy="284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7200" spc="-1" strike="noStrike" cap="all">
                <a:solidFill>
                  <a:srgbClr val="ffffff"/>
                </a:solidFill>
                <a:latin typeface="Univers"/>
              </a:rPr>
              <a:t>ShowSage</a:t>
            </a:r>
            <a:endParaRPr b="0" lang="en-US" sz="72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256400" y="5098320"/>
            <a:ext cx="9678960" cy="749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nivers"/>
              </a:rPr>
              <a:t>Baldeep Dhada | Dylan Longert | Somya Nagar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9" name="Straight Connector 12"/>
          <p:cNvSpPr/>
          <p:nvPr/>
        </p:nvSpPr>
        <p:spPr>
          <a:xfrm>
            <a:off x="8640" y="806400"/>
            <a:ext cx="845352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Graphic 13"/>
          <p:cNvSpPr/>
          <p:nvPr/>
        </p:nvSpPr>
        <p:spPr>
          <a:xfrm>
            <a:off x="545040" y="2874960"/>
            <a:ext cx="138600" cy="13860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raphic 12"/>
          <p:cNvSpPr/>
          <p:nvPr/>
        </p:nvSpPr>
        <p:spPr>
          <a:xfrm>
            <a:off x="903600" y="3104280"/>
            <a:ext cx="90720" cy="907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raphic 15"/>
          <p:cNvSpPr/>
          <p:nvPr/>
        </p:nvSpPr>
        <p:spPr>
          <a:xfrm>
            <a:off x="529560" y="3619440"/>
            <a:ext cx="127440" cy="12744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Univers"/>
              </a:rPr>
              <a:t>Description</a:t>
            </a:r>
            <a:endParaRPr b="0" lang="en-US" sz="6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96" name="Graphic 22"/>
          <p:cNvSpPr/>
          <p:nvPr/>
        </p:nvSpPr>
        <p:spPr>
          <a:xfrm>
            <a:off x="1261800" y="2383200"/>
            <a:ext cx="151200" cy="15120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Graphic 13"/>
          <p:cNvSpPr/>
          <p:nvPr/>
        </p:nvSpPr>
        <p:spPr>
          <a:xfrm>
            <a:off x="10724400" y="2265480"/>
            <a:ext cx="138600" cy="13860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raphic 15"/>
          <p:cNvSpPr/>
          <p:nvPr/>
        </p:nvSpPr>
        <p:spPr>
          <a:xfrm>
            <a:off x="11025000" y="2537280"/>
            <a:ext cx="127440" cy="12744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raphic 21"/>
          <p:cNvSpPr/>
          <p:nvPr/>
        </p:nvSpPr>
        <p:spPr>
          <a:xfrm>
            <a:off x="1064160" y="2832840"/>
            <a:ext cx="95400" cy="9540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raphic 12"/>
          <p:cNvSpPr/>
          <p:nvPr/>
        </p:nvSpPr>
        <p:spPr>
          <a:xfrm>
            <a:off x="10772280" y="2804040"/>
            <a:ext cx="90720" cy="907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raphic 23"/>
          <p:cNvSpPr/>
          <p:nvPr/>
        </p:nvSpPr>
        <p:spPr>
          <a:xfrm>
            <a:off x="1413360" y="3242520"/>
            <a:ext cx="108360" cy="10836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24760" y="1145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Univers"/>
              </a:rPr>
              <a:t>We will be using the TVMaze API to collect 3 types of </a:t>
            </a:r>
            <a:r>
              <a:rPr b="0" lang="en-US" sz="2800" spc="-1" strike="noStrike">
                <a:solidFill>
                  <a:srgbClr val="000000"/>
                </a:solidFill>
                <a:latin typeface="Univers"/>
              </a:rPr>
              <a:t>data:</a:t>
            </a: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Data on specific </a:t>
            </a:r>
            <a:r>
              <a:rPr b="1" lang="en-US" sz="2000" spc="-1" strike="noStrike">
                <a:solidFill>
                  <a:srgbClr val="000000"/>
                </a:solidFill>
                <a:latin typeface="Univers"/>
              </a:rPr>
              <a:t>television shows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Data on specific television show </a:t>
            </a:r>
            <a:r>
              <a:rPr b="1" lang="en-US" sz="2000" spc="-1" strike="noStrike">
                <a:solidFill>
                  <a:srgbClr val="000000"/>
                </a:solidFill>
                <a:latin typeface="Univers"/>
              </a:rPr>
              <a:t>seasons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Data on specific television show </a:t>
            </a:r>
            <a:r>
              <a:rPr b="1" lang="en-US" sz="2000" spc="-1" strike="noStrike">
                <a:solidFill>
                  <a:srgbClr val="000000"/>
                </a:solidFill>
                <a:latin typeface="Univers"/>
              </a:rPr>
              <a:t>episodes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Univers"/>
              </a:rPr>
              <a:t>We will modify the URL being fed to the API based on the </a:t>
            </a:r>
            <a:r>
              <a:rPr b="0" lang="en-US" sz="2800" spc="-1" strike="noStrike">
                <a:solidFill>
                  <a:srgbClr val="000000"/>
                </a:solidFill>
                <a:latin typeface="Univers"/>
              </a:rPr>
              <a:t>data we are collecting:</a:t>
            </a:r>
            <a:endParaRPr b="0" lang="en-US" sz="2800" spc="-1" strike="noStrike">
              <a:solidFill>
                <a:srgbClr val="000000"/>
              </a:solidFill>
              <a:latin typeface="Univer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Television shows: (e.g. "https://api.tvmaze.com/search/shows?q=One</a:t>
            </a: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%20Piece")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Seasons: (e.g. "https://api.tvmaze.com/shows/1505/seasons")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  <a:ea typeface="Noto Sans CJK SC"/>
              </a:rPr>
              <a:t>Episodes: (e.g. "https://api.tvmaze.com/seasons/12403/episodes</a:t>
            </a:r>
            <a:r>
              <a:rPr b="0" lang="en-US" sz="2000" spc="-1" strike="noStrike">
                <a:solidFill>
                  <a:srgbClr val="000000"/>
                </a:solidFill>
                <a:latin typeface="Univers"/>
              </a:rPr>
              <a:t>")</a:t>
            </a:r>
            <a:endParaRPr b="0" lang="en-US" sz="2000" spc="-1" strike="noStrike">
              <a:solidFill>
                <a:srgbClr val="000000"/>
              </a:solidFill>
              <a:latin typeface="Univer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traight Connector 22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2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2080" y="121680"/>
            <a:ext cx="9147600" cy="904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Univers"/>
              </a:rPr>
              <a:t>Functionality</a:t>
            </a:r>
            <a:endParaRPr b="0" lang="en-US" sz="6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07" name="Graphic 22"/>
          <p:cNvSpPr/>
          <p:nvPr/>
        </p:nvSpPr>
        <p:spPr>
          <a:xfrm>
            <a:off x="1261800" y="2383200"/>
            <a:ext cx="151200" cy="15120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raphic 13"/>
          <p:cNvSpPr/>
          <p:nvPr/>
        </p:nvSpPr>
        <p:spPr>
          <a:xfrm>
            <a:off x="10724400" y="2265480"/>
            <a:ext cx="138600" cy="13860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raphic 15"/>
          <p:cNvSpPr/>
          <p:nvPr/>
        </p:nvSpPr>
        <p:spPr>
          <a:xfrm>
            <a:off x="11025000" y="2537280"/>
            <a:ext cx="127440" cy="12744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raphic 21"/>
          <p:cNvSpPr/>
          <p:nvPr/>
        </p:nvSpPr>
        <p:spPr>
          <a:xfrm>
            <a:off x="1064160" y="2832840"/>
            <a:ext cx="95400" cy="9540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raphic 12"/>
          <p:cNvSpPr/>
          <p:nvPr/>
        </p:nvSpPr>
        <p:spPr>
          <a:xfrm>
            <a:off x="10772280" y="2804040"/>
            <a:ext cx="90720" cy="907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raphic 23"/>
          <p:cNvSpPr/>
          <p:nvPr/>
        </p:nvSpPr>
        <p:spPr>
          <a:xfrm>
            <a:off x="1413360" y="3242520"/>
            <a:ext cx="108360" cy="10836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Straight Connector 38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Box 2"/>
          <p:cNvSpPr/>
          <p:nvPr/>
        </p:nvSpPr>
        <p:spPr>
          <a:xfrm>
            <a:off x="1736640" y="1026360"/>
            <a:ext cx="873684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The program is split into 3 phases: Show/Seasons/Episodes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Each phase has its own get function and format function.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The get function sends a request to a TVMAZE API and the format function cleans the data of missing information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</a:rPr>
              <a:t>get_shows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</a:rPr>
              <a:t>query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)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</a:rPr>
              <a:t>format_show_name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</a:rPr>
              <a:t>show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</a:rPr>
              <a:t>get_seasons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</a:rPr>
              <a:t>show_id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)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</a:rPr>
              <a:t>format_season_name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</a:rPr>
              <a:t>season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)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</a:rPr>
              <a:t>get_episodes_of_season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</a:rPr>
              <a:t>season_id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)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</a:rPr>
              <a:t>format_episode_name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</a:rPr>
              <a:t>episode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</a:rPr>
              <a:t>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b="1" lang="en-CA" sz="1800" spc="-1" strike="noStrike">
                <a:solidFill>
                  <a:srgbClr val="cccccc"/>
                </a:solidFill>
                <a:latin typeface="Menlo"/>
              </a:rPr>
              <a:t>plot_season_ratings(episodes):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b="1" lang="en-CA" sz="1800" spc="-1" strike="noStrike">
                <a:solidFill>
                  <a:srgbClr val="cccccc"/>
                </a:solidFill>
                <a:latin typeface="Menlo"/>
              </a:rPr>
              <a:t>Plots the ratings of each episode of the season and calculates the average rating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3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411960" y="501480"/>
            <a:ext cx="4394880" cy="17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5400" spc="-1" strike="noStrike" cap="all">
                <a:solidFill>
                  <a:srgbClr val="000000"/>
                </a:solidFill>
                <a:latin typeface="Univers"/>
              </a:rPr>
              <a:t>Results</a:t>
            </a:r>
            <a:endParaRPr b="0" lang="en-US" sz="54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17" name="Rectangle 34"/>
          <p:cNvSpPr/>
          <p:nvPr/>
        </p:nvSpPr>
        <p:spPr>
          <a:xfrm>
            <a:off x="0" y="0"/>
            <a:ext cx="577944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Box 2"/>
          <p:cNvSpPr/>
          <p:nvPr/>
        </p:nvSpPr>
        <p:spPr>
          <a:xfrm>
            <a:off x="6392520" y="2646000"/>
            <a:ext cx="4434480" cy="37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The wrapper package will allow the user to:</a:t>
            </a:r>
            <a:endParaRPr b="0" lang="en-CA" sz="1800" spc="-1" strike="noStrike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View the show/season data retrieved from the API as a DataFrame.</a:t>
            </a:r>
            <a:endParaRPr b="0" lang="en-CA" sz="1800" spc="-1" strike="noStrike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View a plot between ‘Ratings’ and ‘Episode Number’ for any given season.</a:t>
            </a:r>
            <a:endParaRPr b="0" lang="en-CA" sz="1800" spc="-1" strike="noStrike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View the average rating for all the episodes from a given season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19" name="Straight Connector 36"/>
          <p:cNvSpPr/>
          <p:nvPr/>
        </p:nvSpPr>
        <p:spPr>
          <a:xfrm>
            <a:off x="11585880" y="3610080"/>
            <a:ext cx="360" cy="32389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Box 10"/>
          <p:cNvSpPr/>
          <p:nvPr/>
        </p:nvSpPr>
        <p:spPr>
          <a:xfrm>
            <a:off x="0" y="132480"/>
            <a:ext cx="201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</a:rPr>
              <a:t>Sample Output :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21" name="Picture 12" descr="A screenshot of a computer screen&#10;&#10;Description automatically generated"/>
          <p:cNvPicPr/>
          <p:nvPr/>
        </p:nvPicPr>
        <p:blipFill>
          <a:blip r:embed="rId1"/>
          <a:stretch/>
        </p:blipFill>
        <p:spPr>
          <a:xfrm>
            <a:off x="111600" y="1003320"/>
            <a:ext cx="5521680" cy="507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080" y="1209240"/>
            <a:ext cx="9147600" cy="2336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Univers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Univers"/>
            </a:endParaRPr>
          </a:p>
        </p:txBody>
      </p:sp>
      <p:sp>
        <p:nvSpPr>
          <p:cNvPr id="125" name="Graphic 22"/>
          <p:cNvSpPr/>
          <p:nvPr/>
        </p:nvSpPr>
        <p:spPr>
          <a:xfrm>
            <a:off x="1261800" y="2383200"/>
            <a:ext cx="151200" cy="15120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raphic 13"/>
          <p:cNvSpPr/>
          <p:nvPr/>
        </p:nvSpPr>
        <p:spPr>
          <a:xfrm>
            <a:off x="10724400" y="2265480"/>
            <a:ext cx="138600" cy="13860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raphic 15"/>
          <p:cNvSpPr/>
          <p:nvPr/>
        </p:nvSpPr>
        <p:spPr>
          <a:xfrm>
            <a:off x="11025000" y="2537280"/>
            <a:ext cx="127440" cy="12744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raphic 21"/>
          <p:cNvSpPr/>
          <p:nvPr/>
        </p:nvSpPr>
        <p:spPr>
          <a:xfrm>
            <a:off x="1064160" y="2832840"/>
            <a:ext cx="95400" cy="9540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raphic 12"/>
          <p:cNvSpPr/>
          <p:nvPr/>
        </p:nvSpPr>
        <p:spPr>
          <a:xfrm>
            <a:off x="10772280" y="2804040"/>
            <a:ext cx="90720" cy="9072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raphic 23"/>
          <p:cNvSpPr/>
          <p:nvPr/>
        </p:nvSpPr>
        <p:spPr>
          <a:xfrm>
            <a:off x="1413360" y="3242520"/>
            <a:ext cx="108360" cy="10836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49</TotalTime>
  <Application>LibreOffice/7.3.7.2$Linux_X86_64 LibreOffice_project/30$Build-2</Application>
  <AppVersion>15.0000</AppVersion>
  <Words>185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2024-01-24T18:52:12Z</dcterms:created>
  <dc:creator>nagar01@student.ubc.ca</dc:creator>
  <dc:description/>
  <dc:language>en-CA</dc:language>
  <cp:lastModifiedBy/>
  <dcterms:modified xsi:type="dcterms:W3CDTF">2024-01-25T11:26:39Z</dcterms:modified>
  <cp:revision>16</cp:revision>
  <dc:subject/>
  <dc:title>ShowSage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