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76"/>
  </p:normalViewPr>
  <p:slideViewPr>
    <p:cSldViewPr snapToGrid="0">
      <p:cViewPr varScale="1">
        <p:scale>
          <a:sx n="96" d="100"/>
          <a:sy n="96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E19E-D055-DD4D-B783-60C668F2B6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8A8C-43AA-804A-9618-12FD26331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1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B6F22-C20B-15C3-460F-2A1E91385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2FE4EC-8605-5E82-A89D-1F496019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ADB0-5828-CA71-C07F-1BDB0D3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A4F0-FCCD-E04B-9FDA-AEBBE0E8D6D1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42866-D6DD-B1E0-7863-0313ECFF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E99BE-0871-42E1-4AE7-1C015822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26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6516B-88FD-3095-10EF-19CAC78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698B4B-6C93-018E-E85F-7AC96888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D3660-3D39-5E41-BBAE-591DF113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DA-C11B-3040-BA96-81DB9A7514DA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A11CE-25C0-BD8F-43EC-0F15A3E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B85C9-B3F5-EB12-DF8D-83F65F96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F5F8C0-E651-A22D-32A3-9BEFBFAF3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BD093E-23CE-4456-4CC6-5495899F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250B1-92FB-3212-A17F-5EFC9768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D32F-6958-1647-86F5-39A566C6E1FD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86A9F-0E72-250D-8F25-49A4D8E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30446-C86B-DE2E-FDA2-25BFD0E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4B26B-7F3F-E893-C061-E7DCC55C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26C9A-E66D-E6B1-BDFC-2107EAC1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59F29-3C2F-986F-3B73-B71D6C85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F62C-2528-644E-9883-D91EA2C63729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8513D-D639-2A2F-1E8D-0AE4E04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42F6A-B5A8-79ED-C469-805E833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5641-BCCD-CF56-571D-EFEAA08A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B441E-33D7-990F-2182-D7D74B65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73354-E681-8F1B-87E7-D780E3C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4FD-D5FC-6846-B99F-9C7E68610AD1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0A3C5-79A4-9C60-6B4C-BD8416F1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3951A-BFA9-0501-8258-A755F6A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37056-FF35-C581-F484-9899D02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A3283-ED9E-2592-2661-136E7143B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CAE24D-AF2C-1C13-859D-E1FD899C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B80856-B213-9401-EEF3-AE52339A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249D-3592-7144-BC95-70EC8F7983BA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BC375-FB50-3C4D-5ADA-AFE57D61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C6A2EE-021B-253B-5BBA-99C2B0E3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97EA-81D6-0973-6004-CC539AB9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DE0C15-53E4-E2F6-E098-FCA1B7AC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FB6F7B-FCBF-0668-9B84-BB730B29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FC045C-5780-49C7-32A5-8E096E00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6ECBCD-A8C5-A415-663F-BE22E6252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8BD5CA-F228-95B2-A877-3D0103A4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85E8-AA49-514F-9F93-3C8B95B31DB5}" type="datetime1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59F93-A5CD-04D4-6EA4-C9E31D4A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ABFE3A-DDD8-8A94-2E1E-DFB1214A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2E7E-B6AD-9DF8-8962-2D0D0569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5A7FF7-71D1-A3FB-BF3B-CC573B82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E0E4-E877-7B46-8F27-083808E07894}" type="datetime1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3E03CB-1204-5362-F3BE-4625DF1F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B4C2B1-C563-B6E1-5356-F4654418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8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243AAA-2455-A31F-5843-D7AD91C9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590-F522-E846-894F-59943064759C}" type="datetime1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5F8D87-4194-4E6E-7252-D1B5D227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E33E10-A936-672F-4F1F-6E46DB56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75830-C683-3488-9988-7B5A488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F4F866-A84E-F992-0BF8-F74F508F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0FE386-85FA-523B-3233-DF39F2F7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CD1E5-DB15-EF10-2482-FB31BBAB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B85B-38A6-9343-9328-692BC3C04982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0F8E7-7FA5-159C-C833-DAB3B971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37FEF-86FC-ED91-3740-808E622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0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5C76C-7D61-0B71-991C-6AC1A1B6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0C79BD-D187-2199-A910-538050AF0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D9ADE6-7E02-CB6A-B922-F1793CF8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83BF55-3578-7D57-0073-F1B6C2AB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D6B-0DD5-0445-9390-75DEE138F51A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3B0F95-1EF9-FAA3-4147-C55F627E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97E535-7315-1772-8836-BCD8B1EA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7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C892F-1F1F-A6D4-F345-C294AA5D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5D694-F53F-A22D-11DA-CC558122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25F74-48FF-AFA4-1262-C80DF43D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D32-7D65-D74F-9B40-4BE7C802860B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A8BB2-C703-8833-86B2-B323A3B3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F8FBA-7C4D-7495-827F-4F123550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D0C2-B7CB-F949-9BF7-85F869F0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94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296B6-0F2F-BC40-D60C-E95EE00FC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Stream 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882F7-DE72-F073-B627-03E1DC26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Collecting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B76123-BF6F-300F-7D94-01161823BB61}"/>
              </a:ext>
            </a:extLst>
          </p:cNvPr>
          <p:cNvSpPr txBox="1">
            <a:spLocks/>
          </p:cNvSpPr>
          <p:nvPr/>
        </p:nvSpPr>
        <p:spPr>
          <a:xfrm>
            <a:off x="662609" y="1325563"/>
            <a:ext cx="11145078" cy="5182235"/>
          </a:xfrm>
          <a:prstGeom prst="rect">
            <a:avLst/>
          </a:prstGeom>
          <a:solidFill>
            <a:schemeClr val="bg2">
              <a:alpha val="49942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Method collect() transforms the elements of the stream into a different kind of result, e.g. a List, Set or Map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Accepts Collector objects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Pretty complicated but there are the standard collectors for most applied operations: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– </a:t>
            </a:r>
            <a:r>
              <a:rPr lang="en-GB" dirty="0" err="1"/>
              <a:t>Collectors.toList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– </a:t>
            </a:r>
            <a:r>
              <a:rPr lang="en-GB" dirty="0" err="1"/>
              <a:t>Collectors.toSet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– </a:t>
            </a:r>
            <a:r>
              <a:rPr lang="en-GB" dirty="0" err="1"/>
              <a:t>Collectors.groupingBy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F6B55E-0DF6-3BF4-0078-44868FE1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err="1"/>
              <a:t>Grouping</a:t>
            </a:r>
            <a:r>
              <a:rPr lang="en-US" dirty="0"/>
              <a:t>By</a:t>
            </a:r>
            <a:endParaRPr lang="en-GB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B76123-BF6F-300F-7D94-01161823BB61}"/>
              </a:ext>
            </a:extLst>
          </p:cNvPr>
          <p:cNvSpPr txBox="1">
            <a:spLocks/>
          </p:cNvSpPr>
          <p:nvPr/>
        </p:nvSpPr>
        <p:spPr>
          <a:xfrm>
            <a:off x="523460" y="1312656"/>
            <a:ext cx="11217965" cy="5182235"/>
          </a:xfrm>
          <a:prstGeom prst="rect">
            <a:avLst/>
          </a:prstGeom>
          <a:solidFill>
            <a:schemeClr val="bg2">
              <a:alpha val="49942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• </a:t>
            </a:r>
            <a:r>
              <a:rPr lang="en-GB" sz="3300" dirty="0" err="1"/>
              <a:t>Collectors.groupingBy</a:t>
            </a:r>
            <a:r>
              <a:rPr lang="en-GB" sz="33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Groups according to the method apply of the interface Function&lt;T,R&gt;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• Mostly two kinds: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– </a:t>
            </a:r>
            <a:r>
              <a:rPr lang="en-GB" sz="3300" dirty="0" err="1"/>
              <a:t>groupingBy</a:t>
            </a:r>
            <a:r>
              <a:rPr lang="en-GB" sz="3300" dirty="0"/>
              <a:t>(Function&lt;T,R&gt;)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returns Map&lt;</a:t>
            </a:r>
            <a:r>
              <a:rPr lang="en-GB" sz="3300" dirty="0" err="1"/>
              <a:t>R,List</a:t>
            </a:r>
            <a:r>
              <a:rPr lang="en-GB" sz="3300" dirty="0"/>
              <a:t>&lt;T&gt;&gt;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example: lists of the persons (List&lt;T&gt; - List&lt;Person&gt;) having the specific age (R- Integer)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– </a:t>
            </a:r>
            <a:r>
              <a:rPr lang="en-GB" sz="3300" dirty="0" err="1"/>
              <a:t>groupingBy</a:t>
            </a:r>
            <a:r>
              <a:rPr lang="en-GB" sz="3300" dirty="0"/>
              <a:t>(Function&lt;T,R&gt;,</a:t>
            </a:r>
            <a:r>
              <a:rPr lang="en-GB" sz="3300" dirty="0" err="1"/>
              <a:t>Collectors.counting</a:t>
            </a:r>
            <a:r>
              <a:rPr lang="en-GB" sz="3300" dirty="0"/>
              <a:t>())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Returns Map&lt;R, Integer&gt;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300" dirty="0"/>
              <a:t>example: how many persons (Integer) have the specific age (R-Integer)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C085F9-4090-9686-1E0B-DB0F31C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9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3E66A-58B1-70D0-9432-8F9C281C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de-DE" dirty="0"/>
              <a:t>Method Reference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DDEE6-1D0D-059F-CF16-4BE898A44F4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Используется вместо лямбда-выражений: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GB" sz="3200" dirty="0"/>
              <a:t>Static method: &lt;Class name&gt;::&lt;method name&gt;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Non-Static method: &lt;Object reference&gt;::&lt;method name&gt;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Constructor: &lt;Class name&gt;::new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5D1BA0-9ECC-BFB5-69CB-DF5D5A4A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5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4806-8F7F-2EB7-22F8-089073C9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3F77F-90B9-3FCB-A549-93C69FABC6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50141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lambda: 			</a:t>
            </a:r>
            <a:r>
              <a:rPr lang="en-GB" dirty="0" err="1"/>
              <a:t>list.sort</a:t>
            </a:r>
            <a:r>
              <a:rPr lang="en-GB" dirty="0"/>
              <a:t>((</a:t>
            </a:r>
            <a:r>
              <a:rPr lang="en-GB" dirty="0" err="1"/>
              <a:t>x,y</a:t>
            </a:r>
            <a:r>
              <a:rPr lang="en-GB" dirty="0"/>
              <a:t>) -&gt; </a:t>
            </a:r>
            <a:r>
              <a:rPr lang="en-GB" dirty="0" err="1"/>
              <a:t>Integer.compare</a:t>
            </a:r>
            <a:r>
              <a:rPr lang="en-GB" dirty="0"/>
              <a:t>(</a:t>
            </a:r>
            <a:r>
              <a:rPr lang="en-GB" dirty="0" err="1"/>
              <a:t>x,y</a:t>
            </a:r>
            <a:r>
              <a:rPr lang="en-GB" dirty="0"/>
              <a:t>))</a:t>
            </a:r>
          </a:p>
          <a:p>
            <a:pPr marL="0" indent="0">
              <a:buNone/>
            </a:pPr>
            <a:r>
              <a:rPr lang="en-GB" dirty="0"/>
              <a:t>method reference: 	</a:t>
            </a:r>
            <a:r>
              <a:rPr lang="en-GB" dirty="0" err="1"/>
              <a:t>list.sort</a:t>
            </a:r>
            <a:r>
              <a:rPr lang="en-GB" dirty="0"/>
              <a:t>(Integer::compare)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lambda: 			</a:t>
            </a:r>
            <a:r>
              <a:rPr lang="en-GB" dirty="0" err="1"/>
              <a:t>list.forEach</a:t>
            </a:r>
            <a:r>
              <a:rPr lang="en-GB" dirty="0"/>
              <a:t>( x -&gt; </a:t>
            </a:r>
            <a:r>
              <a:rPr lang="en-GB" dirty="0" err="1"/>
              <a:t>System.out.println</a:t>
            </a:r>
            <a:r>
              <a:rPr lang="en-GB" dirty="0"/>
              <a:t>(x))</a:t>
            </a:r>
          </a:p>
          <a:p>
            <a:pPr marL="0" indent="0">
              <a:buNone/>
            </a:pPr>
            <a:r>
              <a:rPr lang="en-GB" dirty="0"/>
              <a:t>method reference: 	</a:t>
            </a:r>
            <a:r>
              <a:rPr lang="en-GB" dirty="0" err="1"/>
              <a:t>list.forEach</a:t>
            </a:r>
            <a:r>
              <a:rPr lang="en-GB" dirty="0"/>
              <a:t>(</a:t>
            </a:r>
            <a:r>
              <a:rPr lang="en-GB" dirty="0" err="1"/>
              <a:t>System.out</a:t>
            </a:r>
            <a:r>
              <a:rPr lang="en-GB" dirty="0"/>
              <a:t>::</a:t>
            </a:r>
            <a:r>
              <a:rPr lang="en-GB" dirty="0" err="1"/>
              <a:t>println</a:t>
            </a:r>
            <a:r>
              <a:rPr lang="en-GB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E52C75-ED9B-D6CC-1C83-D3310A6E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32BBA6-876A-5DF4-FF98-D69447C8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1" y="223292"/>
            <a:ext cx="10879718" cy="613305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83548-F667-F0C3-1437-FF5307A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Как получить стрим?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A538A-8CF0-B20A-6A6F-85F0C33B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43"/>
            <a:ext cx="10515600" cy="5182235"/>
          </a:xfrm>
          <a:solidFill>
            <a:schemeClr val="bg2">
              <a:alpha val="49942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From collection: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GB" dirty="0" err="1"/>
              <a:t>collection.stream</a:t>
            </a:r>
            <a:r>
              <a:rPr lang="en-GB" dirty="0"/>
              <a:t>()/</a:t>
            </a:r>
            <a:r>
              <a:rPr lang="en-GB" dirty="0" err="1"/>
              <a:t>collection.parallelStream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From array: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Arrays.stream</a:t>
            </a:r>
            <a:r>
              <a:rPr lang="en-GB" dirty="0"/>
              <a:t>(array)/</a:t>
            </a:r>
            <a:r>
              <a:rPr lang="en-GB" dirty="0" err="1"/>
              <a:t>Arrays.stream</a:t>
            </a:r>
            <a:r>
              <a:rPr lang="en-GB" dirty="0"/>
              <a:t>(array).parallel()</a:t>
            </a:r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iterable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StreamSupport.stream</a:t>
            </a:r>
            <a:r>
              <a:rPr lang="en-GB" dirty="0"/>
              <a:t>(</a:t>
            </a:r>
            <a:r>
              <a:rPr lang="en-GB" dirty="0" err="1"/>
              <a:t>numbers.spliterator</a:t>
            </a:r>
            <a:r>
              <a:rPr lang="en-GB" dirty="0"/>
              <a:t>(), false) - regular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StreamSupport.stream</a:t>
            </a:r>
            <a:r>
              <a:rPr lang="en-GB" dirty="0"/>
              <a:t>(</a:t>
            </a:r>
            <a:r>
              <a:rPr lang="en-GB" dirty="0" err="1"/>
              <a:t>numbers.spliterator</a:t>
            </a:r>
            <a:r>
              <a:rPr lang="en-GB" dirty="0"/>
              <a:t>(), true) - parallel</a:t>
            </a:r>
          </a:p>
          <a:p>
            <a:pPr marL="0" indent="0">
              <a:buNone/>
            </a:pPr>
            <a:r>
              <a:rPr lang="en-GB" dirty="0"/>
              <a:t>From Random Generator: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generator.ints</a:t>
            </a:r>
            <a:r>
              <a:rPr lang="en-GB" dirty="0"/>
              <a:t>()/</a:t>
            </a:r>
            <a:r>
              <a:rPr lang="en-GB" dirty="0" err="1"/>
              <a:t>generator.longs</a:t>
            </a:r>
            <a:r>
              <a:rPr lang="en-GB" dirty="0"/>
              <a:t>() (with several options in the method 						parameters)</a:t>
            </a:r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BufferedReader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reader.lines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E14CEE-7F82-5A19-3D74-725ED03E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6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Intermediate Operations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A538A-8CF0-B20A-6A6F-85F0C33B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272555"/>
            <a:ext cx="4091609" cy="4955967"/>
          </a:xfrm>
          <a:solidFill>
            <a:schemeClr val="bg2">
              <a:alpha val="49942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• </a:t>
            </a:r>
            <a:r>
              <a:rPr lang="en-GB" sz="2400" dirty="0"/>
              <a:t>Filtering</a:t>
            </a:r>
          </a:p>
          <a:p>
            <a:pPr marL="0" indent="0">
              <a:buNone/>
            </a:pPr>
            <a:r>
              <a:rPr lang="en-GB" sz="2400" dirty="0"/>
              <a:t>– filter(Predicate&lt;T&gt;)</a:t>
            </a:r>
          </a:p>
          <a:p>
            <a:pPr marL="0" indent="0">
              <a:buNone/>
            </a:pPr>
            <a:r>
              <a:rPr lang="en-GB" sz="2400" dirty="0"/>
              <a:t>• Sorting</a:t>
            </a:r>
          </a:p>
          <a:p>
            <a:pPr marL="0" indent="0">
              <a:buNone/>
            </a:pPr>
            <a:r>
              <a:rPr lang="en-GB" sz="2400" dirty="0"/>
              <a:t>– sorted()/sorted(Comparator)</a:t>
            </a:r>
            <a:endParaRPr lang="en-GB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B76123-BF6F-300F-7D94-01161823BB61}"/>
              </a:ext>
            </a:extLst>
          </p:cNvPr>
          <p:cNvSpPr txBox="1">
            <a:spLocks/>
          </p:cNvSpPr>
          <p:nvPr/>
        </p:nvSpPr>
        <p:spPr>
          <a:xfrm>
            <a:off x="5102088" y="1272555"/>
            <a:ext cx="6692348" cy="4955967"/>
          </a:xfrm>
          <a:prstGeom prst="rect">
            <a:avLst/>
          </a:prstGeom>
          <a:solidFill>
            <a:schemeClr val="bg2">
              <a:alpha val="49942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• Mapping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– gets a reference to the Function interface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– map - mapping one to 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– </a:t>
            </a:r>
            <a:r>
              <a:rPr lang="en-GB" sz="2400" dirty="0" err="1"/>
              <a:t>mapToObj</a:t>
            </a:r>
            <a:r>
              <a:rPr lang="en-GB" sz="2400" dirty="0"/>
              <a:t> - mapping one primitive (</a:t>
            </a:r>
            <a:r>
              <a:rPr lang="en-GB" sz="2400" dirty="0" err="1"/>
              <a:t>int,long,double</a:t>
            </a:r>
            <a:r>
              <a:rPr lang="en-GB" sz="2400" dirty="0"/>
              <a:t>) to an object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– </a:t>
            </a:r>
            <a:r>
              <a:rPr lang="en-GB" sz="2400" dirty="0" err="1"/>
              <a:t>mapToInt</a:t>
            </a:r>
            <a:r>
              <a:rPr lang="en-GB" sz="2400" dirty="0"/>
              <a:t>/Long/Double – mapping one object to a primitive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– </a:t>
            </a:r>
            <a:r>
              <a:rPr lang="en-GB" sz="2400" dirty="0" err="1"/>
              <a:t>flatMap</a:t>
            </a:r>
            <a:r>
              <a:rPr lang="en-GB" sz="2400" dirty="0"/>
              <a:t>/</a:t>
            </a:r>
            <a:r>
              <a:rPr lang="en-GB" sz="2400" dirty="0" err="1"/>
              <a:t>flatMapToObj</a:t>
            </a:r>
            <a:r>
              <a:rPr lang="en-GB" sz="2400" dirty="0"/>
              <a:t>/Int/Long/Double - mapping one to many (</a:t>
            </a:r>
            <a:r>
              <a:rPr lang="en-GB" sz="2400" dirty="0" err="1"/>
              <a:t>распаковка</a:t>
            </a:r>
            <a:r>
              <a:rPr lang="en-GB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49A855-8F29-666B-DD60-77C55F9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8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Terminate Operations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B76123-BF6F-300F-7D94-01161823BB61}"/>
              </a:ext>
            </a:extLst>
          </p:cNvPr>
          <p:cNvSpPr txBox="1">
            <a:spLocks/>
          </p:cNvSpPr>
          <p:nvPr/>
        </p:nvSpPr>
        <p:spPr>
          <a:xfrm>
            <a:off x="662609" y="1325563"/>
            <a:ext cx="10893287" cy="5030787"/>
          </a:xfrm>
          <a:prstGeom prst="rect">
            <a:avLst/>
          </a:prstGeom>
          <a:solidFill>
            <a:schemeClr val="bg2">
              <a:alpha val="49942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Starts running whole pipeline from a getting stream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Aggregated statistics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Iterating - </a:t>
            </a:r>
            <a:r>
              <a:rPr lang="en-GB" dirty="0" err="1"/>
              <a:t>forEach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Reducing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Collecting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0A953-9494-A270-9A45-A96CA4D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Aggregated statistics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B76123-BF6F-300F-7D94-01161823BB61}"/>
              </a:ext>
            </a:extLst>
          </p:cNvPr>
          <p:cNvSpPr txBox="1">
            <a:spLocks/>
          </p:cNvSpPr>
          <p:nvPr/>
        </p:nvSpPr>
        <p:spPr>
          <a:xfrm>
            <a:off x="662609" y="1325563"/>
            <a:ext cx="11145078" cy="5030787"/>
          </a:xfrm>
          <a:prstGeom prst="rect">
            <a:avLst/>
          </a:prstGeom>
          <a:solidFill>
            <a:schemeClr val="bg2">
              <a:alpha val="49942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  <a:p>
            <a:r>
              <a:rPr lang="en-GB" sz="3200" dirty="0"/>
              <a:t>For all streams: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200" dirty="0"/>
              <a:t>– count/min/max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200" dirty="0"/>
              <a:t>• For the primitive’s streams (</a:t>
            </a:r>
            <a:r>
              <a:rPr lang="en-GB" sz="3200" dirty="0" err="1"/>
              <a:t>IntStream</a:t>
            </a:r>
            <a:r>
              <a:rPr lang="en-GB" sz="3200" dirty="0"/>
              <a:t>, </a:t>
            </a:r>
            <a:r>
              <a:rPr lang="en-GB" sz="3200" dirty="0" err="1"/>
              <a:t>LongStream</a:t>
            </a:r>
            <a:r>
              <a:rPr lang="en-GB" sz="3200" dirty="0"/>
              <a:t>, </a:t>
            </a:r>
            <a:r>
              <a:rPr lang="en-GB" sz="3200" dirty="0" err="1"/>
              <a:t>DoubleStream</a:t>
            </a:r>
            <a:r>
              <a:rPr lang="en-GB" sz="32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200" dirty="0"/>
              <a:t>– </a:t>
            </a:r>
            <a:r>
              <a:rPr lang="en-GB" sz="3200" dirty="0" err="1"/>
              <a:t>summaryStatistics</a:t>
            </a:r>
            <a:r>
              <a:rPr lang="en-GB" sz="3200" dirty="0"/>
              <a:t>() getting reference to Int/Long/</a:t>
            </a:r>
            <a:r>
              <a:rPr lang="en-GB" sz="3200" dirty="0" err="1"/>
              <a:t>DoubleSummaryStatistics</a:t>
            </a:r>
            <a:r>
              <a:rPr lang="en-GB" sz="3200" dirty="0"/>
              <a:t> class with methods: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200" dirty="0"/>
              <a:t>	</a:t>
            </a:r>
            <a:r>
              <a:rPr lang="en-GB" sz="3200" dirty="0" err="1"/>
              <a:t>getMin</a:t>
            </a:r>
            <a:r>
              <a:rPr lang="en-GB" sz="3200" dirty="0"/>
              <a:t>, </a:t>
            </a:r>
            <a:r>
              <a:rPr lang="en-GB" sz="3200" dirty="0" err="1"/>
              <a:t>getMax</a:t>
            </a:r>
            <a:r>
              <a:rPr lang="en-GB" sz="3200" dirty="0"/>
              <a:t>, </a:t>
            </a:r>
            <a:r>
              <a:rPr lang="en-GB" sz="3200" dirty="0" err="1"/>
              <a:t>getSum</a:t>
            </a:r>
            <a:r>
              <a:rPr lang="en-GB" sz="3200" dirty="0"/>
              <a:t> and </a:t>
            </a:r>
            <a:r>
              <a:rPr lang="en-GB" sz="3200" dirty="0" err="1"/>
              <a:t>getAverage</a:t>
            </a:r>
            <a:endParaRPr lang="en-GB" sz="32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BBF17E-2812-9504-84D7-6ED30714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7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C0DF-E54F-F355-3D00-EEE3A8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Reducing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B76123-BF6F-300F-7D94-01161823BB61}"/>
              </a:ext>
            </a:extLst>
          </p:cNvPr>
          <p:cNvSpPr txBox="1">
            <a:spLocks/>
          </p:cNvSpPr>
          <p:nvPr/>
        </p:nvSpPr>
        <p:spPr>
          <a:xfrm>
            <a:off x="662609" y="1325563"/>
            <a:ext cx="11145078" cy="5030787"/>
          </a:xfrm>
          <a:prstGeom prst="rect">
            <a:avLst/>
          </a:prstGeom>
          <a:solidFill>
            <a:schemeClr val="bg2">
              <a:alpha val="49942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• Combines all elements of a stream into a single result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– For Stream&lt;T&gt;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T reduce (T initial, </a:t>
            </a:r>
            <a:r>
              <a:rPr lang="en-GB" dirty="0" err="1"/>
              <a:t>BiFunction</a:t>
            </a:r>
            <a:r>
              <a:rPr lang="en-GB" dirty="0"/>
              <a:t>&lt;T,T&gt; accumulator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R reduce(R initial, </a:t>
            </a:r>
            <a:r>
              <a:rPr lang="en-GB" dirty="0" err="1"/>
              <a:t>BiFunction</a:t>
            </a:r>
            <a:r>
              <a:rPr lang="en-GB" dirty="0"/>
              <a:t>&lt;R,T&gt; accumulator, </a:t>
            </a:r>
            <a:r>
              <a:rPr lang="en-GB" dirty="0" err="1"/>
              <a:t>BiFunction</a:t>
            </a:r>
            <a:r>
              <a:rPr lang="en-GB" dirty="0"/>
              <a:t>&lt;R,R&gt;combiner)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numbers.stream</a:t>
            </a:r>
            <a:r>
              <a:rPr lang="en-GB" dirty="0"/>
              <a:t>().reduce(1,(</a:t>
            </a:r>
            <a:r>
              <a:rPr lang="en-GB" dirty="0" err="1"/>
              <a:t>x,y</a:t>
            </a:r>
            <a:r>
              <a:rPr lang="en-GB" dirty="0"/>
              <a:t>)-&gt;</a:t>
            </a:r>
            <a:r>
              <a:rPr lang="en-GB" dirty="0" err="1"/>
              <a:t>x+y</a:t>
            </a:r>
            <a:r>
              <a:rPr lang="en-GB" dirty="0"/>
              <a:t>) – sum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persons.stream</a:t>
            </a:r>
            <a:r>
              <a:rPr lang="en-GB" dirty="0"/>
              <a:t>().reduce(0,(sum,p2)-&gt;sum+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p2.getAge(),(sum1,sum2)-&gt;sum1+sum2)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C0C8BC-C73B-E42C-B523-A6E9F4D2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0C2-B7CB-F949-9BF7-85F869F030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41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631</Words>
  <Application>Microsoft Macintosh PowerPoint</Application>
  <PresentationFormat>Широкоэкранный</PresentationFormat>
  <Paragraphs>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Stream API</vt:lpstr>
      <vt:lpstr>Синтаксис Method Reference</vt:lpstr>
      <vt:lpstr>Примеры:</vt:lpstr>
      <vt:lpstr>Презентация PowerPoint</vt:lpstr>
      <vt:lpstr>Как получить стрим?</vt:lpstr>
      <vt:lpstr>Intermediate Operations</vt:lpstr>
      <vt:lpstr>Terminate Operations</vt:lpstr>
      <vt:lpstr>Aggregated statistics</vt:lpstr>
      <vt:lpstr>Reducing</vt:lpstr>
      <vt:lpstr>Collecting</vt:lpstr>
      <vt:lpstr>GroupingBy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Leonid Kleimann</dc:creator>
  <cp:lastModifiedBy>Leonid Kleimann</cp:lastModifiedBy>
  <cp:revision>1</cp:revision>
  <dcterms:created xsi:type="dcterms:W3CDTF">2023-12-05T23:56:24Z</dcterms:created>
  <dcterms:modified xsi:type="dcterms:W3CDTF">2023-12-06T00:50:12Z</dcterms:modified>
</cp:coreProperties>
</file>