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2"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2A39-B1E4-4634-9EFF-438FCADB94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A47F1C-5B61-4E2D-9ED1-85E0FCCE8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BB462-36A8-49FD-B1AE-F4AF355870CB}"/>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45173402-CE79-4600-83E5-54073AA3B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B6369-3D49-48A3-98A1-7C58405C2488}"/>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68566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23B2-B382-476C-B7D9-EF42B5842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E464C-D6D2-4F19-8575-ED63673097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10159F-BF7F-4B28-B516-184F549F465A}"/>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5F143575-18C2-4C12-9048-9AC404E9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45CC9-A180-4AA2-904B-13CC65283737}"/>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273217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86228-3BE3-4A9D-B253-64BAF0D20E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CF57B-EA64-4013-8989-F2BC0F6C2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1D7D3-1F5E-4424-BEF1-74293EC5C261}"/>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9A21BB27-2ADC-44A2-AB0B-B53EFDAAD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3CC45-2322-4D2E-B62B-E9281090B590}"/>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344068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E63D-90A1-4709-A928-B6696F7B8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E101A-854C-4000-B746-93B05F765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1D24E-F1BD-453D-B218-8951269E8507}"/>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B39C02C5-720D-4849-B03C-CA92F85D1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7B87A-071E-4BB8-9FE5-922BBBAAF6F8}"/>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76007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905F6-14BB-4191-8640-32A6116DA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1BA6B2-390D-4A59-883A-C4B500D5B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41DD77-29CB-4F0A-9ED2-B4773E36A239}"/>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444CC7CC-B14C-4A64-ABEB-A87C1348F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64B12-456E-46DD-A56A-C796BBBA1283}"/>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224103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6371-968E-4B8E-9EE6-8CAF42DF7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02AC2-F456-4778-B56A-611E3D2AE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26924-308A-4EF8-9C7D-465F5C5CB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ABE5D2-AD93-4749-867D-86486C48AA66}"/>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6" name="Footer Placeholder 5">
            <a:extLst>
              <a:ext uri="{FF2B5EF4-FFF2-40B4-BE49-F238E27FC236}">
                <a16:creationId xmlns:a16="http://schemas.microsoft.com/office/drawing/2014/main" id="{B88D70E8-C6A4-4BB3-B2E9-B19C87FA1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4CDE3-BD00-40FF-82E0-2D75858EAC1E}"/>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25313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7738-DA64-4252-9A4E-B647CDD7DF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93A98-1306-4FAA-A80D-BD9154D63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A5AE1-2036-4D0A-A044-305560FE1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3442F-DAA0-4AA7-9DA6-8EEB20B1B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EFF02-8862-425A-9B56-D320496B7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8A973D-2B4D-438F-88DD-0550633A0394}"/>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8" name="Footer Placeholder 7">
            <a:extLst>
              <a:ext uri="{FF2B5EF4-FFF2-40B4-BE49-F238E27FC236}">
                <a16:creationId xmlns:a16="http://schemas.microsoft.com/office/drawing/2014/main" id="{62BD5850-5B01-49F5-8976-79ED8C9C05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B1A735-E377-40E8-86FC-1E190E05FB33}"/>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29432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4B57-1D6C-403E-AF74-C0DE0A7A2C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15FCDA-5082-4A01-A6CA-2C5377E032E0}"/>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4" name="Footer Placeholder 3">
            <a:extLst>
              <a:ext uri="{FF2B5EF4-FFF2-40B4-BE49-F238E27FC236}">
                <a16:creationId xmlns:a16="http://schemas.microsoft.com/office/drawing/2014/main" id="{E08E35F2-1E55-4D0B-9C3F-05A99077C9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37AEA-7F76-4ECC-9FEE-B28111B35B8E}"/>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15538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F1990-6065-4AC3-A8A6-F7DF5A5E0839}"/>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3" name="Footer Placeholder 2">
            <a:extLst>
              <a:ext uri="{FF2B5EF4-FFF2-40B4-BE49-F238E27FC236}">
                <a16:creationId xmlns:a16="http://schemas.microsoft.com/office/drawing/2014/main" id="{CBE25318-D6D7-4DE0-8A76-467A0D8BA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68E10-E133-4FEC-BC44-0100757BB9A3}"/>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169225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5EC9-B07B-494E-9D8F-50FC80A46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96B7C9-FD34-4663-A593-0AA302195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8200D-5A6B-4350-9546-BCE81F897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52CBA-CEB0-487A-8B93-FC121B5419E3}"/>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6" name="Footer Placeholder 5">
            <a:extLst>
              <a:ext uri="{FF2B5EF4-FFF2-40B4-BE49-F238E27FC236}">
                <a16:creationId xmlns:a16="http://schemas.microsoft.com/office/drawing/2014/main" id="{97E13EC5-AF33-4042-B85F-296749CC4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89315-E568-47A7-B98F-0F268D8D87D0}"/>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14119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5180-CB59-4487-B858-486ACE0E85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BD5FBA-770E-4DA8-BAE4-44D29B60A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5B131-9892-43A7-A526-FA5800367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9137AF-4C19-4C14-A38E-90C1445A107F}"/>
              </a:ext>
            </a:extLst>
          </p:cNvPr>
          <p:cNvSpPr>
            <a:spLocks noGrp="1"/>
          </p:cNvSpPr>
          <p:nvPr>
            <p:ph type="dt" sz="half" idx="10"/>
          </p:nvPr>
        </p:nvSpPr>
        <p:spPr/>
        <p:txBody>
          <a:bodyPr/>
          <a:lstStyle/>
          <a:p>
            <a:fld id="{DA505B5E-D697-4923-B327-4AE35A544967}" type="datetimeFigureOut">
              <a:rPr lang="en-US" smtClean="0"/>
              <a:t>12/7/2019</a:t>
            </a:fld>
            <a:endParaRPr lang="en-US"/>
          </a:p>
        </p:txBody>
      </p:sp>
      <p:sp>
        <p:nvSpPr>
          <p:cNvPr id="6" name="Footer Placeholder 5">
            <a:extLst>
              <a:ext uri="{FF2B5EF4-FFF2-40B4-BE49-F238E27FC236}">
                <a16:creationId xmlns:a16="http://schemas.microsoft.com/office/drawing/2014/main" id="{3E3F0755-A44A-420A-B7D6-3CA5D92A4A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EF922-A6E7-4FF2-B37F-FB2E3391E89D}"/>
              </a:ext>
            </a:extLst>
          </p:cNvPr>
          <p:cNvSpPr>
            <a:spLocks noGrp="1"/>
          </p:cNvSpPr>
          <p:nvPr>
            <p:ph type="sldNum" sz="quarter" idx="12"/>
          </p:nvPr>
        </p:nvSpPr>
        <p:spPr/>
        <p:txBody>
          <a:bodyPr/>
          <a:lstStyle/>
          <a:p>
            <a:fld id="{910BA362-9491-4152-865A-89C47034BC31}" type="slidenum">
              <a:rPr lang="en-US" smtClean="0"/>
              <a:t>‹#›</a:t>
            </a:fld>
            <a:endParaRPr lang="en-US"/>
          </a:p>
        </p:txBody>
      </p:sp>
    </p:spTree>
    <p:extLst>
      <p:ext uri="{BB962C8B-B14F-4D97-AF65-F5344CB8AC3E}">
        <p14:creationId xmlns:p14="http://schemas.microsoft.com/office/powerpoint/2010/main" val="179841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93DFA-E5D4-4306-9BCB-B700D0308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5C085C-53EC-480F-BB5E-3419B2AD1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DE5CB-C4A0-42AF-996A-2A0AC079B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05B5E-D697-4923-B327-4AE35A544967}" type="datetimeFigureOut">
              <a:rPr lang="en-US" smtClean="0"/>
              <a:t>12/7/2019</a:t>
            </a:fld>
            <a:endParaRPr lang="en-US"/>
          </a:p>
        </p:txBody>
      </p:sp>
      <p:sp>
        <p:nvSpPr>
          <p:cNvPr id="5" name="Footer Placeholder 4">
            <a:extLst>
              <a:ext uri="{FF2B5EF4-FFF2-40B4-BE49-F238E27FC236}">
                <a16:creationId xmlns:a16="http://schemas.microsoft.com/office/drawing/2014/main" id="{4BF9F9EC-B881-426D-A0B2-BDAA3CF11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D406E1-6DA9-49B8-9AFF-0185A92DE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BA362-9491-4152-865A-89C47034BC31}" type="slidenum">
              <a:rPr lang="en-US" smtClean="0"/>
              <a:t>‹#›</a:t>
            </a:fld>
            <a:endParaRPr lang="en-US"/>
          </a:p>
        </p:txBody>
      </p:sp>
    </p:spTree>
    <p:extLst>
      <p:ext uri="{BB962C8B-B14F-4D97-AF65-F5344CB8AC3E}">
        <p14:creationId xmlns:p14="http://schemas.microsoft.com/office/powerpoint/2010/main" val="237141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ran.r-project.org/web/packages/spdep/index.html" TargetMode="External"/><Relationship Id="rId2" Type="http://schemas.openxmlformats.org/officeDocument/2006/relationships/hyperlink" Target="https://cran.r-project.org/web/packages/sf/index.html" TargetMode="External"/><Relationship Id="rId1" Type="http://schemas.openxmlformats.org/officeDocument/2006/relationships/slideLayout" Target="../slideLayouts/slideLayout2.xml"/><Relationship Id="rId4" Type="http://schemas.openxmlformats.org/officeDocument/2006/relationships/hyperlink" Target="https://www.rdocumentation.org/packages/spdep/versions/0.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A66F-BEDB-42C2-B507-47304D724564}"/>
              </a:ext>
            </a:extLst>
          </p:cNvPr>
          <p:cNvSpPr>
            <a:spLocks noGrp="1"/>
          </p:cNvSpPr>
          <p:nvPr>
            <p:ph type="ctrTitle"/>
          </p:nvPr>
        </p:nvSpPr>
        <p:spPr/>
        <p:txBody>
          <a:bodyPr/>
          <a:lstStyle/>
          <a:p>
            <a:r>
              <a:rPr lang="en-US" dirty="0"/>
              <a:t>Vector GIS in </a:t>
            </a:r>
            <a:r>
              <a:rPr lang="en-US" dirty="0" err="1"/>
              <a:t>Rstudio</a:t>
            </a:r>
            <a:endParaRPr lang="en-US" dirty="0"/>
          </a:p>
        </p:txBody>
      </p:sp>
      <p:sp>
        <p:nvSpPr>
          <p:cNvPr id="3" name="Subtitle 2">
            <a:extLst>
              <a:ext uri="{FF2B5EF4-FFF2-40B4-BE49-F238E27FC236}">
                <a16:creationId xmlns:a16="http://schemas.microsoft.com/office/drawing/2014/main" id="{9EFE932A-52E1-4C8A-8A22-CF446EA413DC}"/>
              </a:ext>
            </a:extLst>
          </p:cNvPr>
          <p:cNvSpPr>
            <a:spLocks noGrp="1"/>
          </p:cNvSpPr>
          <p:nvPr>
            <p:ph type="subTitle" idx="1"/>
          </p:nvPr>
        </p:nvSpPr>
        <p:spPr/>
        <p:txBody>
          <a:bodyPr/>
          <a:lstStyle/>
          <a:p>
            <a:r>
              <a:rPr lang="en-US" dirty="0"/>
              <a:t>Eli Baldwin</a:t>
            </a:r>
          </a:p>
        </p:txBody>
      </p:sp>
    </p:spTree>
    <p:extLst>
      <p:ext uri="{BB962C8B-B14F-4D97-AF65-F5344CB8AC3E}">
        <p14:creationId xmlns:p14="http://schemas.microsoft.com/office/powerpoint/2010/main" val="54993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06F7-2EFC-468F-AE52-7668758A5A37}"/>
              </a:ext>
            </a:extLst>
          </p:cNvPr>
          <p:cNvSpPr>
            <a:spLocks noGrp="1"/>
          </p:cNvSpPr>
          <p:nvPr>
            <p:ph type="title"/>
          </p:nvPr>
        </p:nvSpPr>
        <p:spPr/>
        <p:txBody>
          <a:bodyPr/>
          <a:lstStyle/>
          <a:p>
            <a:r>
              <a:rPr lang="en-US" dirty="0"/>
              <a:t>Getting setup</a:t>
            </a:r>
          </a:p>
        </p:txBody>
      </p:sp>
      <p:sp>
        <p:nvSpPr>
          <p:cNvPr id="3" name="Content Placeholder 2">
            <a:extLst>
              <a:ext uri="{FF2B5EF4-FFF2-40B4-BE49-F238E27FC236}">
                <a16:creationId xmlns:a16="http://schemas.microsoft.com/office/drawing/2014/main" id="{335927E0-A6DA-415A-9A8B-6EF7CC9705BA}"/>
              </a:ext>
            </a:extLst>
          </p:cNvPr>
          <p:cNvSpPr>
            <a:spLocks noGrp="1"/>
          </p:cNvSpPr>
          <p:nvPr>
            <p:ph idx="1"/>
          </p:nvPr>
        </p:nvSpPr>
        <p:spPr/>
        <p:txBody>
          <a:bodyPr/>
          <a:lstStyle/>
          <a:p>
            <a:r>
              <a:rPr lang="en-US" dirty="0"/>
              <a:t>Copy R file and data from commons folder to personal folder if you wish to follow along.</a:t>
            </a:r>
          </a:p>
          <a:p>
            <a:r>
              <a:rPr lang="en-US" dirty="0"/>
              <a:t>Copy </a:t>
            </a:r>
            <a:r>
              <a:rPr lang="en-US" dirty="0" err="1"/>
              <a:t>labsheet</a:t>
            </a:r>
            <a:r>
              <a:rPr lang="en-US" dirty="0"/>
              <a:t> from commons folder to personal folder and open.</a:t>
            </a:r>
          </a:p>
          <a:p>
            <a:r>
              <a:rPr lang="en-US" dirty="0"/>
              <a:t>In R studio open the R file or a new file by going to file&gt;open file or file&gt;new file.</a:t>
            </a:r>
          </a:p>
        </p:txBody>
      </p:sp>
    </p:spTree>
    <p:extLst>
      <p:ext uri="{BB962C8B-B14F-4D97-AF65-F5344CB8AC3E}">
        <p14:creationId xmlns:p14="http://schemas.microsoft.com/office/powerpoint/2010/main" val="407147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DB33-10C2-4645-98AD-634394425E07}"/>
              </a:ext>
            </a:extLst>
          </p:cNvPr>
          <p:cNvSpPr>
            <a:spLocks noGrp="1"/>
          </p:cNvSpPr>
          <p:nvPr>
            <p:ph type="title"/>
          </p:nvPr>
        </p:nvSpPr>
        <p:spPr/>
        <p:txBody>
          <a:bodyPr/>
          <a:lstStyle/>
          <a:p>
            <a:r>
              <a:rPr lang="en-US" dirty="0"/>
              <a:t>R studio, the four quadrants</a:t>
            </a:r>
          </a:p>
        </p:txBody>
      </p:sp>
      <p:sp>
        <p:nvSpPr>
          <p:cNvPr id="3" name="Content Placeholder 2">
            <a:extLst>
              <a:ext uri="{FF2B5EF4-FFF2-40B4-BE49-F238E27FC236}">
                <a16:creationId xmlns:a16="http://schemas.microsoft.com/office/drawing/2014/main" id="{DA10DF3B-3CEB-4CB0-ADA8-4DE3A4FE1448}"/>
              </a:ext>
            </a:extLst>
          </p:cNvPr>
          <p:cNvSpPr>
            <a:spLocks noGrp="1"/>
          </p:cNvSpPr>
          <p:nvPr>
            <p:ph idx="1"/>
          </p:nvPr>
        </p:nvSpPr>
        <p:spPr/>
        <p:txBody>
          <a:bodyPr>
            <a:normAutofit lnSpcReduction="10000"/>
          </a:bodyPr>
          <a:lstStyle/>
          <a:p>
            <a:r>
              <a:rPr lang="en-US" dirty="0"/>
              <a:t>File, top left – type in and edit code. I usually run code from here as well. This is done by highlighting the code you wish to run and clicking run.</a:t>
            </a:r>
          </a:p>
          <a:p>
            <a:r>
              <a:rPr lang="en-US" dirty="0"/>
              <a:t>Console, bottom left – where the code is run and you see messages and outputs.</a:t>
            </a:r>
          </a:p>
          <a:p>
            <a:r>
              <a:rPr lang="en-US" dirty="0"/>
              <a:t>Environment, top right – a list of data and values and such</a:t>
            </a:r>
          </a:p>
          <a:p>
            <a:r>
              <a:rPr lang="en-US" dirty="0"/>
              <a:t>Plots, bottom right- where graphs and maps and such are shown, you can also find the packages you have downloaded using the packages tab. </a:t>
            </a:r>
          </a:p>
          <a:p>
            <a:r>
              <a:rPr lang="en-US" dirty="0"/>
              <a:t>There are various other tabs and options that I have not explored</a:t>
            </a:r>
          </a:p>
        </p:txBody>
      </p:sp>
    </p:spTree>
    <p:extLst>
      <p:ext uri="{BB962C8B-B14F-4D97-AF65-F5344CB8AC3E}">
        <p14:creationId xmlns:p14="http://schemas.microsoft.com/office/powerpoint/2010/main" val="371237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4887-4565-40C4-A3C8-DEBADB49D4A4}"/>
              </a:ext>
            </a:extLst>
          </p:cNvPr>
          <p:cNvSpPr>
            <a:spLocks noGrp="1"/>
          </p:cNvSpPr>
          <p:nvPr>
            <p:ph type="title"/>
          </p:nvPr>
        </p:nvSpPr>
        <p:spPr/>
        <p:txBody>
          <a:bodyPr/>
          <a:lstStyle/>
          <a:p>
            <a:r>
              <a:rPr lang="en-US" dirty="0"/>
              <a:t>Some differences/quirks in R</a:t>
            </a:r>
          </a:p>
        </p:txBody>
      </p:sp>
      <p:sp>
        <p:nvSpPr>
          <p:cNvPr id="3" name="Content Placeholder 2">
            <a:extLst>
              <a:ext uri="{FF2B5EF4-FFF2-40B4-BE49-F238E27FC236}">
                <a16:creationId xmlns:a16="http://schemas.microsoft.com/office/drawing/2014/main" id="{1A4B0B4E-A9DB-402C-9BF2-3F134DB30A9C}"/>
              </a:ext>
            </a:extLst>
          </p:cNvPr>
          <p:cNvSpPr>
            <a:spLocks noGrp="1"/>
          </p:cNvSpPr>
          <p:nvPr>
            <p:ph idx="1"/>
          </p:nvPr>
        </p:nvSpPr>
        <p:spPr/>
        <p:txBody>
          <a:bodyPr/>
          <a:lstStyle/>
          <a:p>
            <a:r>
              <a:rPr lang="en-US" dirty="0"/>
              <a:t>Variables are assigned using &lt;-</a:t>
            </a:r>
          </a:p>
          <a:p>
            <a:r>
              <a:rPr lang="en-US" dirty="0"/>
              <a:t>Packages are imported using </a:t>
            </a:r>
            <a:r>
              <a:rPr lang="en-US" dirty="0" err="1"/>
              <a:t>install.packages</a:t>
            </a:r>
            <a:r>
              <a:rPr lang="en-US" dirty="0"/>
              <a:t>(“package”)</a:t>
            </a:r>
          </a:p>
          <a:p>
            <a:r>
              <a:rPr lang="en-US" dirty="0"/>
              <a:t>To use functions from packages the library(package) function must be run</a:t>
            </a:r>
          </a:p>
          <a:p>
            <a:r>
              <a:rPr lang="en-US" dirty="0"/>
              <a:t>Red text in the console is not always bad</a:t>
            </a:r>
          </a:p>
          <a:p>
            <a:r>
              <a:rPr lang="en-US" dirty="0"/>
              <a:t>Use ‘else if’ instead of ‘</a:t>
            </a:r>
            <a:r>
              <a:rPr lang="en-US" dirty="0" err="1"/>
              <a:t>elif</a:t>
            </a:r>
            <a:r>
              <a:rPr lang="en-US" dirty="0"/>
              <a:t>’</a:t>
            </a:r>
          </a:p>
          <a:p>
            <a:r>
              <a:rPr lang="en-US" dirty="0"/>
              <a:t>The apply family of function is often used instead of for loops</a:t>
            </a:r>
          </a:p>
        </p:txBody>
      </p:sp>
    </p:spTree>
    <p:extLst>
      <p:ext uri="{BB962C8B-B14F-4D97-AF65-F5344CB8AC3E}">
        <p14:creationId xmlns:p14="http://schemas.microsoft.com/office/powerpoint/2010/main" val="52174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3185-CBB6-4BC5-A227-F8A13B316FC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AAC46829-4B93-4F2A-8604-C599BFC56EE8}"/>
              </a:ext>
            </a:extLst>
          </p:cNvPr>
          <p:cNvSpPr>
            <a:spLocks noGrp="1"/>
          </p:cNvSpPr>
          <p:nvPr>
            <p:ph idx="1"/>
          </p:nvPr>
        </p:nvSpPr>
        <p:spPr/>
        <p:txBody>
          <a:bodyPr/>
          <a:lstStyle/>
          <a:p>
            <a:r>
              <a:rPr lang="en-US" dirty="0"/>
              <a:t>The vector data type, has nothing to do with spatial data. A vector is a series of values that are all of the same type, i.e. all floats.</a:t>
            </a:r>
          </a:p>
          <a:p>
            <a:r>
              <a:rPr lang="en-US" dirty="0"/>
              <a:t>The data frame is R’s version of a spreadsheet.</a:t>
            </a:r>
          </a:p>
        </p:txBody>
      </p:sp>
    </p:spTree>
    <p:extLst>
      <p:ext uri="{BB962C8B-B14F-4D97-AF65-F5344CB8AC3E}">
        <p14:creationId xmlns:p14="http://schemas.microsoft.com/office/powerpoint/2010/main" val="1395331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F401-7393-4833-81A5-CE4ED88AACB9}"/>
              </a:ext>
            </a:extLst>
          </p:cNvPr>
          <p:cNvSpPr>
            <a:spLocks noGrp="1"/>
          </p:cNvSpPr>
          <p:nvPr>
            <p:ph type="title"/>
          </p:nvPr>
        </p:nvSpPr>
        <p:spPr/>
        <p:txBody>
          <a:bodyPr/>
          <a:lstStyle/>
          <a:p>
            <a:r>
              <a:rPr lang="en-US" dirty="0"/>
              <a:t>Spatial statistics</a:t>
            </a:r>
          </a:p>
        </p:txBody>
      </p:sp>
      <p:sp>
        <p:nvSpPr>
          <p:cNvPr id="3" name="Content Placeholder 2">
            <a:extLst>
              <a:ext uri="{FF2B5EF4-FFF2-40B4-BE49-F238E27FC236}">
                <a16:creationId xmlns:a16="http://schemas.microsoft.com/office/drawing/2014/main" id="{444DB94A-4970-4E16-B263-AB8E1438BDC2}"/>
              </a:ext>
            </a:extLst>
          </p:cNvPr>
          <p:cNvSpPr>
            <a:spLocks noGrp="1"/>
          </p:cNvSpPr>
          <p:nvPr>
            <p:ph idx="1"/>
          </p:nvPr>
        </p:nvSpPr>
        <p:spPr/>
        <p:txBody>
          <a:bodyPr/>
          <a:lstStyle/>
          <a:p>
            <a:r>
              <a:rPr lang="en-US" dirty="0"/>
              <a:t>Define neighborhood (conceptualization of spatial relationships). For example: k nearest neighbors, contiguity, inverse distance weighting.</a:t>
            </a:r>
          </a:p>
          <a:p>
            <a:r>
              <a:rPr lang="en-US" dirty="0"/>
              <a:t>Moran’s I: tests for global spatial autocorrelation. In the whole region, are the things that are closer together (in the neighborhood) more similar than the things that are far apart. On a scale from -1 to 1.</a:t>
            </a:r>
          </a:p>
          <a:p>
            <a:r>
              <a:rPr lang="en-US" dirty="0"/>
              <a:t>Local G/</a:t>
            </a:r>
            <a:r>
              <a:rPr lang="en-US" dirty="0" err="1"/>
              <a:t>Getis</a:t>
            </a:r>
            <a:r>
              <a:rPr lang="en-US" dirty="0"/>
              <a:t>-Ord/Hot spot analysis: is the neighborhood of each feature statistically significantly higher or lower than the average overall. Outputs z-scores.</a:t>
            </a:r>
          </a:p>
        </p:txBody>
      </p:sp>
    </p:spTree>
    <p:extLst>
      <p:ext uri="{BB962C8B-B14F-4D97-AF65-F5344CB8AC3E}">
        <p14:creationId xmlns:p14="http://schemas.microsoft.com/office/powerpoint/2010/main" val="39278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1675-DED1-400F-95B1-4B2958A31B52}"/>
              </a:ext>
            </a:extLst>
          </p:cNvPr>
          <p:cNvSpPr>
            <a:spLocks noGrp="1"/>
          </p:cNvSpPr>
          <p:nvPr>
            <p:ph type="title"/>
          </p:nvPr>
        </p:nvSpPr>
        <p:spPr/>
        <p:txBody>
          <a:bodyPr/>
          <a:lstStyle/>
          <a:p>
            <a:r>
              <a:rPr lang="en-US" dirty="0"/>
              <a:t>A note on the data in this demo</a:t>
            </a:r>
          </a:p>
        </p:txBody>
      </p:sp>
      <p:sp>
        <p:nvSpPr>
          <p:cNvPr id="3" name="Content Placeholder 2">
            <a:extLst>
              <a:ext uri="{FF2B5EF4-FFF2-40B4-BE49-F238E27FC236}">
                <a16:creationId xmlns:a16="http://schemas.microsoft.com/office/drawing/2014/main" id="{511CB62E-143B-4B92-9980-24594B0EBD15}"/>
              </a:ext>
            </a:extLst>
          </p:cNvPr>
          <p:cNvSpPr>
            <a:spLocks noGrp="1"/>
          </p:cNvSpPr>
          <p:nvPr>
            <p:ph idx="1"/>
          </p:nvPr>
        </p:nvSpPr>
        <p:spPr/>
        <p:txBody>
          <a:bodyPr/>
          <a:lstStyle/>
          <a:p>
            <a:r>
              <a:rPr lang="en-US" dirty="0"/>
              <a:t>ConCounties2 is a shapefile I made of all the counties in the continental U.S. For each county there is an estimate of life expectancy in 2014 from the Institute for Health Metrics and Evaluation at the University of </a:t>
            </a:r>
            <a:r>
              <a:rPr lang="en-US" dirty="0" err="1"/>
              <a:t>Wahsington</a:t>
            </a:r>
            <a:r>
              <a:rPr lang="en-US" dirty="0"/>
              <a:t>. Other data is from the USDA ERS and the Census Bureau</a:t>
            </a:r>
          </a:p>
        </p:txBody>
      </p:sp>
    </p:spTree>
    <p:extLst>
      <p:ext uri="{BB962C8B-B14F-4D97-AF65-F5344CB8AC3E}">
        <p14:creationId xmlns:p14="http://schemas.microsoft.com/office/powerpoint/2010/main" val="389865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E128-D934-4441-8567-8423EA092634}"/>
              </a:ext>
            </a:extLst>
          </p:cNvPr>
          <p:cNvSpPr>
            <a:spLocks noGrp="1"/>
          </p:cNvSpPr>
          <p:nvPr>
            <p:ph type="title"/>
          </p:nvPr>
        </p:nvSpPr>
        <p:spPr/>
        <p:txBody>
          <a:bodyPr/>
          <a:lstStyle/>
          <a:p>
            <a:r>
              <a:rPr lang="en-US" dirty="0"/>
              <a:t>Difficulties</a:t>
            </a:r>
          </a:p>
        </p:txBody>
      </p:sp>
      <p:sp>
        <p:nvSpPr>
          <p:cNvPr id="3" name="Content Placeholder 2">
            <a:extLst>
              <a:ext uri="{FF2B5EF4-FFF2-40B4-BE49-F238E27FC236}">
                <a16:creationId xmlns:a16="http://schemas.microsoft.com/office/drawing/2014/main" id="{F9B0F2DA-1438-4246-895E-797E298EAD3D}"/>
              </a:ext>
            </a:extLst>
          </p:cNvPr>
          <p:cNvSpPr>
            <a:spLocks noGrp="1"/>
          </p:cNvSpPr>
          <p:nvPr>
            <p:ph idx="1"/>
          </p:nvPr>
        </p:nvSpPr>
        <p:spPr/>
        <p:txBody>
          <a:bodyPr/>
          <a:lstStyle/>
          <a:p>
            <a:r>
              <a:rPr lang="en-US" dirty="0"/>
              <a:t>The process for developing the spatial weights is more complicated than in ArcMap or </a:t>
            </a:r>
            <a:r>
              <a:rPr lang="en-US" dirty="0" err="1"/>
              <a:t>Geoda</a:t>
            </a:r>
            <a:r>
              <a:rPr lang="en-US" dirty="0"/>
              <a:t>.</a:t>
            </a:r>
          </a:p>
          <a:p>
            <a:r>
              <a:rPr lang="en-US" dirty="0"/>
              <a:t>The plots have numerous options, I have not explored them all yet.</a:t>
            </a:r>
          </a:p>
          <a:p>
            <a:r>
              <a:rPr lang="en-US" dirty="0"/>
              <a:t>Do not save anything to .</a:t>
            </a:r>
            <a:r>
              <a:rPr lang="en-US" dirty="0" err="1"/>
              <a:t>RData</a:t>
            </a:r>
            <a:r>
              <a:rPr lang="en-US" dirty="0"/>
              <a:t> because this file is difficult to find if you need to get rid of it and caused problems while I was trying to restart </a:t>
            </a:r>
            <a:r>
              <a:rPr lang="en-US" dirty="0" err="1"/>
              <a:t>Rstudio</a:t>
            </a:r>
            <a:r>
              <a:rPr lang="en-US" dirty="0"/>
              <a:t> to update packages.</a:t>
            </a:r>
          </a:p>
        </p:txBody>
      </p:sp>
    </p:spTree>
    <p:extLst>
      <p:ext uri="{BB962C8B-B14F-4D97-AF65-F5344CB8AC3E}">
        <p14:creationId xmlns:p14="http://schemas.microsoft.com/office/powerpoint/2010/main" val="219506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92F2-811A-4608-8DF4-8E36A21E3C8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A0353E11-EE33-4A58-B931-14B093C3EC0E}"/>
              </a:ext>
            </a:extLst>
          </p:cNvPr>
          <p:cNvSpPr>
            <a:spLocks noGrp="1"/>
          </p:cNvSpPr>
          <p:nvPr>
            <p:ph idx="1"/>
          </p:nvPr>
        </p:nvSpPr>
        <p:spPr/>
        <p:txBody>
          <a:bodyPr/>
          <a:lstStyle/>
          <a:p>
            <a:r>
              <a:rPr lang="en-US" dirty="0"/>
              <a:t>There is good documentation of the sf and </a:t>
            </a:r>
            <a:r>
              <a:rPr lang="en-US" dirty="0" err="1"/>
              <a:t>spdep</a:t>
            </a:r>
            <a:r>
              <a:rPr lang="en-US" dirty="0"/>
              <a:t> packages:</a:t>
            </a:r>
          </a:p>
          <a:p>
            <a:r>
              <a:rPr lang="en-US" dirty="0">
                <a:hlinkClick r:id="rId2"/>
              </a:rPr>
              <a:t>https://cran.r-project.org/web/packages/sf/index.html</a:t>
            </a:r>
            <a:endParaRPr lang="en-US" dirty="0"/>
          </a:p>
          <a:p>
            <a:r>
              <a:rPr lang="en-US" dirty="0">
                <a:hlinkClick r:id="rId3"/>
              </a:rPr>
              <a:t>https://cran.r-project.org/web/packages/spdep/index.html</a:t>
            </a:r>
            <a:endParaRPr lang="en-US" dirty="0"/>
          </a:p>
          <a:p>
            <a:r>
              <a:rPr lang="en-US" dirty="0">
                <a:hlinkClick r:id="rId4"/>
              </a:rPr>
              <a:t>https://www.rdocumentation.org/packages/spdep/versions/0.1-2</a:t>
            </a:r>
            <a:endParaRPr lang="en-US" dirty="0"/>
          </a:p>
        </p:txBody>
      </p:sp>
    </p:spTree>
    <p:extLst>
      <p:ext uri="{BB962C8B-B14F-4D97-AF65-F5344CB8AC3E}">
        <p14:creationId xmlns:p14="http://schemas.microsoft.com/office/powerpoint/2010/main" val="3528240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570</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Vector GIS in Rstudio</vt:lpstr>
      <vt:lpstr>Getting setup</vt:lpstr>
      <vt:lpstr>R studio, the four quadrants</vt:lpstr>
      <vt:lpstr>Some differences/quirks in R</vt:lpstr>
      <vt:lpstr>Data types</vt:lpstr>
      <vt:lpstr>Spatial statistics</vt:lpstr>
      <vt:lpstr>A note on the data in this demo</vt:lpstr>
      <vt:lpstr>Difficulties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GIS in Rstudio</dc:title>
  <dc:creator>Eli Baldwin</dc:creator>
  <cp:lastModifiedBy>Baldwin, Eli</cp:lastModifiedBy>
  <cp:revision>13</cp:revision>
  <dcterms:created xsi:type="dcterms:W3CDTF">2019-12-01T03:27:28Z</dcterms:created>
  <dcterms:modified xsi:type="dcterms:W3CDTF">2019-12-07T20:45:52Z</dcterms:modified>
</cp:coreProperties>
</file>