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aleway"/>
      <p:regular r:id="rId29"/>
      <p:bold r:id="rId30"/>
      <p:italic r:id="rId31"/>
      <p:boldItalic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5774B1-DB65-4FC1-8E7E-4BBBD90194AC}">
  <a:tblStyle styleId="{1F5774B1-DB65-4FC1-8E7E-4BBBD90194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E83255E-9CB1-46CA-B018-65E9A480B587}"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D1685EC-059D-42C8-BAE1-0036AB896BBC}"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4.xml"/><Relationship Id="rId33" Type="http://schemas.openxmlformats.org/officeDocument/2006/relationships/font" Target="fonts/SourceSansPro-regular.fntdata"/><Relationship Id="rId10" Type="http://schemas.openxmlformats.org/officeDocument/2006/relationships/slide" Target="slides/slide3.xml"/><Relationship Id="rId32" Type="http://schemas.openxmlformats.org/officeDocument/2006/relationships/font" Target="fonts/Raleway-boldItalic.fntdata"/><Relationship Id="rId13" Type="http://schemas.openxmlformats.org/officeDocument/2006/relationships/slide" Target="slides/slide6.xml"/><Relationship Id="rId35" Type="http://schemas.openxmlformats.org/officeDocument/2006/relationships/font" Target="fonts/SourceSansPro-italic.fntdata"/><Relationship Id="rId12" Type="http://schemas.openxmlformats.org/officeDocument/2006/relationships/slide" Target="slides/slide5.xml"/><Relationship Id="rId34" Type="http://schemas.openxmlformats.org/officeDocument/2006/relationships/font" Target="fonts/SourceSansPr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SourceSansPr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d6278e2b7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2d6278e2b7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d6278e2b7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2d6278e2b7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d6278e2b7_0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2d6278e2b7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d6278e2b7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2d6278e2b7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d6278e2b7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2d6278e2b7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d6278e2b7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2d6278e2b7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a96b4c27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2a96b4c2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Note that due to computational power limit, we only used ¼ of the dataset to train these models </a:t>
            </a:r>
            <a:r>
              <a:rPr lang="en"/>
              <a:t>because the data was too large for our computer memory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a96b4c275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2a96b4c27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chemeClr val="dk1"/>
                </a:solidFill>
                <a:latin typeface="Source Sans Pro"/>
                <a:ea typeface="Source Sans Pro"/>
                <a:cs typeface="Source Sans Pro"/>
                <a:sym typeface="Source Sans Pro"/>
              </a:rPr>
              <a:t>Didn’t pass the baseline 73.73% from logistic regression -  Transfer learning is not working well on this task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a96b4c275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2a96b4c275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d6278e2b7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2d6278e2b7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d6278e2b7_0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12d6278e2b7_0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Marine Science, one of the challenges that scientists face is the identification of certain animal species. Most of the researchers still manually identify different species by eyes. Although experts have high accuracy in this task, it would save much time if it can be done by computers.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Realistic since that’s basically what you can see from the surface of the sea. That also means little information and hard to detect the useful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a96b4c27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a96b4c27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most common and basic models – Nearest Neighbor based, Tree Based, Linear </a:t>
            </a:r>
            <a:r>
              <a:rPr lang="en"/>
              <a:t>Separator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a96b4c275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2a96b4c27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Convolutional Neural Network with 5 convolutional layers with 2 max pooling layers in between, then followed by three fully connected layers with ReLU activation and dropout layer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a96b4c275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2a96b4c27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Convolutional Neural Network with 13 convolutional layers, 5 max pooling layers, and three fully connected layers</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More convolutional layers than AlexNet</a:t>
            </a:r>
            <a:endParaRPr sz="14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d6278e2b7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2d6278e2b7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5" y="0"/>
            <a:ext cx="9144000" cy="174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10800000">
            <a:off x="3991228"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10800000">
            <a:off x="4431837"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rot="10800000">
            <a:off x="4856511"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65" name="Google Shape;65;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6" name="Google Shape;6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7" name="Shape 67"/>
        <p:cNvGrpSpPr/>
        <p:nvPr/>
      </p:nvGrpSpPr>
      <p:grpSpPr>
        <a:xfrm>
          <a:off x="0" y="0"/>
          <a:ext cx="0" cy="0"/>
          <a:chOff x="0" y="0"/>
          <a:chExt cx="0" cy="0"/>
        </a:xfrm>
      </p:grpSpPr>
      <p:sp>
        <p:nvSpPr>
          <p:cNvPr id="68" name="Google Shape;68;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0" y="4665575"/>
            <a:ext cx="9144000" cy="47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71" name="Google Shape;71;p14"/>
          <p:cNvSpPr txBox="1"/>
          <p:nvPr>
            <p:ph type="title"/>
          </p:nvPr>
        </p:nvSpPr>
        <p:spPr>
          <a:xfrm>
            <a:off x="1128750" y="394200"/>
            <a:ext cx="6886500" cy="1412100"/>
          </a:xfrm>
          <a:prstGeom prst="rect">
            <a:avLst/>
          </a:prstGeom>
          <a:noFill/>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3600"/>
              <a:buNone/>
              <a:defRPr b="1" sz="3600">
                <a:solidFill>
                  <a:schemeClr val="accent2"/>
                </a:solidFill>
              </a:defRPr>
            </a:lvl1pPr>
            <a:lvl2pPr lvl="1" algn="ctr">
              <a:lnSpc>
                <a:spcPct val="100000"/>
              </a:lnSpc>
              <a:spcBef>
                <a:spcPts val="0"/>
              </a:spcBef>
              <a:spcAft>
                <a:spcPts val="0"/>
              </a:spcAft>
              <a:buClr>
                <a:schemeClr val="dk1"/>
              </a:buClr>
              <a:buSzPts val="3600"/>
              <a:buNone/>
              <a:defRPr b="1" sz="3600">
                <a:solidFill>
                  <a:schemeClr val="accent2"/>
                </a:solidFill>
              </a:defRPr>
            </a:lvl2pPr>
            <a:lvl3pPr lvl="2" algn="ctr">
              <a:lnSpc>
                <a:spcPct val="100000"/>
              </a:lnSpc>
              <a:spcBef>
                <a:spcPts val="0"/>
              </a:spcBef>
              <a:spcAft>
                <a:spcPts val="0"/>
              </a:spcAft>
              <a:buClr>
                <a:schemeClr val="dk1"/>
              </a:buClr>
              <a:buSzPts val="3600"/>
              <a:buNone/>
              <a:defRPr b="1" sz="3600">
                <a:solidFill>
                  <a:schemeClr val="accent2"/>
                </a:solidFill>
              </a:defRPr>
            </a:lvl3pPr>
            <a:lvl4pPr lvl="3" algn="ctr">
              <a:lnSpc>
                <a:spcPct val="100000"/>
              </a:lnSpc>
              <a:spcBef>
                <a:spcPts val="0"/>
              </a:spcBef>
              <a:spcAft>
                <a:spcPts val="0"/>
              </a:spcAft>
              <a:buClr>
                <a:schemeClr val="dk1"/>
              </a:buClr>
              <a:buSzPts val="3600"/>
              <a:buNone/>
              <a:defRPr b="1" sz="3600">
                <a:solidFill>
                  <a:schemeClr val="accent2"/>
                </a:solidFill>
              </a:defRPr>
            </a:lvl4pPr>
            <a:lvl5pPr lvl="4" algn="ctr">
              <a:lnSpc>
                <a:spcPct val="100000"/>
              </a:lnSpc>
              <a:spcBef>
                <a:spcPts val="0"/>
              </a:spcBef>
              <a:spcAft>
                <a:spcPts val="0"/>
              </a:spcAft>
              <a:buClr>
                <a:schemeClr val="dk1"/>
              </a:buClr>
              <a:buSzPts val="3600"/>
              <a:buNone/>
              <a:defRPr b="1" sz="3600">
                <a:solidFill>
                  <a:schemeClr val="accent2"/>
                </a:solidFill>
              </a:defRPr>
            </a:lvl5pPr>
            <a:lvl6pPr lvl="5" algn="ctr">
              <a:lnSpc>
                <a:spcPct val="100000"/>
              </a:lnSpc>
              <a:spcBef>
                <a:spcPts val="0"/>
              </a:spcBef>
              <a:spcAft>
                <a:spcPts val="0"/>
              </a:spcAft>
              <a:buClr>
                <a:schemeClr val="dk1"/>
              </a:buClr>
              <a:buSzPts val="3600"/>
              <a:buNone/>
              <a:defRPr b="1" sz="3600">
                <a:solidFill>
                  <a:schemeClr val="accent2"/>
                </a:solidFill>
              </a:defRPr>
            </a:lvl6pPr>
            <a:lvl7pPr lvl="6" algn="ctr">
              <a:lnSpc>
                <a:spcPct val="100000"/>
              </a:lnSpc>
              <a:spcBef>
                <a:spcPts val="0"/>
              </a:spcBef>
              <a:spcAft>
                <a:spcPts val="0"/>
              </a:spcAft>
              <a:buClr>
                <a:schemeClr val="dk1"/>
              </a:buClr>
              <a:buSzPts val="3600"/>
              <a:buNone/>
              <a:defRPr b="1" sz="3600">
                <a:solidFill>
                  <a:schemeClr val="accent2"/>
                </a:solidFill>
              </a:defRPr>
            </a:lvl7pPr>
            <a:lvl8pPr lvl="7" algn="ctr">
              <a:lnSpc>
                <a:spcPct val="100000"/>
              </a:lnSpc>
              <a:spcBef>
                <a:spcPts val="0"/>
              </a:spcBef>
              <a:spcAft>
                <a:spcPts val="0"/>
              </a:spcAft>
              <a:buClr>
                <a:schemeClr val="dk1"/>
              </a:buClr>
              <a:buSzPts val="3600"/>
              <a:buNone/>
              <a:defRPr b="1" sz="3600">
                <a:solidFill>
                  <a:schemeClr val="accent2"/>
                </a:solidFill>
              </a:defRPr>
            </a:lvl8pPr>
            <a:lvl9pPr lvl="8" algn="ctr">
              <a:lnSpc>
                <a:spcPct val="100000"/>
              </a:lnSpc>
              <a:spcBef>
                <a:spcPts val="0"/>
              </a:spcBef>
              <a:spcAft>
                <a:spcPts val="0"/>
              </a:spcAft>
              <a:buClr>
                <a:schemeClr val="dk1"/>
              </a:buClr>
              <a:buSzPts val="3600"/>
              <a:buNone/>
              <a:defRPr b="1" sz="3600">
                <a:solidFill>
                  <a:schemeClr val="accent2"/>
                </a:solidFill>
              </a:defRPr>
            </a:lvl9pPr>
          </a:lstStyle>
          <a:p/>
        </p:txBody>
      </p:sp>
      <p:sp>
        <p:nvSpPr>
          <p:cNvPr id="72" name="Google Shape;72;p14"/>
          <p:cNvSpPr txBox="1"/>
          <p:nvPr>
            <p:ph idx="1" type="body"/>
          </p:nvPr>
        </p:nvSpPr>
        <p:spPr>
          <a:xfrm>
            <a:off x="1128750" y="2225463"/>
            <a:ext cx="6886500" cy="2197200"/>
          </a:xfrm>
          <a:prstGeom prst="rect">
            <a:avLst/>
          </a:prstGeom>
          <a:noFill/>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0"/>
              </a:spcBef>
              <a:spcAft>
                <a:spcPts val="0"/>
              </a:spcAft>
              <a:buClr>
                <a:schemeClr val="dk2"/>
              </a:buClr>
              <a:buSzPts val="1400"/>
              <a:buChar char="○"/>
              <a:defRPr sz="1400">
                <a:solidFill>
                  <a:schemeClr val="dk2"/>
                </a:solidFill>
              </a:defRPr>
            </a:lvl2pPr>
            <a:lvl3pPr indent="-317500" lvl="2" marL="1371600" algn="ctr">
              <a:lnSpc>
                <a:spcPct val="115000"/>
              </a:lnSpc>
              <a:spcBef>
                <a:spcPts val="0"/>
              </a:spcBef>
              <a:spcAft>
                <a:spcPts val="0"/>
              </a:spcAft>
              <a:buClr>
                <a:schemeClr val="dk2"/>
              </a:buClr>
              <a:buSzPts val="1400"/>
              <a:buChar char="■"/>
              <a:defRPr sz="1400">
                <a:solidFill>
                  <a:schemeClr val="dk2"/>
                </a:solidFill>
              </a:defRPr>
            </a:lvl3pPr>
            <a:lvl4pPr indent="-317500" lvl="3" marL="1828800" algn="ctr">
              <a:lnSpc>
                <a:spcPct val="115000"/>
              </a:lnSpc>
              <a:spcBef>
                <a:spcPts val="0"/>
              </a:spcBef>
              <a:spcAft>
                <a:spcPts val="0"/>
              </a:spcAft>
              <a:buClr>
                <a:schemeClr val="dk2"/>
              </a:buClr>
              <a:buSzPts val="1400"/>
              <a:buChar char="●"/>
              <a:defRPr sz="1400">
                <a:solidFill>
                  <a:schemeClr val="dk2"/>
                </a:solidFill>
              </a:defRPr>
            </a:lvl4pPr>
            <a:lvl5pPr indent="-317500" lvl="4" marL="2286000" algn="ctr">
              <a:lnSpc>
                <a:spcPct val="115000"/>
              </a:lnSpc>
              <a:spcBef>
                <a:spcPts val="0"/>
              </a:spcBef>
              <a:spcAft>
                <a:spcPts val="0"/>
              </a:spcAft>
              <a:buClr>
                <a:schemeClr val="dk2"/>
              </a:buClr>
              <a:buSzPts val="1400"/>
              <a:buChar char="○"/>
              <a:defRPr sz="1400">
                <a:solidFill>
                  <a:schemeClr val="dk2"/>
                </a:solidFill>
              </a:defRPr>
            </a:lvl5pPr>
            <a:lvl6pPr indent="-317500" lvl="5" marL="2743200" algn="ctr">
              <a:lnSpc>
                <a:spcPct val="115000"/>
              </a:lnSpc>
              <a:spcBef>
                <a:spcPts val="0"/>
              </a:spcBef>
              <a:spcAft>
                <a:spcPts val="0"/>
              </a:spcAft>
              <a:buClr>
                <a:schemeClr val="dk2"/>
              </a:buClr>
              <a:buSzPts val="1400"/>
              <a:buChar char="■"/>
              <a:defRPr sz="1400">
                <a:solidFill>
                  <a:schemeClr val="dk2"/>
                </a:solidFill>
              </a:defRPr>
            </a:lvl6pPr>
            <a:lvl7pPr indent="-317500" lvl="6" marL="3200400" algn="ctr">
              <a:lnSpc>
                <a:spcPct val="115000"/>
              </a:lnSpc>
              <a:spcBef>
                <a:spcPts val="0"/>
              </a:spcBef>
              <a:spcAft>
                <a:spcPts val="0"/>
              </a:spcAft>
              <a:buClr>
                <a:schemeClr val="dk2"/>
              </a:buClr>
              <a:buSzPts val="1400"/>
              <a:buChar char="●"/>
              <a:defRPr sz="1400">
                <a:solidFill>
                  <a:schemeClr val="dk2"/>
                </a:solidFill>
              </a:defRPr>
            </a:lvl7pPr>
            <a:lvl8pPr indent="-317500" lvl="7" marL="3657600" algn="ctr">
              <a:lnSpc>
                <a:spcPct val="115000"/>
              </a:lnSpc>
              <a:spcBef>
                <a:spcPts val="0"/>
              </a:spcBef>
              <a:spcAft>
                <a:spcPts val="0"/>
              </a:spcAft>
              <a:buClr>
                <a:schemeClr val="dk2"/>
              </a:buClr>
              <a:buSzPts val="1400"/>
              <a:buChar char="○"/>
              <a:defRPr sz="1400">
                <a:solidFill>
                  <a:schemeClr val="dk2"/>
                </a:solidFill>
              </a:defRPr>
            </a:lvl8pPr>
            <a:lvl9pPr indent="-317500" lvl="8" marL="4114800" algn="ctr">
              <a:lnSpc>
                <a:spcPct val="115000"/>
              </a:lnSpc>
              <a:spcBef>
                <a:spcPts val="0"/>
              </a:spcBef>
              <a:spcAft>
                <a:spcPts val="0"/>
              </a:spcAft>
              <a:buClr>
                <a:schemeClr val="dk2"/>
              </a:buClr>
              <a:buSzPts val="1400"/>
              <a:buChar char="■"/>
              <a:defRPr sz="1400">
                <a:solidFill>
                  <a:schemeClr val="dk2"/>
                </a:solidFill>
              </a:defRPr>
            </a:lvl9pPr>
          </a:lstStyle>
          <a:p/>
        </p:txBody>
      </p:sp>
      <p:sp>
        <p:nvSpPr>
          <p:cNvPr id="73" name="Google Shape;7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6"/>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
        <p:nvSpPr>
          <p:cNvPr id="81" name="Google Shape;81;p16"/>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2" name="Google Shape;82;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17"/>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6" name="Google Shape;86;p17"/>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87" name="Google Shape;87;p1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89" name="Google Shape;89;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92" name="Google Shape;92;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5" name="Google Shape;95;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6" name="Google Shape;96;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7" name="Google Shape;97;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98" name="Shape 98"/>
        <p:cNvGrpSpPr/>
        <p:nvPr/>
      </p:nvGrpSpPr>
      <p:grpSpPr>
        <a:xfrm>
          <a:off x="0" y="0"/>
          <a:ext cx="0" cy="0"/>
          <a:chOff x="0" y="0"/>
          <a:chExt cx="0" cy="0"/>
        </a:xfrm>
      </p:grpSpPr>
      <p:sp>
        <p:nvSpPr>
          <p:cNvPr id="99" name="Google Shape;99;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0"/>
          <p:cNvSpPr/>
          <p:nvPr/>
        </p:nvSpPr>
        <p:spPr>
          <a:xfrm>
            <a:off x="-25" y="0"/>
            <a:ext cx="9144000" cy="174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0"/>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rot="10800000">
            <a:off x="3991228"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3991228" y="0"/>
            <a:ext cx="1727100" cy="1741500"/>
          </a:xfrm>
          <a:prstGeom prst="flowChartDelay">
            <a:avLst/>
          </a:prstGeom>
          <a:solidFill>
            <a:srgbClr val="FFFFFF">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4431837"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rot="10800000">
            <a:off x="4431837" y="0"/>
            <a:ext cx="1727100" cy="1741500"/>
          </a:xfrm>
          <a:prstGeom prst="flowChartDelay">
            <a:avLst/>
          </a:prstGeom>
          <a:solidFill>
            <a:srgbClr val="FFFFFF">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rot="10800000">
            <a:off x="4856511"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0"/>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3000"/>
              <a:buNone/>
              <a:defRPr b="1" sz="2800">
                <a:solidFill>
                  <a:schemeClr val="lt1"/>
                </a:solidFill>
              </a:defRPr>
            </a:lvl1pPr>
            <a:lvl2pPr lvl="1" rtl="0" algn="l">
              <a:lnSpc>
                <a:spcPct val="100000"/>
              </a:lnSpc>
              <a:spcBef>
                <a:spcPts val="0"/>
              </a:spcBef>
              <a:spcAft>
                <a:spcPts val="0"/>
              </a:spcAft>
              <a:buSzPts val="3000"/>
              <a:buNone/>
              <a:defRPr b="1" sz="2800">
                <a:solidFill>
                  <a:schemeClr val="lt1"/>
                </a:solidFill>
              </a:defRPr>
            </a:lvl2pPr>
            <a:lvl3pPr lvl="2" rtl="0" algn="l">
              <a:lnSpc>
                <a:spcPct val="100000"/>
              </a:lnSpc>
              <a:spcBef>
                <a:spcPts val="0"/>
              </a:spcBef>
              <a:spcAft>
                <a:spcPts val="0"/>
              </a:spcAft>
              <a:buSzPts val="3000"/>
              <a:buNone/>
              <a:defRPr b="1" sz="2800">
                <a:solidFill>
                  <a:schemeClr val="lt1"/>
                </a:solidFill>
              </a:defRPr>
            </a:lvl3pPr>
            <a:lvl4pPr lvl="3" rtl="0" algn="l">
              <a:lnSpc>
                <a:spcPct val="100000"/>
              </a:lnSpc>
              <a:spcBef>
                <a:spcPts val="0"/>
              </a:spcBef>
              <a:spcAft>
                <a:spcPts val="0"/>
              </a:spcAft>
              <a:buSzPts val="3000"/>
              <a:buNone/>
              <a:defRPr b="1" sz="2800">
                <a:solidFill>
                  <a:schemeClr val="lt1"/>
                </a:solidFill>
              </a:defRPr>
            </a:lvl4pPr>
            <a:lvl5pPr lvl="4" rtl="0" algn="l">
              <a:lnSpc>
                <a:spcPct val="100000"/>
              </a:lnSpc>
              <a:spcBef>
                <a:spcPts val="0"/>
              </a:spcBef>
              <a:spcAft>
                <a:spcPts val="0"/>
              </a:spcAft>
              <a:buSzPts val="3000"/>
              <a:buNone/>
              <a:defRPr b="1" sz="2800">
                <a:solidFill>
                  <a:schemeClr val="lt1"/>
                </a:solidFill>
              </a:defRPr>
            </a:lvl5pPr>
            <a:lvl6pPr lvl="5" rtl="0" algn="l">
              <a:lnSpc>
                <a:spcPct val="100000"/>
              </a:lnSpc>
              <a:spcBef>
                <a:spcPts val="0"/>
              </a:spcBef>
              <a:spcAft>
                <a:spcPts val="0"/>
              </a:spcAft>
              <a:buSzPts val="3000"/>
              <a:buNone/>
              <a:defRPr b="1" sz="2800">
                <a:solidFill>
                  <a:schemeClr val="lt1"/>
                </a:solidFill>
              </a:defRPr>
            </a:lvl6pPr>
            <a:lvl7pPr lvl="6" rtl="0" algn="l">
              <a:lnSpc>
                <a:spcPct val="100000"/>
              </a:lnSpc>
              <a:spcBef>
                <a:spcPts val="0"/>
              </a:spcBef>
              <a:spcAft>
                <a:spcPts val="0"/>
              </a:spcAft>
              <a:buSzPts val="3000"/>
              <a:buNone/>
              <a:defRPr b="1" sz="2800">
                <a:solidFill>
                  <a:schemeClr val="lt1"/>
                </a:solidFill>
              </a:defRPr>
            </a:lvl7pPr>
            <a:lvl8pPr lvl="7" rtl="0" algn="l">
              <a:lnSpc>
                <a:spcPct val="100000"/>
              </a:lnSpc>
              <a:spcBef>
                <a:spcPts val="0"/>
              </a:spcBef>
              <a:spcAft>
                <a:spcPts val="0"/>
              </a:spcAft>
              <a:buSzPts val="3000"/>
              <a:buNone/>
              <a:defRPr b="1" sz="2800">
                <a:solidFill>
                  <a:schemeClr val="lt1"/>
                </a:solidFill>
              </a:defRPr>
            </a:lvl8pPr>
            <a:lvl9pPr lvl="8" rtl="0" algn="l">
              <a:lnSpc>
                <a:spcPct val="100000"/>
              </a:lnSpc>
              <a:spcBef>
                <a:spcPts val="0"/>
              </a:spcBef>
              <a:spcAft>
                <a:spcPts val="0"/>
              </a:spcAft>
              <a:buSzPts val="3000"/>
              <a:buNone/>
              <a:defRPr b="1" sz="2800">
                <a:solidFill>
                  <a:schemeClr val="lt1"/>
                </a:solidFill>
              </a:defRPr>
            </a:lvl9pPr>
          </a:lstStyle>
          <a:p/>
        </p:txBody>
      </p:sp>
      <p:sp>
        <p:nvSpPr>
          <p:cNvPr id="109" name="Google Shape;109;p20"/>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0" name="Google Shape;11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11" name="Shape 111"/>
        <p:cNvGrpSpPr/>
        <p:nvPr/>
      </p:nvGrpSpPr>
      <p:grpSpPr>
        <a:xfrm>
          <a:off x="0" y="0"/>
          <a:ext cx="0" cy="0"/>
          <a:chOff x="0" y="0"/>
          <a:chExt cx="0" cy="0"/>
        </a:xfrm>
      </p:grpSpPr>
      <p:sp>
        <p:nvSpPr>
          <p:cNvPr id="112" name="Google Shape;112;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0" y="0"/>
            <a:ext cx="9144000" cy="2161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txBox="1"/>
          <p:nvPr>
            <p:ph type="title"/>
          </p:nvPr>
        </p:nvSpPr>
        <p:spPr>
          <a:xfrm>
            <a:off x="317700" y="369325"/>
            <a:ext cx="6934800" cy="15792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b="1" sz="3600">
                <a:solidFill>
                  <a:schemeClr val="lt1"/>
                </a:solidFill>
              </a:defRPr>
            </a:lvl1pPr>
            <a:lvl2pPr lvl="1" rtl="0" algn="l">
              <a:lnSpc>
                <a:spcPct val="100000"/>
              </a:lnSpc>
              <a:spcBef>
                <a:spcPts val="0"/>
              </a:spcBef>
              <a:spcAft>
                <a:spcPts val="0"/>
              </a:spcAft>
              <a:buClr>
                <a:schemeClr val="lt1"/>
              </a:buClr>
              <a:buSzPts val="3600"/>
              <a:buNone/>
              <a:defRPr b="1" sz="3600">
                <a:solidFill>
                  <a:schemeClr val="lt1"/>
                </a:solidFill>
              </a:defRPr>
            </a:lvl2pPr>
            <a:lvl3pPr lvl="2" rtl="0" algn="l">
              <a:lnSpc>
                <a:spcPct val="100000"/>
              </a:lnSpc>
              <a:spcBef>
                <a:spcPts val="0"/>
              </a:spcBef>
              <a:spcAft>
                <a:spcPts val="0"/>
              </a:spcAft>
              <a:buClr>
                <a:schemeClr val="lt1"/>
              </a:buClr>
              <a:buSzPts val="3600"/>
              <a:buNone/>
              <a:defRPr b="1" sz="3600">
                <a:solidFill>
                  <a:schemeClr val="lt1"/>
                </a:solidFill>
              </a:defRPr>
            </a:lvl3pPr>
            <a:lvl4pPr lvl="3" rtl="0" algn="l">
              <a:lnSpc>
                <a:spcPct val="100000"/>
              </a:lnSpc>
              <a:spcBef>
                <a:spcPts val="0"/>
              </a:spcBef>
              <a:spcAft>
                <a:spcPts val="0"/>
              </a:spcAft>
              <a:buClr>
                <a:schemeClr val="lt1"/>
              </a:buClr>
              <a:buSzPts val="3600"/>
              <a:buNone/>
              <a:defRPr b="1" sz="3600">
                <a:solidFill>
                  <a:schemeClr val="lt1"/>
                </a:solidFill>
              </a:defRPr>
            </a:lvl4pPr>
            <a:lvl5pPr lvl="4" rtl="0" algn="l">
              <a:lnSpc>
                <a:spcPct val="100000"/>
              </a:lnSpc>
              <a:spcBef>
                <a:spcPts val="0"/>
              </a:spcBef>
              <a:spcAft>
                <a:spcPts val="0"/>
              </a:spcAft>
              <a:buClr>
                <a:schemeClr val="lt1"/>
              </a:buClr>
              <a:buSzPts val="3600"/>
              <a:buNone/>
              <a:defRPr b="1" sz="3600">
                <a:solidFill>
                  <a:schemeClr val="lt1"/>
                </a:solidFill>
              </a:defRPr>
            </a:lvl5pPr>
            <a:lvl6pPr lvl="5" rtl="0" algn="l">
              <a:lnSpc>
                <a:spcPct val="100000"/>
              </a:lnSpc>
              <a:spcBef>
                <a:spcPts val="0"/>
              </a:spcBef>
              <a:spcAft>
                <a:spcPts val="0"/>
              </a:spcAft>
              <a:buClr>
                <a:schemeClr val="lt1"/>
              </a:buClr>
              <a:buSzPts val="3600"/>
              <a:buNone/>
              <a:defRPr b="1" sz="3600">
                <a:solidFill>
                  <a:schemeClr val="lt1"/>
                </a:solidFill>
              </a:defRPr>
            </a:lvl6pPr>
            <a:lvl7pPr lvl="6" rtl="0" algn="l">
              <a:lnSpc>
                <a:spcPct val="100000"/>
              </a:lnSpc>
              <a:spcBef>
                <a:spcPts val="0"/>
              </a:spcBef>
              <a:spcAft>
                <a:spcPts val="0"/>
              </a:spcAft>
              <a:buClr>
                <a:schemeClr val="lt1"/>
              </a:buClr>
              <a:buSzPts val="3600"/>
              <a:buNone/>
              <a:defRPr b="1" sz="3600">
                <a:solidFill>
                  <a:schemeClr val="lt1"/>
                </a:solidFill>
              </a:defRPr>
            </a:lvl7pPr>
            <a:lvl8pPr lvl="7" rtl="0" algn="l">
              <a:lnSpc>
                <a:spcPct val="100000"/>
              </a:lnSpc>
              <a:spcBef>
                <a:spcPts val="0"/>
              </a:spcBef>
              <a:spcAft>
                <a:spcPts val="0"/>
              </a:spcAft>
              <a:buClr>
                <a:schemeClr val="lt1"/>
              </a:buClr>
              <a:buSzPts val="3600"/>
              <a:buNone/>
              <a:defRPr b="1" sz="3600">
                <a:solidFill>
                  <a:schemeClr val="lt1"/>
                </a:solidFill>
              </a:defRPr>
            </a:lvl8pPr>
            <a:lvl9pPr lvl="8" rtl="0" algn="l">
              <a:lnSpc>
                <a:spcPct val="100000"/>
              </a:lnSpc>
              <a:spcBef>
                <a:spcPts val="0"/>
              </a:spcBef>
              <a:spcAft>
                <a:spcPts val="0"/>
              </a:spcAft>
              <a:buClr>
                <a:schemeClr val="lt1"/>
              </a:buClr>
              <a:buSzPts val="3600"/>
              <a:buNone/>
              <a:defRPr b="1" sz="3600">
                <a:solidFill>
                  <a:schemeClr val="lt1"/>
                </a:solidFill>
              </a:defRPr>
            </a:lvl9pPr>
          </a:lstStyle>
          <a:p/>
        </p:txBody>
      </p:sp>
      <p:sp>
        <p:nvSpPr>
          <p:cNvPr id="115" name="Google Shape;115;p21"/>
          <p:cNvSpPr txBox="1"/>
          <p:nvPr>
            <p:ph idx="1" type="body"/>
          </p:nvPr>
        </p:nvSpPr>
        <p:spPr>
          <a:xfrm>
            <a:off x="317700" y="2432075"/>
            <a:ext cx="6397800" cy="2329800"/>
          </a:xfrm>
          <a:prstGeom prst="rect">
            <a:avLst/>
          </a:prstGeom>
          <a:noFill/>
          <a:ln>
            <a:noFill/>
          </a:ln>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6" name="Google Shape;1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117" name="Shape 117"/>
        <p:cNvGrpSpPr/>
        <p:nvPr/>
      </p:nvGrpSpPr>
      <p:grpSpPr>
        <a:xfrm>
          <a:off x="0" y="0"/>
          <a:ext cx="0" cy="0"/>
          <a:chOff x="0" y="0"/>
          <a:chExt cx="0" cy="0"/>
        </a:xfrm>
      </p:grpSpPr>
      <p:sp>
        <p:nvSpPr>
          <p:cNvPr id="118" name="Google Shape;118;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2"/>
          <p:cNvSpPr/>
          <p:nvPr/>
        </p:nvSpPr>
        <p:spPr>
          <a:xfrm>
            <a:off x="0" y="4665575"/>
            <a:ext cx="9144000" cy="477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22"/>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121" name="Google Shape;121;p22"/>
          <p:cNvSpPr txBox="1"/>
          <p:nvPr>
            <p:ph type="title"/>
          </p:nvPr>
        </p:nvSpPr>
        <p:spPr>
          <a:xfrm>
            <a:off x="1128750" y="394200"/>
            <a:ext cx="6886500" cy="14121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dk1"/>
              </a:buClr>
              <a:buSzPts val="3600"/>
              <a:buNone/>
              <a:defRPr b="1" sz="3600">
                <a:solidFill>
                  <a:schemeClr val="accent2"/>
                </a:solidFill>
              </a:defRPr>
            </a:lvl1pPr>
            <a:lvl2pPr lvl="1" rtl="0" algn="ctr">
              <a:lnSpc>
                <a:spcPct val="100000"/>
              </a:lnSpc>
              <a:spcBef>
                <a:spcPts val="0"/>
              </a:spcBef>
              <a:spcAft>
                <a:spcPts val="0"/>
              </a:spcAft>
              <a:buClr>
                <a:schemeClr val="dk1"/>
              </a:buClr>
              <a:buSzPts val="3600"/>
              <a:buNone/>
              <a:defRPr b="1" sz="3600">
                <a:solidFill>
                  <a:schemeClr val="accent2"/>
                </a:solidFill>
              </a:defRPr>
            </a:lvl2pPr>
            <a:lvl3pPr lvl="2" rtl="0" algn="ctr">
              <a:lnSpc>
                <a:spcPct val="100000"/>
              </a:lnSpc>
              <a:spcBef>
                <a:spcPts val="0"/>
              </a:spcBef>
              <a:spcAft>
                <a:spcPts val="0"/>
              </a:spcAft>
              <a:buClr>
                <a:schemeClr val="dk1"/>
              </a:buClr>
              <a:buSzPts val="3600"/>
              <a:buNone/>
              <a:defRPr b="1" sz="3600">
                <a:solidFill>
                  <a:schemeClr val="accent2"/>
                </a:solidFill>
              </a:defRPr>
            </a:lvl3pPr>
            <a:lvl4pPr lvl="3" rtl="0" algn="ctr">
              <a:lnSpc>
                <a:spcPct val="100000"/>
              </a:lnSpc>
              <a:spcBef>
                <a:spcPts val="0"/>
              </a:spcBef>
              <a:spcAft>
                <a:spcPts val="0"/>
              </a:spcAft>
              <a:buClr>
                <a:schemeClr val="dk1"/>
              </a:buClr>
              <a:buSzPts val="3600"/>
              <a:buNone/>
              <a:defRPr b="1" sz="3600">
                <a:solidFill>
                  <a:schemeClr val="accent2"/>
                </a:solidFill>
              </a:defRPr>
            </a:lvl4pPr>
            <a:lvl5pPr lvl="4" rtl="0" algn="ctr">
              <a:lnSpc>
                <a:spcPct val="100000"/>
              </a:lnSpc>
              <a:spcBef>
                <a:spcPts val="0"/>
              </a:spcBef>
              <a:spcAft>
                <a:spcPts val="0"/>
              </a:spcAft>
              <a:buClr>
                <a:schemeClr val="dk1"/>
              </a:buClr>
              <a:buSzPts val="3600"/>
              <a:buNone/>
              <a:defRPr b="1" sz="3600">
                <a:solidFill>
                  <a:schemeClr val="accent2"/>
                </a:solidFill>
              </a:defRPr>
            </a:lvl5pPr>
            <a:lvl6pPr lvl="5" rtl="0" algn="ctr">
              <a:lnSpc>
                <a:spcPct val="100000"/>
              </a:lnSpc>
              <a:spcBef>
                <a:spcPts val="0"/>
              </a:spcBef>
              <a:spcAft>
                <a:spcPts val="0"/>
              </a:spcAft>
              <a:buClr>
                <a:schemeClr val="dk1"/>
              </a:buClr>
              <a:buSzPts val="3600"/>
              <a:buNone/>
              <a:defRPr b="1" sz="3600">
                <a:solidFill>
                  <a:schemeClr val="accent2"/>
                </a:solidFill>
              </a:defRPr>
            </a:lvl6pPr>
            <a:lvl7pPr lvl="6" rtl="0" algn="ctr">
              <a:lnSpc>
                <a:spcPct val="100000"/>
              </a:lnSpc>
              <a:spcBef>
                <a:spcPts val="0"/>
              </a:spcBef>
              <a:spcAft>
                <a:spcPts val="0"/>
              </a:spcAft>
              <a:buClr>
                <a:schemeClr val="dk1"/>
              </a:buClr>
              <a:buSzPts val="3600"/>
              <a:buNone/>
              <a:defRPr b="1" sz="3600">
                <a:solidFill>
                  <a:schemeClr val="accent2"/>
                </a:solidFill>
              </a:defRPr>
            </a:lvl7pPr>
            <a:lvl8pPr lvl="7" rtl="0" algn="ctr">
              <a:lnSpc>
                <a:spcPct val="100000"/>
              </a:lnSpc>
              <a:spcBef>
                <a:spcPts val="0"/>
              </a:spcBef>
              <a:spcAft>
                <a:spcPts val="0"/>
              </a:spcAft>
              <a:buClr>
                <a:schemeClr val="dk1"/>
              </a:buClr>
              <a:buSzPts val="3600"/>
              <a:buNone/>
              <a:defRPr b="1" sz="3600">
                <a:solidFill>
                  <a:schemeClr val="accent2"/>
                </a:solidFill>
              </a:defRPr>
            </a:lvl8pPr>
            <a:lvl9pPr lvl="8" rtl="0" algn="ctr">
              <a:lnSpc>
                <a:spcPct val="100000"/>
              </a:lnSpc>
              <a:spcBef>
                <a:spcPts val="0"/>
              </a:spcBef>
              <a:spcAft>
                <a:spcPts val="0"/>
              </a:spcAft>
              <a:buClr>
                <a:schemeClr val="dk1"/>
              </a:buClr>
              <a:buSzPts val="3600"/>
              <a:buNone/>
              <a:defRPr b="1" sz="3600">
                <a:solidFill>
                  <a:schemeClr val="accent2"/>
                </a:solidFill>
              </a:defRPr>
            </a:lvl9pPr>
          </a:lstStyle>
          <a:p/>
        </p:txBody>
      </p:sp>
      <p:sp>
        <p:nvSpPr>
          <p:cNvPr id="122" name="Google Shape;122;p22"/>
          <p:cNvSpPr txBox="1"/>
          <p:nvPr>
            <p:ph idx="1" type="body"/>
          </p:nvPr>
        </p:nvSpPr>
        <p:spPr>
          <a:xfrm>
            <a:off x="1128750" y="2225463"/>
            <a:ext cx="6886500" cy="2197200"/>
          </a:xfrm>
          <a:prstGeom prst="rect">
            <a:avLst/>
          </a:prstGeom>
          <a:noFill/>
          <a:ln>
            <a:noFill/>
          </a:ln>
        </p:spPr>
        <p:txBody>
          <a:bodyPr anchorCtr="0" anchor="t" bIns="91425" lIns="91425" spcFirstLastPara="1" rIns="91425" wrap="square" tIns="91425">
            <a:normAutofit/>
          </a:bodyPr>
          <a:lstStyle>
            <a:lvl1pPr indent="-330200" lvl="0" marL="457200" rtl="0" algn="ctr">
              <a:lnSpc>
                <a:spcPct val="115000"/>
              </a:lnSpc>
              <a:spcBef>
                <a:spcPts val="0"/>
              </a:spcBef>
              <a:spcAft>
                <a:spcPts val="0"/>
              </a:spcAft>
              <a:buClr>
                <a:schemeClr val="dk2"/>
              </a:buClr>
              <a:buSzPts val="1600"/>
              <a:buChar char="●"/>
              <a:defRPr sz="1600">
                <a:solidFill>
                  <a:schemeClr val="dk2"/>
                </a:solidFill>
              </a:defRPr>
            </a:lvl1pPr>
            <a:lvl2pPr indent="-317500" lvl="1" marL="914400" rtl="0" algn="ctr">
              <a:lnSpc>
                <a:spcPct val="115000"/>
              </a:lnSpc>
              <a:spcBef>
                <a:spcPts val="0"/>
              </a:spcBef>
              <a:spcAft>
                <a:spcPts val="0"/>
              </a:spcAft>
              <a:buClr>
                <a:schemeClr val="dk2"/>
              </a:buClr>
              <a:buSzPts val="1400"/>
              <a:buChar char="○"/>
              <a:defRPr sz="1400">
                <a:solidFill>
                  <a:schemeClr val="dk2"/>
                </a:solidFill>
              </a:defRPr>
            </a:lvl2pPr>
            <a:lvl3pPr indent="-317500" lvl="2" marL="1371600" rtl="0" algn="ctr">
              <a:lnSpc>
                <a:spcPct val="115000"/>
              </a:lnSpc>
              <a:spcBef>
                <a:spcPts val="0"/>
              </a:spcBef>
              <a:spcAft>
                <a:spcPts val="0"/>
              </a:spcAft>
              <a:buClr>
                <a:schemeClr val="dk2"/>
              </a:buClr>
              <a:buSzPts val="1400"/>
              <a:buChar char="■"/>
              <a:defRPr sz="1400">
                <a:solidFill>
                  <a:schemeClr val="dk2"/>
                </a:solidFill>
              </a:defRPr>
            </a:lvl3pPr>
            <a:lvl4pPr indent="-317500" lvl="3" marL="1828800" rtl="0" algn="ctr">
              <a:lnSpc>
                <a:spcPct val="115000"/>
              </a:lnSpc>
              <a:spcBef>
                <a:spcPts val="0"/>
              </a:spcBef>
              <a:spcAft>
                <a:spcPts val="0"/>
              </a:spcAft>
              <a:buClr>
                <a:schemeClr val="dk2"/>
              </a:buClr>
              <a:buSzPts val="1400"/>
              <a:buChar char="●"/>
              <a:defRPr sz="1400">
                <a:solidFill>
                  <a:schemeClr val="dk2"/>
                </a:solidFill>
              </a:defRPr>
            </a:lvl4pPr>
            <a:lvl5pPr indent="-317500" lvl="4" marL="2286000" rtl="0" algn="ctr">
              <a:lnSpc>
                <a:spcPct val="115000"/>
              </a:lnSpc>
              <a:spcBef>
                <a:spcPts val="0"/>
              </a:spcBef>
              <a:spcAft>
                <a:spcPts val="0"/>
              </a:spcAft>
              <a:buClr>
                <a:schemeClr val="dk2"/>
              </a:buClr>
              <a:buSzPts val="1400"/>
              <a:buChar char="○"/>
              <a:defRPr sz="1400">
                <a:solidFill>
                  <a:schemeClr val="dk2"/>
                </a:solidFill>
              </a:defRPr>
            </a:lvl5pPr>
            <a:lvl6pPr indent="-317500" lvl="5" marL="2743200" rtl="0" algn="ctr">
              <a:lnSpc>
                <a:spcPct val="115000"/>
              </a:lnSpc>
              <a:spcBef>
                <a:spcPts val="0"/>
              </a:spcBef>
              <a:spcAft>
                <a:spcPts val="0"/>
              </a:spcAft>
              <a:buClr>
                <a:schemeClr val="dk2"/>
              </a:buClr>
              <a:buSzPts val="1400"/>
              <a:buChar char="■"/>
              <a:defRPr sz="1400">
                <a:solidFill>
                  <a:schemeClr val="dk2"/>
                </a:solidFill>
              </a:defRPr>
            </a:lvl6pPr>
            <a:lvl7pPr indent="-317500" lvl="6" marL="3200400" rtl="0" algn="ctr">
              <a:lnSpc>
                <a:spcPct val="115000"/>
              </a:lnSpc>
              <a:spcBef>
                <a:spcPts val="0"/>
              </a:spcBef>
              <a:spcAft>
                <a:spcPts val="0"/>
              </a:spcAft>
              <a:buClr>
                <a:schemeClr val="dk2"/>
              </a:buClr>
              <a:buSzPts val="1400"/>
              <a:buChar char="●"/>
              <a:defRPr sz="1400">
                <a:solidFill>
                  <a:schemeClr val="dk2"/>
                </a:solidFill>
              </a:defRPr>
            </a:lvl7pPr>
            <a:lvl8pPr indent="-317500" lvl="7" marL="3657600" rtl="0" algn="ctr">
              <a:lnSpc>
                <a:spcPct val="115000"/>
              </a:lnSpc>
              <a:spcBef>
                <a:spcPts val="0"/>
              </a:spcBef>
              <a:spcAft>
                <a:spcPts val="0"/>
              </a:spcAft>
              <a:buClr>
                <a:schemeClr val="dk2"/>
              </a:buClr>
              <a:buSzPts val="1400"/>
              <a:buChar char="○"/>
              <a:defRPr sz="1400">
                <a:solidFill>
                  <a:schemeClr val="dk2"/>
                </a:solidFill>
              </a:defRPr>
            </a:lvl8pPr>
            <a:lvl9pPr indent="-317500" lvl="8" marL="4114800" rtl="0" algn="ctr">
              <a:lnSpc>
                <a:spcPct val="115000"/>
              </a:lnSpc>
              <a:spcBef>
                <a:spcPts val="0"/>
              </a:spcBef>
              <a:spcAft>
                <a:spcPts val="0"/>
              </a:spcAft>
              <a:buClr>
                <a:schemeClr val="dk2"/>
              </a:buClr>
              <a:buSzPts val="1400"/>
              <a:buChar char="■"/>
              <a:defRPr sz="1400">
                <a:solidFill>
                  <a:schemeClr val="dk2"/>
                </a:solidFill>
              </a:defRPr>
            </a:lvl9pPr>
          </a:lstStyle>
          <a:p/>
        </p:txBody>
      </p:sp>
      <p:sp>
        <p:nvSpPr>
          <p:cNvPr id="123" name="Google Shape;12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124" name="Shape 124"/>
        <p:cNvGrpSpPr/>
        <p:nvPr/>
      </p:nvGrpSpPr>
      <p:grpSpPr>
        <a:xfrm>
          <a:off x="0" y="0"/>
          <a:ext cx="0" cy="0"/>
          <a:chOff x="0" y="0"/>
          <a:chExt cx="0" cy="0"/>
        </a:xfrm>
      </p:grpSpPr>
      <p:sp>
        <p:nvSpPr>
          <p:cNvPr id="125" name="Google Shape;125;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27" name="Google Shape;127;p2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3"/>
          <p:cNvSpPr txBox="1"/>
          <p:nvPr>
            <p:ph type="title"/>
          </p:nvPr>
        </p:nvSpPr>
        <p:spPr>
          <a:xfrm>
            <a:off x="284100" y="307975"/>
            <a:ext cx="2479800" cy="4268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129" name="Google Shape;129;p23"/>
          <p:cNvSpPr txBox="1"/>
          <p:nvPr>
            <p:ph idx="1" type="body"/>
          </p:nvPr>
        </p:nvSpPr>
        <p:spPr>
          <a:xfrm>
            <a:off x="3381100" y="307975"/>
            <a:ext cx="5451300" cy="42687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30" name="Google Shape;1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2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34" name="Google Shape;134;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38" name="Google Shape;138;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41" name="Google Shape;141;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4" name="Google Shape;144;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5" name="Google Shape;145;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sp>
        <p:nvSpPr>
          <p:cNvPr id="147" name="Google Shape;147;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2100"/>
              <a:buNone/>
              <a:defRPr sz="2100"/>
            </a:lvl1pPr>
          </a:lstStyle>
          <a:p/>
        </p:txBody>
      </p:sp>
      <p:sp>
        <p:nvSpPr>
          <p:cNvPr id="148" name="Google Shape;148;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29"/>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152" name="Google Shape;152;p29"/>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Clr>
                <a:schemeClr val="lt1"/>
              </a:buClr>
              <a:buSzPts val="1800"/>
              <a:buChar char="●"/>
              <a:defRPr>
                <a:solidFill>
                  <a:schemeClr val="lt1"/>
                </a:solidFill>
              </a:defRPr>
            </a:lvl1pPr>
            <a:lvl2pPr indent="-317500" lvl="1" marL="914400" rtl="0" algn="ctr">
              <a:lnSpc>
                <a:spcPct val="115000"/>
              </a:lnSpc>
              <a:spcBef>
                <a:spcPts val="0"/>
              </a:spcBef>
              <a:spcAft>
                <a:spcPts val="0"/>
              </a:spcAft>
              <a:buClr>
                <a:schemeClr val="lt1"/>
              </a:buClr>
              <a:buSzPts val="1400"/>
              <a:buChar char="○"/>
              <a:defRPr>
                <a:solidFill>
                  <a:schemeClr val="lt1"/>
                </a:solidFill>
              </a:defRPr>
            </a:lvl2pPr>
            <a:lvl3pPr indent="-317500" lvl="2" marL="1371600" rtl="0" algn="ctr">
              <a:lnSpc>
                <a:spcPct val="115000"/>
              </a:lnSpc>
              <a:spcBef>
                <a:spcPts val="0"/>
              </a:spcBef>
              <a:spcAft>
                <a:spcPts val="0"/>
              </a:spcAft>
              <a:buClr>
                <a:schemeClr val="lt1"/>
              </a:buClr>
              <a:buSzPts val="1400"/>
              <a:buChar char="■"/>
              <a:defRPr>
                <a:solidFill>
                  <a:schemeClr val="lt1"/>
                </a:solidFill>
              </a:defRPr>
            </a:lvl3pPr>
            <a:lvl4pPr indent="-317500" lvl="3" marL="1828800" rtl="0" algn="ctr">
              <a:lnSpc>
                <a:spcPct val="115000"/>
              </a:lnSpc>
              <a:spcBef>
                <a:spcPts val="0"/>
              </a:spcBef>
              <a:spcAft>
                <a:spcPts val="0"/>
              </a:spcAft>
              <a:buClr>
                <a:schemeClr val="lt1"/>
              </a:buClr>
              <a:buSzPts val="1400"/>
              <a:buChar char="●"/>
              <a:defRPr>
                <a:solidFill>
                  <a:schemeClr val="lt1"/>
                </a:solidFill>
              </a:defRPr>
            </a:lvl4pPr>
            <a:lvl5pPr indent="-317500" lvl="4" marL="2286000" rtl="0" algn="ctr">
              <a:lnSpc>
                <a:spcPct val="115000"/>
              </a:lnSpc>
              <a:spcBef>
                <a:spcPts val="0"/>
              </a:spcBef>
              <a:spcAft>
                <a:spcPts val="0"/>
              </a:spcAft>
              <a:buClr>
                <a:schemeClr val="lt1"/>
              </a:buClr>
              <a:buSzPts val="1400"/>
              <a:buChar char="○"/>
              <a:defRPr>
                <a:solidFill>
                  <a:schemeClr val="lt1"/>
                </a:solidFill>
              </a:defRPr>
            </a:lvl5pPr>
            <a:lvl6pPr indent="-317500" lvl="5" marL="2743200" rtl="0" algn="ctr">
              <a:lnSpc>
                <a:spcPct val="115000"/>
              </a:lnSpc>
              <a:spcBef>
                <a:spcPts val="0"/>
              </a:spcBef>
              <a:spcAft>
                <a:spcPts val="0"/>
              </a:spcAft>
              <a:buClr>
                <a:schemeClr val="lt1"/>
              </a:buClr>
              <a:buSzPts val="1400"/>
              <a:buChar char="■"/>
              <a:defRPr>
                <a:solidFill>
                  <a:schemeClr val="lt1"/>
                </a:solidFill>
              </a:defRPr>
            </a:lvl6pPr>
            <a:lvl7pPr indent="-317500" lvl="6" marL="3200400" rtl="0" algn="ctr">
              <a:lnSpc>
                <a:spcPct val="115000"/>
              </a:lnSpc>
              <a:spcBef>
                <a:spcPts val="0"/>
              </a:spcBef>
              <a:spcAft>
                <a:spcPts val="0"/>
              </a:spcAft>
              <a:buClr>
                <a:schemeClr val="lt1"/>
              </a:buClr>
              <a:buSzPts val="1400"/>
              <a:buChar char="●"/>
              <a:defRPr>
                <a:solidFill>
                  <a:schemeClr val="lt1"/>
                </a:solidFill>
              </a:defRPr>
            </a:lvl7pPr>
            <a:lvl8pPr indent="-317500" lvl="7" marL="3657600" rtl="0" algn="ctr">
              <a:lnSpc>
                <a:spcPct val="115000"/>
              </a:lnSpc>
              <a:spcBef>
                <a:spcPts val="0"/>
              </a:spcBef>
              <a:spcAft>
                <a:spcPts val="0"/>
              </a:spcAft>
              <a:buClr>
                <a:schemeClr val="lt1"/>
              </a:buClr>
              <a:buSzPts val="1400"/>
              <a:buChar char="○"/>
              <a:defRPr>
                <a:solidFill>
                  <a:schemeClr val="lt1"/>
                </a:solidFill>
              </a:defRPr>
            </a:lvl8pPr>
            <a:lvl9pPr indent="-317500" lvl="8" marL="4114800" rtl="0" algn="ctr">
              <a:lnSpc>
                <a:spcPct val="115000"/>
              </a:lnSpc>
              <a:spcBef>
                <a:spcPts val="0"/>
              </a:spcBef>
              <a:spcAft>
                <a:spcPts val="0"/>
              </a:spcAft>
              <a:buClr>
                <a:schemeClr val="lt1"/>
              </a:buClr>
              <a:buSzPts val="1400"/>
              <a:buChar char="■"/>
              <a:defRPr>
                <a:solidFill>
                  <a:schemeClr val="lt1"/>
                </a:solidFill>
              </a:defRPr>
            </a:lvl9pPr>
          </a:lstStyle>
          <a:p/>
        </p:txBody>
      </p:sp>
      <p:sp>
        <p:nvSpPr>
          <p:cNvPr id="153" name="Google Shape;153;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6"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6" name="Google Shape;7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77" name="Google Shape;77;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hyperlink" Target="https://en.wikipedia.org/wiki/AlexN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hyperlink" Target="https://ruder.io/transfer-learn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8.jpg"/><Relationship Id="rId6"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hyperlink" Target="https://en.wikipedia.org/wiki/AlexN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medium.com/analytics-vidhya/face-recognition-using-transfer-learning-and-vgg16-cf4de57b9154"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ctrTitle"/>
          </p:nvPr>
        </p:nvSpPr>
        <p:spPr>
          <a:xfrm>
            <a:off x="480150" y="936350"/>
            <a:ext cx="8183700" cy="147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900">
                <a:latin typeface="Times New Roman"/>
                <a:ea typeface="Times New Roman"/>
                <a:cs typeface="Times New Roman"/>
                <a:sym typeface="Times New Roman"/>
              </a:rPr>
              <a:t>Multi-species Classification for Dolphin and Whales: A Deep Learning Approach</a:t>
            </a:r>
            <a:endParaRPr sz="3900">
              <a:latin typeface="Times New Roman"/>
              <a:ea typeface="Times New Roman"/>
              <a:cs typeface="Times New Roman"/>
              <a:sym typeface="Times New Roman"/>
            </a:endParaRPr>
          </a:p>
        </p:txBody>
      </p:sp>
      <p:sp>
        <p:nvSpPr>
          <p:cNvPr id="161" name="Google Shape;161;p31"/>
          <p:cNvSpPr txBox="1"/>
          <p:nvPr>
            <p:ph idx="1" type="subTitle"/>
          </p:nvPr>
        </p:nvSpPr>
        <p:spPr>
          <a:xfrm>
            <a:off x="678575" y="2764750"/>
            <a:ext cx="3397800" cy="52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Bale Chen, Yuxuan Xia</a:t>
            </a:r>
            <a:endParaRPr>
              <a:solidFill>
                <a:schemeClr val="lt1"/>
              </a:solidFill>
              <a:latin typeface="Times New Roman"/>
              <a:ea typeface="Times New Roman"/>
              <a:cs typeface="Times New Roman"/>
              <a:sym typeface="Times New Roman"/>
            </a:endParaRPr>
          </a:p>
        </p:txBody>
      </p:sp>
      <p:sp>
        <p:nvSpPr>
          <p:cNvPr id="162" name="Google Shape;162;p31"/>
          <p:cNvSpPr txBox="1"/>
          <p:nvPr/>
        </p:nvSpPr>
        <p:spPr>
          <a:xfrm>
            <a:off x="480150" y="359550"/>
            <a:ext cx="3883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2"/>
                </a:solidFill>
                <a:latin typeface="Times New Roman"/>
                <a:ea typeface="Times New Roman"/>
                <a:cs typeface="Times New Roman"/>
                <a:sym typeface="Times New Roman"/>
              </a:rPr>
              <a:t>CSCI-SHU 360 Machine Learning: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197001"/>
            <a:ext cx="3051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Advanced NNs</a:t>
            </a:r>
            <a:endParaRPr/>
          </a:p>
        </p:txBody>
      </p:sp>
      <p:sp>
        <p:nvSpPr>
          <p:cNvPr id="245" name="Google Shape;245;p40"/>
          <p:cNvSpPr txBox="1"/>
          <p:nvPr/>
        </p:nvSpPr>
        <p:spPr>
          <a:xfrm>
            <a:off x="597503" y="1203768"/>
            <a:ext cx="2396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Why ResNet 50</a:t>
            </a:r>
            <a:endParaRPr b="0" i="0" sz="2000" u="none" cap="none" strike="noStrike">
              <a:solidFill>
                <a:srgbClr val="000000"/>
              </a:solidFill>
              <a:latin typeface="Arial"/>
              <a:ea typeface="Arial"/>
              <a:cs typeface="Arial"/>
              <a:sym typeface="Arial"/>
            </a:endParaRPr>
          </a:p>
        </p:txBody>
      </p:sp>
      <p:pic>
        <p:nvPicPr>
          <p:cNvPr id="246" name="Google Shape;246;p40"/>
          <p:cNvPicPr preferRelativeResize="0"/>
          <p:nvPr/>
        </p:nvPicPr>
        <p:blipFill rotWithShape="1">
          <a:blip r:embed="rId3">
            <a:alphaModFix/>
          </a:blip>
          <a:srcRect b="0" l="0" r="0" t="0"/>
          <a:stretch/>
        </p:blipFill>
        <p:spPr>
          <a:xfrm>
            <a:off x="3279707" y="197001"/>
            <a:ext cx="5657084" cy="2071862"/>
          </a:xfrm>
          <a:prstGeom prst="rect">
            <a:avLst/>
          </a:prstGeom>
          <a:noFill/>
          <a:ln>
            <a:noFill/>
          </a:ln>
        </p:spPr>
      </p:pic>
      <p:pic>
        <p:nvPicPr>
          <p:cNvPr id="247" name="Google Shape;247;p40"/>
          <p:cNvPicPr preferRelativeResize="0"/>
          <p:nvPr/>
        </p:nvPicPr>
        <p:blipFill rotWithShape="1">
          <a:blip r:embed="rId4">
            <a:alphaModFix/>
          </a:blip>
          <a:srcRect b="0" l="0" r="0" t="0"/>
          <a:stretch/>
        </p:blipFill>
        <p:spPr>
          <a:xfrm>
            <a:off x="639350" y="2387356"/>
            <a:ext cx="7700467" cy="2569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246243"/>
            <a:ext cx="2916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Advanced NNs</a:t>
            </a:r>
            <a:endParaRPr/>
          </a:p>
        </p:txBody>
      </p:sp>
      <p:sp>
        <p:nvSpPr>
          <p:cNvPr id="253" name="Google Shape;253;p41"/>
          <p:cNvSpPr txBox="1"/>
          <p:nvPr/>
        </p:nvSpPr>
        <p:spPr>
          <a:xfrm>
            <a:off x="762914" y="869638"/>
            <a:ext cx="2396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Vision Transformer</a:t>
            </a:r>
            <a:endParaRPr/>
          </a:p>
        </p:txBody>
      </p:sp>
      <p:pic>
        <p:nvPicPr>
          <p:cNvPr id="254" name="Google Shape;254;p41"/>
          <p:cNvPicPr preferRelativeResize="0"/>
          <p:nvPr/>
        </p:nvPicPr>
        <p:blipFill rotWithShape="1">
          <a:blip r:embed="rId3">
            <a:alphaModFix/>
          </a:blip>
          <a:srcRect b="0" l="73072" r="2844" t="0"/>
          <a:stretch/>
        </p:blipFill>
        <p:spPr>
          <a:xfrm>
            <a:off x="6461112" y="941950"/>
            <a:ext cx="1780888" cy="3890000"/>
          </a:xfrm>
          <a:prstGeom prst="rect">
            <a:avLst/>
          </a:prstGeom>
          <a:noFill/>
          <a:ln>
            <a:noFill/>
          </a:ln>
        </p:spPr>
      </p:pic>
      <p:pic>
        <p:nvPicPr>
          <p:cNvPr id="255" name="Google Shape;255;p41"/>
          <p:cNvPicPr preferRelativeResize="0"/>
          <p:nvPr/>
        </p:nvPicPr>
        <p:blipFill rotWithShape="1">
          <a:blip r:embed="rId4">
            <a:alphaModFix/>
          </a:blip>
          <a:srcRect b="6515" l="2629" r="34171" t="0"/>
          <a:stretch/>
        </p:blipFill>
        <p:spPr>
          <a:xfrm>
            <a:off x="1602350" y="1276889"/>
            <a:ext cx="4568562" cy="3555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246243"/>
            <a:ext cx="2916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Advanced NNs</a:t>
            </a:r>
            <a:endParaRPr/>
          </a:p>
        </p:txBody>
      </p:sp>
      <p:sp>
        <p:nvSpPr>
          <p:cNvPr id="261" name="Google Shape;261;p42"/>
          <p:cNvSpPr txBox="1"/>
          <p:nvPr/>
        </p:nvSpPr>
        <p:spPr>
          <a:xfrm>
            <a:off x="762913" y="1063663"/>
            <a:ext cx="297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Why Vision Transformer</a:t>
            </a:r>
            <a:endParaRPr/>
          </a:p>
        </p:txBody>
      </p:sp>
      <p:pic>
        <p:nvPicPr>
          <p:cNvPr id="262" name="Google Shape;262;p42"/>
          <p:cNvPicPr preferRelativeResize="0"/>
          <p:nvPr/>
        </p:nvPicPr>
        <p:blipFill rotWithShape="1">
          <a:blip r:embed="rId3">
            <a:alphaModFix/>
          </a:blip>
          <a:srcRect b="0" l="0" r="0" t="0"/>
          <a:stretch/>
        </p:blipFill>
        <p:spPr>
          <a:xfrm>
            <a:off x="266156" y="1812899"/>
            <a:ext cx="8611688" cy="25897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7700" y="1391477"/>
            <a:ext cx="3522900" cy="557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rPr lang="en" sz="2800"/>
              <a:t>Small-sample Trial</a:t>
            </a:r>
            <a:endParaRPr sz="2800"/>
          </a:p>
        </p:txBody>
      </p:sp>
      <p:sp>
        <p:nvSpPr>
          <p:cNvPr id="268" name="Google Shape;268;p43"/>
          <p:cNvSpPr txBox="1"/>
          <p:nvPr>
            <p:ph idx="1" type="body"/>
          </p:nvPr>
        </p:nvSpPr>
        <p:spPr>
          <a:xfrm>
            <a:off x="1794387" y="2813995"/>
            <a:ext cx="7193100" cy="5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sz="2000"/>
              <a:t>bottlenose dolphin  -  10781 samples           1500 Train  500 Test</a:t>
            </a:r>
            <a:endParaRPr/>
          </a:p>
        </p:txBody>
      </p:sp>
      <p:pic>
        <p:nvPicPr>
          <p:cNvPr descr="A shark swimming underwater&#10;&#10;Description automatically generated with medium confidence" id="269" name="Google Shape;269;p43"/>
          <p:cNvPicPr preferRelativeResize="0"/>
          <p:nvPr/>
        </p:nvPicPr>
        <p:blipFill rotWithShape="1">
          <a:blip r:embed="rId3">
            <a:alphaModFix/>
          </a:blip>
          <a:srcRect b="0" l="0" r="0" t="0"/>
          <a:stretch/>
        </p:blipFill>
        <p:spPr>
          <a:xfrm>
            <a:off x="392265" y="2353359"/>
            <a:ext cx="1219200" cy="1219200"/>
          </a:xfrm>
          <a:prstGeom prst="rect">
            <a:avLst/>
          </a:prstGeom>
          <a:noFill/>
          <a:ln>
            <a:noFill/>
          </a:ln>
        </p:spPr>
      </p:pic>
      <p:pic>
        <p:nvPicPr>
          <p:cNvPr descr="A dolphin jumping out of the water&#10;&#10;Description automatically generated" id="270" name="Google Shape;270;p43"/>
          <p:cNvPicPr preferRelativeResize="0"/>
          <p:nvPr/>
        </p:nvPicPr>
        <p:blipFill rotWithShape="1">
          <a:blip r:embed="rId4">
            <a:alphaModFix/>
          </a:blip>
          <a:srcRect b="0" l="0" r="0" t="0"/>
          <a:stretch/>
        </p:blipFill>
        <p:spPr>
          <a:xfrm>
            <a:off x="392265" y="3726738"/>
            <a:ext cx="1219200" cy="1219200"/>
          </a:xfrm>
          <a:prstGeom prst="rect">
            <a:avLst/>
          </a:prstGeom>
          <a:noFill/>
          <a:ln>
            <a:noFill/>
          </a:ln>
        </p:spPr>
      </p:pic>
      <p:sp>
        <p:nvSpPr>
          <p:cNvPr id="271" name="Google Shape;271;p43"/>
          <p:cNvSpPr txBox="1"/>
          <p:nvPr/>
        </p:nvSpPr>
        <p:spPr>
          <a:xfrm>
            <a:off x="1794387" y="4057814"/>
            <a:ext cx="7193100" cy="55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600"/>
              <a:buFont typeface="Source Sans Pro"/>
              <a:buNone/>
            </a:pPr>
            <a:r>
              <a:rPr b="0" i="0" lang="en" sz="2000" u="none" cap="none" strike="noStrike">
                <a:solidFill>
                  <a:schemeClr val="dk2"/>
                </a:solidFill>
                <a:latin typeface="Source Sans Pro"/>
                <a:ea typeface="Source Sans Pro"/>
                <a:cs typeface="Source Sans Pro"/>
                <a:sym typeface="Source Sans Pro"/>
              </a:rPr>
              <a:t>killer whale     -  2455 samples                          1500 Train 500 Test</a:t>
            </a:r>
            <a:endParaRPr/>
          </a:p>
        </p:txBody>
      </p:sp>
      <p:sp>
        <p:nvSpPr>
          <p:cNvPr id="272" name="Google Shape;272;p43"/>
          <p:cNvSpPr txBox="1"/>
          <p:nvPr/>
        </p:nvSpPr>
        <p:spPr>
          <a:xfrm>
            <a:off x="5303520" y="1423281"/>
            <a:ext cx="3522900" cy="557100"/>
          </a:xfrm>
          <a:prstGeom prst="rect">
            <a:avLst/>
          </a:prstGeom>
          <a:noFill/>
          <a:ln>
            <a:noFill/>
          </a:ln>
        </p:spPr>
        <p:txBody>
          <a:bodyPr anchorCtr="0" anchor="b"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lt1"/>
              </a:buClr>
              <a:buSzPct val="142857"/>
              <a:buFont typeface="Raleway"/>
              <a:buNone/>
            </a:pPr>
            <a:r>
              <a:rPr b="1" i="0" lang="en" sz="2800" u="none" cap="none" strike="noStrike">
                <a:solidFill>
                  <a:schemeClr val="lt1"/>
                </a:solidFill>
                <a:latin typeface="Raleway"/>
                <a:ea typeface="Raleway"/>
                <a:cs typeface="Raleway"/>
                <a:sym typeface="Raleway"/>
              </a:rPr>
              <a:t>3000 Train  1000 Test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7700" y="1391477"/>
            <a:ext cx="3522900" cy="557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rPr lang="en" sz="2800"/>
              <a:t>Comparison</a:t>
            </a:r>
            <a:endParaRPr sz="2800"/>
          </a:p>
        </p:txBody>
      </p:sp>
      <p:graphicFrame>
        <p:nvGraphicFramePr>
          <p:cNvPr id="278" name="Google Shape;278;p44"/>
          <p:cNvGraphicFramePr/>
          <p:nvPr/>
        </p:nvGraphicFramePr>
        <p:xfrm>
          <a:off x="521218" y="2419354"/>
          <a:ext cx="3000000" cy="3000000"/>
        </p:xfrm>
        <a:graphic>
          <a:graphicData uri="http://schemas.openxmlformats.org/drawingml/2006/table">
            <a:tbl>
              <a:tblPr bandRow="1" firstRow="1">
                <a:noFill/>
                <a:tableStyleId>{DE83255E-9CB1-46CA-B018-65E9A480B587}</a:tableStyleId>
              </a:tblPr>
              <a:tblGrid>
                <a:gridCol w="3048000"/>
                <a:gridCol w="3048000"/>
              </a:tblGrid>
              <a:tr h="370850">
                <a:tc>
                  <a:txBody>
                    <a:bodyPr/>
                    <a:lstStyle/>
                    <a:p>
                      <a:pPr indent="0" lvl="0" marL="0" marR="0" rtl="0" algn="ctr">
                        <a:lnSpc>
                          <a:spcPct val="100000"/>
                        </a:lnSpc>
                        <a:spcBef>
                          <a:spcPts val="0"/>
                        </a:spcBef>
                        <a:spcAft>
                          <a:spcPts val="0"/>
                        </a:spcAft>
                        <a:buNone/>
                      </a:pPr>
                      <a:r>
                        <a:rPr lang="en" sz="2000" u="none" cap="none" strike="noStrike"/>
                        <a:t>Models</a:t>
                      </a:r>
                      <a:endParaRPr/>
                    </a:p>
                  </a:txBody>
                  <a:tcPr marT="45725" marB="45725" marR="91450" marL="91450"/>
                </a:tc>
                <a:tc>
                  <a:txBody>
                    <a:bodyPr/>
                    <a:lstStyle/>
                    <a:p>
                      <a:pPr indent="0" lvl="0" marL="0" marR="0" rtl="0" algn="ctr">
                        <a:lnSpc>
                          <a:spcPct val="100000"/>
                        </a:lnSpc>
                        <a:spcBef>
                          <a:spcPts val="0"/>
                        </a:spcBef>
                        <a:spcAft>
                          <a:spcPts val="0"/>
                        </a:spcAft>
                        <a:buNone/>
                      </a:pPr>
                      <a:r>
                        <a:rPr lang="en" sz="2000" u="none" cap="none" strike="noStrike"/>
                        <a:t>Accuracy</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2000" u="none" cap="none" strike="noStrike"/>
                        <a:t>KNN</a:t>
                      </a:r>
                      <a:endParaRPr/>
                    </a:p>
                  </a:txBody>
                  <a:tcPr marT="45725" marB="45725" marR="91450" marL="91450"/>
                </a:tc>
                <a:tc>
                  <a:txBody>
                    <a:bodyPr/>
                    <a:lstStyle/>
                    <a:p>
                      <a:pPr indent="0" lvl="0" marL="0" marR="0" rtl="0" algn="ctr">
                        <a:lnSpc>
                          <a:spcPct val="100000"/>
                        </a:lnSpc>
                        <a:spcBef>
                          <a:spcPts val="0"/>
                        </a:spcBef>
                        <a:spcAft>
                          <a:spcPts val="0"/>
                        </a:spcAft>
                        <a:buNone/>
                      </a:pPr>
                      <a:r>
                        <a:rPr lang="en" sz="2000" u="none" cap="none" strike="noStrike"/>
                        <a:t>80.9%</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2000" u="none" cap="none" strike="noStrike"/>
                        <a:t>Decision Tree</a:t>
                      </a:r>
                      <a:endParaRPr/>
                    </a:p>
                  </a:txBody>
                  <a:tcPr marT="45725" marB="45725" marR="91450" marL="91450"/>
                </a:tc>
                <a:tc>
                  <a:txBody>
                    <a:bodyPr/>
                    <a:lstStyle/>
                    <a:p>
                      <a:pPr indent="0" lvl="0" marL="0" marR="0" rtl="0" algn="ctr">
                        <a:lnSpc>
                          <a:spcPct val="100000"/>
                        </a:lnSpc>
                        <a:spcBef>
                          <a:spcPts val="0"/>
                        </a:spcBef>
                        <a:spcAft>
                          <a:spcPts val="0"/>
                        </a:spcAft>
                        <a:buNone/>
                      </a:pPr>
                      <a:r>
                        <a:rPr lang="en" sz="2000" u="none" cap="none" strike="noStrike"/>
                        <a:t>74.3%</a:t>
                      </a:r>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t>Logistic Regression</a:t>
                      </a:r>
                      <a:endParaRPr/>
                    </a:p>
                  </a:txBody>
                  <a:tcPr marT="45725" marB="45725" marR="91450" marL="91450"/>
                </a:tc>
                <a:tc>
                  <a:txBody>
                    <a:bodyPr/>
                    <a:lstStyle/>
                    <a:p>
                      <a:pPr indent="0" lvl="0" marL="0" marR="0" rtl="0" algn="ctr">
                        <a:lnSpc>
                          <a:spcPct val="100000"/>
                        </a:lnSpc>
                        <a:spcBef>
                          <a:spcPts val="0"/>
                        </a:spcBef>
                        <a:spcAft>
                          <a:spcPts val="0"/>
                        </a:spcAft>
                        <a:buNone/>
                      </a:pPr>
                      <a:r>
                        <a:rPr lang="en" sz="2000" u="none" cap="none" strike="noStrike"/>
                        <a:t>82.7%</a:t>
                      </a:r>
                      <a:endParaRPr/>
                    </a:p>
                  </a:txBody>
                  <a:tcPr marT="45725" marB="45725" marR="91450" marL="91450"/>
                </a:tc>
              </a:tr>
            </a:tbl>
          </a:graphicData>
        </a:graphic>
      </p:graphicFrame>
      <p:sp>
        <p:nvSpPr>
          <p:cNvPr id="279" name="Google Shape;279;p44"/>
          <p:cNvSpPr txBox="1"/>
          <p:nvPr/>
        </p:nvSpPr>
        <p:spPr>
          <a:xfrm>
            <a:off x="6383125" y="3040375"/>
            <a:ext cx="2503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Unexpected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Good Performance </a:t>
            </a:r>
            <a:r>
              <a:rPr lang="en" sz="2000"/>
              <a:t>of Non-CNN models</a:t>
            </a:r>
            <a:endParaRPr/>
          </a:p>
        </p:txBody>
      </p:sp>
      <p:sp>
        <p:nvSpPr>
          <p:cNvPr id="280" name="Google Shape;280;p44"/>
          <p:cNvSpPr txBox="1"/>
          <p:nvPr/>
        </p:nvSpPr>
        <p:spPr>
          <a:xfrm>
            <a:off x="1338424" y="4056175"/>
            <a:ext cx="4461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2000"/>
              <a:t>ResNet 50                              </a:t>
            </a:r>
            <a:r>
              <a:rPr b="0" i="0" lang="en" sz="2000" u="none" cap="none" strike="noStrike">
                <a:solidFill>
                  <a:srgbClr val="000000"/>
                </a:solidFill>
                <a:latin typeface="Arial"/>
                <a:ea typeface="Arial"/>
                <a:cs typeface="Arial"/>
                <a:sym typeface="Arial"/>
              </a:rPr>
              <a:t>8</a:t>
            </a:r>
            <a:r>
              <a:rPr lang="en" sz="2000"/>
              <a:t>8.4</a:t>
            </a:r>
            <a:r>
              <a:rPr b="0" i="0" lang="en" sz="2000" u="none" cap="none" strike="noStrike">
                <a:solidFill>
                  <a:srgbClr val="000000"/>
                </a:solidFill>
                <a:latin typeface="Arial"/>
                <a:ea typeface="Arial"/>
                <a:cs typeface="Arial"/>
                <a:sym typeface="Arial"/>
              </a:rPr>
              <a:t>%</a:t>
            </a:r>
            <a:endParaRPr/>
          </a:p>
        </p:txBody>
      </p:sp>
      <p:sp>
        <p:nvSpPr>
          <p:cNvPr id="281" name="Google Shape;281;p44"/>
          <p:cNvSpPr txBox="1"/>
          <p:nvPr/>
        </p:nvSpPr>
        <p:spPr>
          <a:xfrm>
            <a:off x="1691825" y="4508200"/>
            <a:ext cx="4108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2000"/>
              <a:t> </a:t>
            </a:r>
            <a:r>
              <a:rPr lang="en" sz="2000"/>
              <a:t>ViT</a:t>
            </a:r>
            <a:r>
              <a:rPr b="0" i="0" lang="en" sz="2000" u="none" cap="none" strike="noStrike">
                <a:solidFill>
                  <a:srgbClr val="000000"/>
                </a:solidFill>
                <a:latin typeface="Arial"/>
                <a:ea typeface="Arial"/>
                <a:cs typeface="Arial"/>
                <a:sym typeface="Arial"/>
              </a:rPr>
              <a:t>                                    79.3%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227775" y="292300"/>
            <a:ext cx="8321100" cy="55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Why Traditional Models Performs so Good?</a:t>
            </a:r>
            <a:endParaRPr sz="2800"/>
          </a:p>
        </p:txBody>
      </p:sp>
      <p:pic>
        <p:nvPicPr>
          <p:cNvPr id="287" name="Google Shape;287;p45"/>
          <p:cNvPicPr preferRelativeResize="0"/>
          <p:nvPr/>
        </p:nvPicPr>
        <p:blipFill rotWithShape="1">
          <a:blip r:embed="rId3">
            <a:alphaModFix/>
          </a:blip>
          <a:srcRect b="0" l="0" r="0" t="0"/>
          <a:stretch/>
        </p:blipFill>
        <p:spPr>
          <a:xfrm>
            <a:off x="1413605" y="2393343"/>
            <a:ext cx="2694284" cy="2631382"/>
          </a:xfrm>
          <a:prstGeom prst="rect">
            <a:avLst/>
          </a:prstGeom>
          <a:noFill/>
          <a:ln>
            <a:noFill/>
          </a:ln>
        </p:spPr>
      </p:pic>
      <p:pic>
        <p:nvPicPr>
          <p:cNvPr descr="A shadow of a person&#10;&#10;Description automatically generated with low confidence" id="288" name="Google Shape;288;p45"/>
          <p:cNvPicPr preferRelativeResize="0"/>
          <p:nvPr/>
        </p:nvPicPr>
        <p:blipFill rotWithShape="1">
          <a:blip r:embed="rId4">
            <a:alphaModFix/>
          </a:blip>
          <a:srcRect b="0" l="0" r="0" t="0"/>
          <a:stretch/>
        </p:blipFill>
        <p:spPr>
          <a:xfrm>
            <a:off x="5025225" y="2393343"/>
            <a:ext cx="2694284" cy="2631382"/>
          </a:xfrm>
          <a:prstGeom prst="rect">
            <a:avLst/>
          </a:prstGeom>
          <a:noFill/>
          <a:ln>
            <a:noFill/>
          </a:ln>
        </p:spPr>
      </p:pic>
      <p:sp>
        <p:nvSpPr>
          <p:cNvPr id="289" name="Google Shape;289;p45"/>
          <p:cNvSpPr txBox="1"/>
          <p:nvPr/>
        </p:nvSpPr>
        <p:spPr>
          <a:xfrm>
            <a:off x="548229" y="1335782"/>
            <a:ext cx="4254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Simply take average of all images</a:t>
            </a:r>
            <a:endParaRPr/>
          </a:p>
        </p:txBody>
      </p:sp>
      <p:sp>
        <p:nvSpPr>
          <p:cNvPr id="290" name="Google Shape;290;p45"/>
          <p:cNvSpPr txBox="1"/>
          <p:nvPr/>
        </p:nvSpPr>
        <p:spPr>
          <a:xfrm>
            <a:off x="2275136" y="1993233"/>
            <a:ext cx="1072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Dolphin</a:t>
            </a:r>
            <a:endParaRPr b="0" i="0" sz="2000" u="none" cap="none" strike="noStrike">
              <a:solidFill>
                <a:srgbClr val="000000"/>
              </a:solidFill>
              <a:latin typeface="Arial"/>
              <a:ea typeface="Arial"/>
              <a:cs typeface="Arial"/>
              <a:sym typeface="Arial"/>
            </a:endParaRPr>
          </a:p>
        </p:txBody>
      </p:sp>
      <p:sp>
        <p:nvSpPr>
          <p:cNvPr id="291" name="Google Shape;291;p45"/>
          <p:cNvSpPr txBox="1"/>
          <p:nvPr/>
        </p:nvSpPr>
        <p:spPr>
          <a:xfrm>
            <a:off x="5750105" y="1993215"/>
            <a:ext cx="1550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Killer Whale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7700" y="1391475"/>
            <a:ext cx="5193300" cy="557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rPr lang="en" sz="2800"/>
              <a:t>Baseline Performance</a:t>
            </a:r>
            <a:endParaRPr sz="2800"/>
          </a:p>
        </p:txBody>
      </p:sp>
      <p:graphicFrame>
        <p:nvGraphicFramePr>
          <p:cNvPr id="297" name="Google Shape;297;p46"/>
          <p:cNvGraphicFramePr/>
          <p:nvPr/>
        </p:nvGraphicFramePr>
        <p:xfrm>
          <a:off x="1622918" y="2688979"/>
          <a:ext cx="3000000" cy="3000000"/>
        </p:xfrm>
        <a:graphic>
          <a:graphicData uri="http://schemas.openxmlformats.org/drawingml/2006/table">
            <a:tbl>
              <a:tblPr bandRow="1" firstRow="1">
                <a:noFill/>
                <a:tableStyleId>{DE83255E-9CB1-46CA-B018-65E9A480B587}</a:tableStyleId>
              </a:tblPr>
              <a:tblGrid>
                <a:gridCol w="3048000"/>
                <a:gridCol w="3048000"/>
              </a:tblGrid>
              <a:tr h="370850">
                <a:tc>
                  <a:txBody>
                    <a:bodyPr/>
                    <a:lstStyle/>
                    <a:p>
                      <a:pPr indent="0" lvl="0" marL="0" marR="0" rtl="0" algn="ctr">
                        <a:lnSpc>
                          <a:spcPct val="100000"/>
                        </a:lnSpc>
                        <a:spcBef>
                          <a:spcPts val="0"/>
                        </a:spcBef>
                        <a:spcAft>
                          <a:spcPts val="0"/>
                        </a:spcAft>
                        <a:buNone/>
                      </a:pPr>
                      <a:r>
                        <a:rPr lang="en" sz="2000" u="none" cap="none" strike="noStrike"/>
                        <a:t>Models</a:t>
                      </a:r>
                      <a:endParaRPr/>
                    </a:p>
                  </a:txBody>
                  <a:tcPr marT="45725" marB="45725" marR="91450" marL="91450"/>
                </a:tc>
                <a:tc>
                  <a:txBody>
                    <a:bodyPr/>
                    <a:lstStyle/>
                    <a:p>
                      <a:pPr indent="0" lvl="0" marL="0" marR="0" rtl="0" algn="ctr">
                        <a:lnSpc>
                          <a:spcPct val="100000"/>
                        </a:lnSpc>
                        <a:spcBef>
                          <a:spcPts val="0"/>
                        </a:spcBef>
                        <a:spcAft>
                          <a:spcPts val="0"/>
                        </a:spcAft>
                        <a:buNone/>
                      </a:pPr>
                      <a:r>
                        <a:rPr lang="en" sz="2000" u="none" cap="none" strike="noStrike"/>
                        <a:t>Accuracy</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2000" u="none" cap="none" strike="noStrike"/>
                        <a:t>KNN</a:t>
                      </a:r>
                      <a:endParaRPr/>
                    </a:p>
                  </a:txBody>
                  <a:tcPr marT="45725" marB="45725" marR="91450" marL="91450"/>
                </a:tc>
                <a:tc>
                  <a:txBody>
                    <a:bodyPr/>
                    <a:lstStyle/>
                    <a:p>
                      <a:pPr indent="0" lvl="0" marL="0" marR="0" rtl="0" algn="ctr">
                        <a:lnSpc>
                          <a:spcPct val="100000"/>
                        </a:lnSpc>
                        <a:spcBef>
                          <a:spcPts val="0"/>
                        </a:spcBef>
                        <a:spcAft>
                          <a:spcPts val="0"/>
                        </a:spcAft>
                        <a:buNone/>
                      </a:pPr>
                      <a:r>
                        <a:rPr lang="en" sz="2000"/>
                        <a:t>67.61%</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2000" u="none" cap="none" strike="noStrike"/>
                        <a:t>Decision Tree</a:t>
                      </a:r>
                      <a:endParaRPr/>
                    </a:p>
                  </a:txBody>
                  <a:tcPr marT="45725" marB="45725" marR="91450" marL="91450"/>
                </a:tc>
                <a:tc>
                  <a:txBody>
                    <a:bodyPr/>
                    <a:lstStyle/>
                    <a:p>
                      <a:pPr indent="0" lvl="0" marL="0" marR="0" rtl="0" algn="ctr">
                        <a:lnSpc>
                          <a:spcPct val="100000"/>
                        </a:lnSpc>
                        <a:spcBef>
                          <a:spcPts val="0"/>
                        </a:spcBef>
                        <a:spcAft>
                          <a:spcPts val="0"/>
                        </a:spcAft>
                        <a:buNone/>
                      </a:pPr>
                      <a:r>
                        <a:rPr lang="en" sz="2000"/>
                        <a:t>62.14</a:t>
                      </a:r>
                      <a:r>
                        <a:rPr lang="en" sz="2000"/>
                        <a:t>%</a:t>
                      </a:r>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t>Logistic Regression</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Font typeface="Arial"/>
                        <a:buNone/>
                      </a:pPr>
                      <a:r>
                        <a:rPr lang="en" sz="2000"/>
                        <a:t>73.73</a:t>
                      </a:r>
                      <a:r>
                        <a:rPr lang="en" sz="2000" u="none" cap="none" strike="noStrike"/>
                        <a:t>%</a:t>
                      </a:r>
                      <a:endParaRPr/>
                    </a:p>
                  </a:txBody>
                  <a:tcPr marT="45725" marB="45725" marR="91450" marL="91450"/>
                </a:tc>
              </a:tr>
            </a:tbl>
          </a:graphicData>
        </a:graphic>
      </p:graphicFrame>
      <p:sp>
        <p:nvSpPr>
          <p:cNvPr id="298" name="Google Shape;298;p46"/>
          <p:cNvSpPr txBox="1"/>
          <p:nvPr/>
        </p:nvSpPr>
        <p:spPr>
          <a:xfrm>
            <a:off x="830337" y="2205433"/>
            <a:ext cx="384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197000"/>
            <a:ext cx="40404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Neural Networks that We Tested</a:t>
            </a:r>
            <a:endParaRPr/>
          </a:p>
        </p:txBody>
      </p:sp>
      <p:sp>
        <p:nvSpPr>
          <p:cNvPr id="304" name="Google Shape;304;p47"/>
          <p:cNvSpPr txBox="1"/>
          <p:nvPr/>
        </p:nvSpPr>
        <p:spPr>
          <a:xfrm>
            <a:off x="6415275" y="4776900"/>
            <a:ext cx="450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Image Reference: </a:t>
            </a:r>
            <a:r>
              <a:rPr lang="en" sz="800" u="sng">
                <a:solidFill>
                  <a:schemeClr val="hlink"/>
                </a:solidFill>
                <a:latin typeface="Source Sans Pro"/>
                <a:ea typeface="Source Sans Pro"/>
                <a:cs typeface="Source Sans Pro"/>
                <a:sym typeface="Source Sans Pro"/>
                <a:hlinkClick r:id="rId3"/>
              </a:rPr>
              <a:t>https://en.wikipedia.org/wiki/AlexNet</a:t>
            </a:r>
            <a:r>
              <a:rPr lang="en" sz="800">
                <a:latin typeface="Source Sans Pro"/>
                <a:ea typeface="Source Sans Pro"/>
                <a:cs typeface="Source Sans Pro"/>
                <a:sym typeface="Source Sans Pro"/>
              </a:rPr>
              <a:t>  </a:t>
            </a:r>
            <a:endParaRPr sz="800">
              <a:latin typeface="Source Sans Pro"/>
              <a:ea typeface="Source Sans Pro"/>
              <a:cs typeface="Source Sans Pro"/>
              <a:sym typeface="Source Sans Pro"/>
            </a:endParaRPr>
          </a:p>
        </p:txBody>
      </p:sp>
      <p:graphicFrame>
        <p:nvGraphicFramePr>
          <p:cNvPr id="305" name="Google Shape;305;p47"/>
          <p:cNvGraphicFramePr/>
          <p:nvPr/>
        </p:nvGraphicFramePr>
        <p:xfrm>
          <a:off x="1001250" y="2112643"/>
          <a:ext cx="3000000" cy="3000000"/>
        </p:xfrm>
        <a:graphic>
          <a:graphicData uri="http://schemas.openxmlformats.org/drawingml/2006/table">
            <a:tbl>
              <a:tblPr>
                <a:noFill/>
                <a:tableStyleId>{9D1685EC-059D-42C8-BAE1-0036AB896BBC}</a:tableStyleId>
              </a:tblPr>
              <a:tblGrid>
                <a:gridCol w="1809750"/>
                <a:gridCol w="1809750"/>
                <a:gridCol w="1809750"/>
                <a:gridCol w="1809750"/>
              </a:tblGrid>
              <a:tr h="402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AlexNet</a:t>
                      </a:r>
                      <a:endParaRPr/>
                    </a:p>
                  </a:txBody>
                  <a:tcPr marT="91425" marB="91425" marR="91425" marL="91425"/>
                </a:tc>
                <a:tc>
                  <a:txBody>
                    <a:bodyPr/>
                    <a:lstStyle/>
                    <a:p>
                      <a:pPr indent="0" lvl="0" marL="0" rtl="0" algn="l">
                        <a:spcBef>
                          <a:spcPts val="0"/>
                        </a:spcBef>
                        <a:spcAft>
                          <a:spcPts val="0"/>
                        </a:spcAft>
                        <a:buNone/>
                      </a:pPr>
                      <a:r>
                        <a:rPr lang="en"/>
                        <a:t>VGG16</a:t>
                      </a:r>
                      <a:endParaRPr/>
                    </a:p>
                  </a:txBody>
                  <a:tcPr marT="91425" marB="91425" marR="91425" marL="91425"/>
                </a:tc>
                <a:tc>
                  <a:txBody>
                    <a:bodyPr/>
                    <a:lstStyle/>
                    <a:p>
                      <a:pPr indent="0" lvl="0" marL="0" rtl="0" algn="l">
                        <a:spcBef>
                          <a:spcPts val="0"/>
                        </a:spcBef>
                        <a:spcAft>
                          <a:spcPts val="0"/>
                        </a:spcAft>
                        <a:buNone/>
                      </a:pPr>
                      <a:r>
                        <a:rPr lang="en"/>
                        <a:t>ResNet 50</a:t>
                      </a:r>
                      <a:endParaRPr/>
                    </a:p>
                  </a:txBody>
                  <a:tcPr marT="91425" marB="91425" marR="91425" marL="91425"/>
                </a:tc>
              </a:tr>
              <a:tr h="402950">
                <a:tc>
                  <a:txBody>
                    <a:bodyPr/>
                    <a:lstStyle/>
                    <a:p>
                      <a:pPr indent="0" lvl="0" marL="0" rtl="0" algn="l">
                        <a:spcBef>
                          <a:spcPts val="0"/>
                        </a:spcBef>
                        <a:spcAft>
                          <a:spcPts val="0"/>
                        </a:spcAft>
                        <a:buNone/>
                      </a:pPr>
                      <a:r>
                        <a:rPr lang="en"/>
                        <a:t>Pretrained</a:t>
                      </a:r>
                      <a:endParaRPr/>
                    </a:p>
                  </a:txBody>
                  <a:tcPr marT="91425" marB="91425" marR="91425" marL="91425"/>
                </a:tc>
                <a:tc>
                  <a:txBody>
                    <a:bodyPr/>
                    <a:lstStyle/>
                    <a:p>
                      <a:pPr indent="0" lvl="0" marL="0" rtl="0" algn="l">
                        <a:spcBef>
                          <a:spcPts val="0"/>
                        </a:spcBef>
                        <a:spcAft>
                          <a:spcPts val="0"/>
                        </a:spcAft>
                        <a:buNone/>
                      </a:pPr>
                      <a:r>
                        <a:rPr lang="en"/>
                        <a:t>59.427%</a:t>
                      </a:r>
                      <a:endParaRPr/>
                    </a:p>
                  </a:txBody>
                  <a:tcPr marT="91425" marB="91425" marR="91425" marL="91425"/>
                </a:tc>
                <a:tc>
                  <a:txBody>
                    <a:bodyPr/>
                    <a:lstStyle/>
                    <a:p>
                      <a:pPr indent="0" lvl="0" marL="0" rtl="0" algn="l">
                        <a:spcBef>
                          <a:spcPts val="0"/>
                        </a:spcBef>
                        <a:spcAft>
                          <a:spcPts val="0"/>
                        </a:spcAft>
                        <a:buNone/>
                      </a:pPr>
                      <a:r>
                        <a:rPr lang="en"/>
                        <a:t>62.894%</a:t>
                      </a:r>
                      <a:endParaRPr/>
                    </a:p>
                  </a:txBody>
                  <a:tcPr marT="91425" marB="91425" marR="91425" marL="91425"/>
                </a:tc>
                <a:tc>
                  <a:txBody>
                    <a:bodyPr/>
                    <a:lstStyle/>
                    <a:p>
                      <a:pPr indent="0" lvl="0" marL="0" rtl="0" algn="l">
                        <a:spcBef>
                          <a:spcPts val="0"/>
                        </a:spcBef>
                        <a:spcAft>
                          <a:spcPts val="0"/>
                        </a:spcAft>
                        <a:buNone/>
                      </a:pPr>
                      <a:r>
                        <a:rPr lang="en"/>
                        <a:t>75.097%</a:t>
                      </a:r>
                      <a:endParaRPr/>
                    </a:p>
                  </a:txBody>
                  <a:tcPr marT="91425" marB="91425" marR="91425" marL="91425"/>
                </a:tc>
              </a:tr>
              <a:tr h="402950">
                <a:tc>
                  <a:txBody>
                    <a:bodyPr/>
                    <a:lstStyle/>
                    <a:p>
                      <a:pPr indent="0" lvl="0" marL="0" rtl="0" algn="l">
                        <a:spcBef>
                          <a:spcPts val="0"/>
                        </a:spcBef>
                        <a:spcAft>
                          <a:spcPts val="0"/>
                        </a:spcAft>
                        <a:buNone/>
                      </a:pPr>
                      <a:r>
                        <a:rPr lang="en"/>
                        <a:t>Not Pretrained</a:t>
                      </a:r>
                      <a:endParaRPr/>
                    </a:p>
                  </a:txBody>
                  <a:tcPr marT="91425" marB="91425" marR="91425" marL="91425"/>
                </a:tc>
                <a:tc>
                  <a:txBody>
                    <a:bodyPr/>
                    <a:lstStyle/>
                    <a:p>
                      <a:pPr indent="0" lvl="0" marL="0" rtl="0" algn="l">
                        <a:spcBef>
                          <a:spcPts val="0"/>
                        </a:spcBef>
                        <a:spcAft>
                          <a:spcPts val="0"/>
                        </a:spcAft>
                        <a:buNone/>
                      </a:pPr>
                      <a:r>
                        <a:rPr lang="en"/>
                        <a:t>87.809%</a:t>
                      </a:r>
                      <a:endParaRPr/>
                    </a:p>
                  </a:txBody>
                  <a:tcPr marT="91425" marB="91425" marR="91425" marL="91425"/>
                </a:tc>
                <a:tc>
                  <a:txBody>
                    <a:bodyPr/>
                    <a:lstStyle/>
                    <a:p>
                      <a:pPr indent="0" lvl="0" marL="0" rtl="0" algn="l">
                        <a:spcBef>
                          <a:spcPts val="0"/>
                        </a:spcBef>
                        <a:spcAft>
                          <a:spcPts val="0"/>
                        </a:spcAft>
                        <a:buNone/>
                      </a:pPr>
                      <a:r>
                        <a:rPr lang="en"/>
                        <a:t>88.056%</a:t>
                      </a:r>
                      <a:endParaRPr/>
                    </a:p>
                  </a:txBody>
                  <a:tcPr marT="91425" marB="91425" marR="91425" marL="91425"/>
                </a:tc>
                <a:tc>
                  <a:txBody>
                    <a:bodyPr/>
                    <a:lstStyle/>
                    <a:p>
                      <a:pPr indent="0" lvl="0" marL="0" rtl="0" algn="l">
                        <a:spcBef>
                          <a:spcPts val="0"/>
                        </a:spcBef>
                        <a:spcAft>
                          <a:spcPts val="0"/>
                        </a:spcAft>
                        <a:buNone/>
                      </a:pPr>
                      <a:r>
                        <a:rPr lang="en"/>
                        <a:t>85.255%</a:t>
                      </a:r>
                      <a:endParaRPr/>
                    </a:p>
                  </a:txBody>
                  <a:tcPr marT="91425" marB="91425" marR="91425" marL="91425"/>
                </a:tc>
              </a:tr>
            </a:tbl>
          </a:graphicData>
        </a:graphic>
      </p:graphicFrame>
      <p:sp>
        <p:nvSpPr>
          <p:cNvPr id="306" name="Google Shape;306;p47"/>
          <p:cNvSpPr txBox="1"/>
          <p:nvPr/>
        </p:nvSpPr>
        <p:spPr>
          <a:xfrm>
            <a:off x="903750" y="1526100"/>
            <a:ext cx="7336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Source Sans Pro"/>
                <a:ea typeface="Source Sans Pro"/>
                <a:cs typeface="Source Sans Pro"/>
                <a:sym typeface="Source Sans Pro"/>
              </a:rPr>
              <a:t>Accuracy on Test Set</a:t>
            </a:r>
            <a:endParaRPr b="1" sz="16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7700" y="369325"/>
            <a:ext cx="6934800" cy="1579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
              <a:t>Discussion</a:t>
            </a:r>
            <a:endParaRPr/>
          </a:p>
        </p:txBody>
      </p:sp>
      <p:sp>
        <p:nvSpPr>
          <p:cNvPr id="312" name="Google Shape;312;p48"/>
          <p:cNvSpPr txBox="1"/>
          <p:nvPr/>
        </p:nvSpPr>
        <p:spPr>
          <a:xfrm>
            <a:off x="631899" y="2371650"/>
            <a:ext cx="531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000">
                <a:latin typeface="Raleway"/>
                <a:ea typeface="Raleway"/>
                <a:cs typeface="Raleway"/>
                <a:sym typeface="Raleway"/>
              </a:rPr>
              <a:t>Why Transfer Learning does not work?</a:t>
            </a:r>
            <a:endParaRPr b="1" sz="2000">
              <a:latin typeface="Raleway"/>
              <a:ea typeface="Raleway"/>
              <a:cs typeface="Raleway"/>
              <a:sym typeface="Raleway"/>
            </a:endParaRPr>
          </a:p>
        </p:txBody>
      </p:sp>
      <p:sp>
        <p:nvSpPr>
          <p:cNvPr id="313" name="Google Shape;313;p48"/>
          <p:cNvSpPr txBox="1"/>
          <p:nvPr/>
        </p:nvSpPr>
        <p:spPr>
          <a:xfrm>
            <a:off x="631900" y="3194975"/>
            <a:ext cx="444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Domain of the images are different. Our dataset has a different domain with how the pytorch models are pretrained (ImageNET)</a:t>
            </a:r>
            <a:endParaRPr>
              <a:latin typeface="Source Sans Pro"/>
              <a:ea typeface="Source Sans Pro"/>
              <a:cs typeface="Source Sans Pro"/>
              <a:sym typeface="Source Sans Pro"/>
            </a:endParaRPr>
          </a:p>
        </p:txBody>
      </p:sp>
      <p:pic>
        <p:nvPicPr>
          <p:cNvPr id="314" name="Google Shape;314;p48"/>
          <p:cNvPicPr preferRelativeResize="0"/>
          <p:nvPr/>
        </p:nvPicPr>
        <p:blipFill>
          <a:blip r:embed="rId3">
            <a:alphaModFix/>
          </a:blip>
          <a:stretch>
            <a:fillRect/>
          </a:stretch>
        </p:blipFill>
        <p:spPr>
          <a:xfrm>
            <a:off x="5073700" y="2771850"/>
            <a:ext cx="3440151" cy="2066851"/>
          </a:xfrm>
          <a:prstGeom prst="rect">
            <a:avLst/>
          </a:prstGeom>
          <a:noFill/>
          <a:ln>
            <a:noFill/>
          </a:ln>
        </p:spPr>
      </p:pic>
      <p:sp>
        <p:nvSpPr>
          <p:cNvPr id="315" name="Google Shape;315;p48"/>
          <p:cNvSpPr txBox="1"/>
          <p:nvPr/>
        </p:nvSpPr>
        <p:spPr>
          <a:xfrm>
            <a:off x="6539275" y="4838700"/>
            <a:ext cx="4441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Image Reference: </a:t>
            </a:r>
            <a:r>
              <a:rPr lang="en" sz="800" u="sng">
                <a:solidFill>
                  <a:schemeClr val="hlink"/>
                </a:solidFill>
                <a:latin typeface="Source Sans Pro"/>
                <a:ea typeface="Source Sans Pro"/>
                <a:cs typeface="Source Sans Pro"/>
                <a:sym typeface="Source Sans Pro"/>
                <a:hlinkClick r:id="rId4"/>
              </a:rPr>
              <a:t>https://ruder.io/transfer-learning/</a:t>
            </a:r>
            <a:r>
              <a:rPr lang="en" sz="800">
                <a:latin typeface="Source Sans Pro"/>
                <a:ea typeface="Source Sans Pro"/>
                <a:cs typeface="Source Sans Pro"/>
                <a:sym typeface="Source Sans Pro"/>
              </a:rPr>
              <a:t> </a:t>
            </a:r>
            <a:endParaRPr sz="800">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317700" y="369325"/>
            <a:ext cx="6934800" cy="1579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
              <a:t>Limitations and Future Work</a:t>
            </a:r>
            <a:endParaRPr/>
          </a:p>
        </p:txBody>
      </p:sp>
      <p:sp>
        <p:nvSpPr>
          <p:cNvPr id="321" name="Google Shape;321;p49"/>
          <p:cNvSpPr txBox="1"/>
          <p:nvPr/>
        </p:nvSpPr>
        <p:spPr>
          <a:xfrm>
            <a:off x="1264247" y="2643300"/>
            <a:ext cx="6570600" cy="861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50000"/>
              </a:lnSpc>
              <a:spcBef>
                <a:spcPts val="0"/>
              </a:spcBef>
              <a:spcAft>
                <a:spcPts val="0"/>
              </a:spcAft>
              <a:buSzPts val="2000"/>
              <a:buChar char="●"/>
            </a:pPr>
            <a:r>
              <a:rPr lang="en" sz="2000"/>
              <a:t>More species can be included</a:t>
            </a:r>
            <a:endParaRPr sz="2000"/>
          </a:p>
          <a:p>
            <a:pPr indent="-355600" lvl="0" marL="457200" marR="0" rtl="0" algn="l">
              <a:lnSpc>
                <a:spcPct val="150000"/>
              </a:lnSpc>
              <a:spcBef>
                <a:spcPts val="0"/>
              </a:spcBef>
              <a:spcAft>
                <a:spcPts val="0"/>
              </a:spcAft>
              <a:buSzPts val="2000"/>
              <a:buChar char="●"/>
            </a:pPr>
            <a:r>
              <a:rPr lang="en" sz="2000"/>
              <a:t>Data Augmentation</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Contents</a:t>
            </a:r>
            <a:endParaRPr/>
          </a:p>
        </p:txBody>
      </p:sp>
      <p:sp>
        <p:nvSpPr>
          <p:cNvPr id="168" name="Google Shape;168;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Problem Description</a:t>
            </a:r>
            <a:endParaRPr/>
          </a:p>
          <a:p>
            <a:pPr indent="-342900" lvl="0" marL="457200" rtl="0" algn="l">
              <a:lnSpc>
                <a:spcPct val="150000"/>
              </a:lnSpc>
              <a:spcBef>
                <a:spcPts val="0"/>
              </a:spcBef>
              <a:spcAft>
                <a:spcPts val="0"/>
              </a:spcAft>
              <a:buSzPts val="1800"/>
              <a:buChar char="●"/>
            </a:pPr>
            <a:r>
              <a:rPr lang="en"/>
              <a:t>Data Description</a:t>
            </a:r>
            <a:endParaRPr/>
          </a:p>
          <a:p>
            <a:pPr indent="-342900" lvl="0" marL="457200" rtl="0" algn="l">
              <a:lnSpc>
                <a:spcPct val="150000"/>
              </a:lnSpc>
              <a:spcBef>
                <a:spcPts val="0"/>
              </a:spcBef>
              <a:spcAft>
                <a:spcPts val="0"/>
              </a:spcAft>
              <a:buSzPts val="1800"/>
              <a:buChar char="●"/>
            </a:pPr>
            <a:r>
              <a:rPr lang="en"/>
              <a:t>Data Preprocessing</a:t>
            </a:r>
            <a:endParaRPr/>
          </a:p>
          <a:p>
            <a:pPr indent="-342900" lvl="0" marL="457200" rtl="0" algn="l">
              <a:lnSpc>
                <a:spcPct val="150000"/>
              </a:lnSpc>
              <a:spcBef>
                <a:spcPts val="0"/>
              </a:spcBef>
              <a:spcAft>
                <a:spcPts val="0"/>
              </a:spcAft>
              <a:buSzPts val="1800"/>
              <a:buChar char="●"/>
            </a:pPr>
            <a:r>
              <a:rPr lang="en"/>
              <a:t>Models</a:t>
            </a:r>
            <a:endParaRPr/>
          </a:p>
          <a:p>
            <a:pPr indent="-342900" lvl="0" marL="457200" rtl="0" algn="l">
              <a:lnSpc>
                <a:spcPct val="150000"/>
              </a:lnSpc>
              <a:spcBef>
                <a:spcPts val="0"/>
              </a:spcBef>
              <a:spcAft>
                <a:spcPts val="0"/>
              </a:spcAft>
              <a:buSzPts val="1800"/>
              <a:buChar char="●"/>
            </a:pPr>
            <a:r>
              <a:rPr lang="en"/>
              <a:t>Small-sample Trial</a:t>
            </a:r>
            <a:endParaRPr/>
          </a:p>
          <a:p>
            <a:pPr indent="-342900" lvl="0" marL="457200" rtl="0" algn="l">
              <a:lnSpc>
                <a:spcPct val="150000"/>
              </a:lnSpc>
              <a:spcBef>
                <a:spcPts val="0"/>
              </a:spcBef>
              <a:spcAft>
                <a:spcPts val="0"/>
              </a:spcAft>
              <a:buSzPts val="1800"/>
              <a:buChar char="●"/>
            </a:pPr>
            <a:r>
              <a:rPr lang="en"/>
              <a:t>Results &amp; Discussion</a:t>
            </a:r>
            <a:endParaRPr/>
          </a:p>
          <a:p>
            <a:pPr indent="-342900" lvl="0" marL="457200" rtl="0" algn="l">
              <a:lnSpc>
                <a:spcPct val="150000"/>
              </a:lnSpc>
              <a:spcBef>
                <a:spcPts val="0"/>
              </a:spcBef>
              <a:spcAft>
                <a:spcPts val="0"/>
              </a:spcAft>
              <a:buSzPts val="1800"/>
              <a:buChar char="●"/>
            </a:pPr>
            <a:r>
              <a:rPr lang="en"/>
              <a:t>Limitations and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1128750" y="1383300"/>
            <a:ext cx="6886500" cy="14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284100" y="307975"/>
            <a:ext cx="2479800" cy="4268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References</a:t>
            </a:r>
            <a:endParaRPr/>
          </a:p>
        </p:txBody>
      </p:sp>
      <p:sp>
        <p:nvSpPr>
          <p:cNvPr id="332" name="Google Shape;332;p51"/>
          <p:cNvSpPr txBox="1"/>
          <p:nvPr/>
        </p:nvSpPr>
        <p:spPr>
          <a:xfrm>
            <a:off x="3206522" y="420828"/>
            <a:ext cx="5653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Alexey Dosovitskiy, Lucas Beyer, Alexander Kolesnikov, Dirk Weissenborn, Xiaohua Zhai, Thomas Unterthiner, Mostafa Dehghani, Matthias Minderer, Georg Heigold, Sylvain Gelly, et al. An image is worth 16x16 words: Transformers for image recognition at scale. </a:t>
            </a:r>
            <a:r>
              <a:rPr b="0" i="1" lang="en" sz="1400" u="none" cap="none" strike="noStrike">
                <a:solidFill>
                  <a:srgbClr val="000000"/>
                </a:solidFill>
                <a:latin typeface="Arial"/>
                <a:ea typeface="Arial"/>
                <a:cs typeface="Arial"/>
                <a:sym typeface="Arial"/>
              </a:rPr>
              <a:t>arXiv preprint arXiv:</a:t>
            </a:r>
            <a:r>
              <a:rPr b="0" i="0" lang="en" sz="1400" u="none" cap="none" strike="noStrike">
                <a:solidFill>
                  <a:srgbClr val="000000"/>
                </a:solidFill>
                <a:latin typeface="Arial"/>
                <a:ea typeface="Arial"/>
                <a:cs typeface="Arial"/>
                <a:sym typeface="Arial"/>
              </a:rPr>
              <a:t>2010.11929, 2020.</a:t>
            </a:r>
            <a:endParaRPr/>
          </a:p>
        </p:txBody>
      </p:sp>
      <p:sp>
        <p:nvSpPr>
          <p:cNvPr id="333" name="Google Shape;333;p51"/>
          <p:cNvSpPr txBox="1"/>
          <p:nvPr/>
        </p:nvSpPr>
        <p:spPr>
          <a:xfrm>
            <a:off x="3206522" y="2607155"/>
            <a:ext cx="5454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Kaiming He, Xiangyu Zhang, Shaoqing Ren, and Jian Sun. Deep residual learning for image recognition. In </a:t>
            </a:r>
            <a:r>
              <a:rPr b="0" i="1" lang="en" sz="1400" u="none" cap="none" strike="noStrike">
                <a:solidFill>
                  <a:srgbClr val="000000"/>
                </a:solidFill>
                <a:latin typeface="Arial"/>
                <a:ea typeface="Arial"/>
                <a:cs typeface="Arial"/>
                <a:sym typeface="Arial"/>
              </a:rPr>
              <a:t>CVPR,</a:t>
            </a:r>
            <a:r>
              <a:rPr b="0" i="0" lang="en" sz="1400" u="none" cap="none" strike="noStrike">
                <a:solidFill>
                  <a:srgbClr val="000000"/>
                </a:solidFill>
                <a:latin typeface="Arial"/>
                <a:ea typeface="Arial"/>
                <a:cs typeface="Arial"/>
                <a:sym typeface="Arial"/>
              </a:rPr>
              <a:t> 2016.</a:t>
            </a:r>
            <a:endParaRPr/>
          </a:p>
        </p:txBody>
      </p:sp>
      <p:sp>
        <p:nvSpPr>
          <p:cNvPr id="334" name="Google Shape;334;p51"/>
          <p:cNvSpPr txBox="1"/>
          <p:nvPr/>
        </p:nvSpPr>
        <p:spPr>
          <a:xfrm>
            <a:off x="3206522" y="3269431"/>
            <a:ext cx="55899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Simonyan, Karen, Vedaldi, Andrea, and Zisserman, Andrew. Deep inside convolutional networks: Visualising image classification models and saliency maps. </a:t>
            </a:r>
            <a:r>
              <a:rPr b="0" i="1" lang="en" sz="1400" u="none" cap="none" strike="noStrike">
                <a:solidFill>
                  <a:srgbClr val="000000"/>
                </a:solidFill>
                <a:latin typeface="Arial"/>
                <a:ea typeface="Arial"/>
                <a:cs typeface="Arial"/>
                <a:sym typeface="Arial"/>
              </a:rPr>
              <a:t>CoRR, </a:t>
            </a:r>
            <a:r>
              <a:rPr b="0" i="0" lang="en" sz="1400" u="none" cap="none" strike="noStrike">
                <a:solidFill>
                  <a:srgbClr val="000000"/>
                </a:solidFill>
                <a:latin typeface="Arial"/>
                <a:ea typeface="Arial"/>
                <a:cs typeface="Arial"/>
                <a:sym typeface="Arial"/>
              </a:rPr>
              <a:t>2013.</a:t>
            </a:r>
            <a:endParaRPr/>
          </a:p>
        </p:txBody>
      </p:sp>
      <p:sp>
        <p:nvSpPr>
          <p:cNvPr id="335" name="Google Shape;335;p51"/>
          <p:cNvSpPr txBox="1"/>
          <p:nvPr/>
        </p:nvSpPr>
        <p:spPr>
          <a:xfrm>
            <a:off x="3206522" y="1729435"/>
            <a:ext cx="55899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 Zhou, A. Khosla, A. Lapedriza, A. Oliva, and A. Torralba. Learning deep features for discriminative localization. In </a:t>
            </a:r>
            <a:r>
              <a:rPr b="0" i="1" lang="en" sz="1400" u="none" cap="none" strike="noStrike">
                <a:solidFill>
                  <a:srgbClr val="000000"/>
                </a:solidFill>
                <a:latin typeface="Arial"/>
                <a:ea typeface="Arial"/>
                <a:cs typeface="Arial"/>
                <a:sym typeface="Arial"/>
              </a:rPr>
              <a:t>Proceedings of the IEEE Conference on Computer Vision and Pattern Recognition.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490250" y="526350"/>
            <a:ext cx="4384800" cy="204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Species Identification</a:t>
            </a:r>
            <a:endParaRPr/>
          </a:p>
        </p:txBody>
      </p:sp>
      <p:pic>
        <p:nvPicPr>
          <p:cNvPr id="174" name="Google Shape;174;p33"/>
          <p:cNvPicPr preferRelativeResize="0"/>
          <p:nvPr/>
        </p:nvPicPr>
        <p:blipFill>
          <a:blip r:embed="rId3">
            <a:alphaModFix/>
          </a:blip>
          <a:stretch>
            <a:fillRect/>
          </a:stretch>
        </p:blipFill>
        <p:spPr>
          <a:xfrm>
            <a:off x="7158750" y="913750"/>
            <a:ext cx="1219200" cy="1219200"/>
          </a:xfrm>
          <a:prstGeom prst="rect">
            <a:avLst/>
          </a:prstGeom>
          <a:noFill/>
          <a:ln>
            <a:noFill/>
          </a:ln>
        </p:spPr>
      </p:pic>
      <p:graphicFrame>
        <p:nvGraphicFramePr>
          <p:cNvPr id="175" name="Google Shape;175;p33"/>
          <p:cNvGraphicFramePr/>
          <p:nvPr/>
        </p:nvGraphicFramePr>
        <p:xfrm>
          <a:off x="6729938" y="2218150"/>
          <a:ext cx="3000000" cy="3000000"/>
        </p:xfrm>
        <a:graphic>
          <a:graphicData uri="http://schemas.openxmlformats.org/drawingml/2006/table">
            <a:tbl>
              <a:tblPr>
                <a:noFill/>
                <a:tableStyleId>{1F5774B1-DB65-4FC1-8E7E-4BBBD90194AC}</a:tableStyleId>
              </a:tblPr>
              <a:tblGrid>
                <a:gridCol w="2076825"/>
              </a:tblGrid>
              <a:tr h="200025">
                <a:tc>
                  <a:txBody>
                    <a:bodyPr/>
                    <a:lstStyle/>
                    <a:p>
                      <a:pPr indent="0" lvl="0" marL="0" rtl="0" algn="l">
                        <a:spcBef>
                          <a:spcPts val="0"/>
                        </a:spcBef>
                        <a:spcAft>
                          <a:spcPts val="0"/>
                        </a:spcAft>
                        <a:buNone/>
                      </a:pPr>
                      <a:r>
                        <a:t/>
                      </a:r>
                      <a:endParaRPr sz="1200">
                        <a:solidFill>
                          <a:schemeClr val="lt1"/>
                        </a:solidFill>
                        <a:latin typeface="Raleway"/>
                        <a:ea typeface="Raleway"/>
                        <a:cs typeface="Raleway"/>
                        <a:sym typeface="Raleway"/>
                      </a:endParaRPr>
                    </a:p>
                  </a:txBody>
                  <a:tcPr marT="9525" marB="91425" marR="9525" marL="9525" anchor="b"/>
                </a:tc>
              </a:tr>
            </a:tbl>
          </a:graphicData>
        </a:graphic>
      </p:graphicFrame>
      <p:sp>
        <p:nvSpPr>
          <p:cNvPr id="176" name="Google Shape;176;p33"/>
          <p:cNvSpPr txBox="1"/>
          <p:nvPr/>
        </p:nvSpPr>
        <p:spPr>
          <a:xfrm>
            <a:off x="6648435" y="2277450"/>
            <a:ext cx="2417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Raleway"/>
                <a:ea typeface="Raleway"/>
                <a:cs typeface="Raleway"/>
                <a:sym typeface="Raleway"/>
              </a:rPr>
              <a:t>Bottlenose Dolphin</a:t>
            </a:r>
            <a:endParaRPr sz="1700"/>
          </a:p>
        </p:txBody>
      </p:sp>
      <p:sp>
        <p:nvSpPr>
          <p:cNvPr id="177" name="Google Shape;177;p33"/>
          <p:cNvSpPr txBox="1"/>
          <p:nvPr/>
        </p:nvSpPr>
        <p:spPr>
          <a:xfrm>
            <a:off x="4043925" y="2285088"/>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Beluga</a:t>
            </a:r>
            <a:endParaRPr>
              <a:solidFill>
                <a:schemeClr val="lt1"/>
              </a:solidFill>
              <a:latin typeface="Raleway"/>
              <a:ea typeface="Raleway"/>
              <a:cs typeface="Raleway"/>
              <a:sym typeface="Raleway"/>
            </a:endParaRPr>
          </a:p>
        </p:txBody>
      </p:sp>
      <p:pic>
        <p:nvPicPr>
          <p:cNvPr id="178" name="Google Shape;178;p33"/>
          <p:cNvPicPr preferRelativeResize="0"/>
          <p:nvPr/>
        </p:nvPicPr>
        <p:blipFill>
          <a:blip r:embed="rId4">
            <a:alphaModFix/>
          </a:blip>
          <a:stretch>
            <a:fillRect/>
          </a:stretch>
        </p:blipFill>
        <p:spPr>
          <a:xfrm>
            <a:off x="4934325" y="2837450"/>
            <a:ext cx="1219200" cy="1219200"/>
          </a:xfrm>
          <a:prstGeom prst="rect">
            <a:avLst/>
          </a:prstGeom>
          <a:noFill/>
          <a:ln>
            <a:noFill/>
          </a:ln>
        </p:spPr>
      </p:pic>
      <p:sp>
        <p:nvSpPr>
          <p:cNvPr id="179" name="Google Shape;179;p33"/>
          <p:cNvSpPr txBox="1"/>
          <p:nvPr/>
        </p:nvSpPr>
        <p:spPr>
          <a:xfrm>
            <a:off x="4043925" y="42088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D</a:t>
            </a:r>
            <a:r>
              <a:rPr lang="en">
                <a:solidFill>
                  <a:schemeClr val="lt1"/>
                </a:solidFill>
                <a:latin typeface="Raleway"/>
                <a:ea typeface="Raleway"/>
                <a:cs typeface="Raleway"/>
                <a:sym typeface="Raleway"/>
              </a:rPr>
              <a:t>usky Dolphin</a:t>
            </a:r>
            <a:endParaRPr>
              <a:solidFill>
                <a:schemeClr val="lt1"/>
              </a:solidFill>
              <a:latin typeface="Raleway"/>
              <a:ea typeface="Raleway"/>
              <a:cs typeface="Raleway"/>
              <a:sym typeface="Raleway"/>
            </a:endParaRPr>
          </a:p>
        </p:txBody>
      </p:sp>
      <p:sp>
        <p:nvSpPr>
          <p:cNvPr id="180" name="Google Shape;180;p33"/>
          <p:cNvSpPr txBox="1"/>
          <p:nvPr/>
        </p:nvSpPr>
        <p:spPr>
          <a:xfrm>
            <a:off x="6268363" y="42169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Killer</a:t>
            </a:r>
            <a:r>
              <a:rPr lang="en">
                <a:solidFill>
                  <a:schemeClr val="lt1"/>
                </a:solidFill>
                <a:latin typeface="Raleway"/>
                <a:ea typeface="Raleway"/>
                <a:cs typeface="Raleway"/>
                <a:sym typeface="Raleway"/>
              </a:rPr>
              <a:t> Whale</a:t>
            </a:r>
            <a:endParaRPr>
              <a:solidFill>
                <a:schemeClr val="lt1"/>
              </a:solidFill>
              <a:latin typeface="Raleway"/>
              <a:ea typeface="Raleway"/>
              <a:cs typeface="Raleway"/>
              <a:sym typeface="Raleway"/>
            </a:endParaRPr>
          </a:p>
        </p:txBody>
      </p:sp>
      <p:sp>
        <p:nvSpPr>
          <p:cNvPr id="181" name="Google Shape;181;p33"/>
          <p:cNvSpPr txBox="1"/>
          <p:nvPr/>
        </p:nvSpPr>
        <p:spPr>
          <a:xfrm>
            <a:off x="490250" y="2373675"/>
            <a:ext cx="4008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aleway"/>
              <a:buChar char="●"/>
            </a:pPr>
            <a:r>
              <a:rPr b="1" lang="en">
                <a:solidFill>
                  <a:schemeClr val="lt1"/>
                </a:solidFill>
                <a:latin typeface="Raleway"/>
                <a:ea typeface="Raleway"/>
                <a:cs typeface="Raleway"/>
                <a:sym typeface="Raleway"/>
              </a:rPr>
              <a:t>Train a model to classify 128x128 images of marine animals to 6 species:</a:t>
            </a:r>
            <a:endParaRPr b="1">
              <a:solidFill>
                <a:schemeClr val="lt1"/>
              </a:solidFill>
              <a:latin typeface="Raleway"/>
              <a:ea typeface="Raleway"/>
              <a:cs typeface="Raleway"/>
              <a:sym typeface="Raleway"/>
            </a:endParaRPr>
          </a:p>
          <a:p>
            <a:pPr indent="-317500" lvl="1" marL="914400" rtl="0" algn="l">
              <a:spcBef>
                <a:spcPts val="0"/>
              </a:spcBef>
              <a:spcAft>
                <a:spcPts val="0"/>
              </a:spcAft>
              <a:buClr>
                <a:schemeClr val="lt1"/>
              </a:buClr>
              <a:buSzPts val="1400"/>
              <a:buFont typeface="Raleway"/>
              <a:buChar char="○"/>
            </a:pPr>
            <a:r>
              <a:rPr b="1" lang="en">
                <a:solidFill>
                  <a:schemeClr val="lt1"/>
                </a:solidFill>
                <a:latin typeface="Raleway"/>
                <a:ea typeface="Raleway"/>
                <a:cs typeface="Raleway"/>
                <a:sym typeface="Raleway"/>
              </a:rPr>
              <a:t>Dolphin</a:t>
            </a:r>
            <a:r>
              <a:rPr lang="en">
                <a:solidFill>
                  <a:schemeClr val="lt1"/>
                </a:solidFill>
                <a:latin typeface="Raleway"/>
                <a:ea typeface="Raleway"/>
                <a:cs typeface="Raleway"/>
                <a:sym typeface="Raleway"/>
              </a:rPr>
              <a:t>: Bottlenose Dolphin, Dusky Dolphin, Spinner Dolphin</a:t>
            </a:r>
            <a:endParaRPr>
              <a:solidFill>
                <a:schemeClr val="lt1"/>
              </a:solidFill>
              <a:latin typeface="Raleway"/>
              <a:ea typeface="Raleway"/>
              <a:cs typeface="Raleway"/>
              <a:sym typeface="Raleway"/>
            </a:endParaRPr>
          </a:p>
          <a:p>
            <a:pPr indent="-317500" lvl="1" marL="914400" rtl="0" algn="l">
              <a:spcBef>
                <a:spcPts val="0"/>
              </a:spcBef>
              <a:spcAft>
                <a:spcPts val="0"/>
              </a:spcAft>
              <a:buClr>
                <a:schemeClr val="lt1"/>
              </a:buClr>
              <a:buSzPts val="1400"/>
              <a:buFont typeface="Raleway"/>
              <a:buChar char="○"/>
            </a:pPr>
            <a:r>
              <a:rPr b="1" lang="en">
                <a:solidFill>
                  <a:schemeClr val="lt1"/>
                </a:solidFill>
                <a:latin typeface="Raleway"/>
                <a:ea typeface="Raleway"/>
                <a:cs typeface="Raleway"/>
                <a:sym typeface="Raleway"/>
              </a:rPr>
              <a:t>Whales</a:t>
            </a:r>
            <a:r>
              <a:rPr lang="en">
                <a:solidFill>
                  <a:schemeClr val="lt1"/>
                </a:solidFill>
                <a:latin typeface="Raleway"/>
                <a:ea typeface="Raleway"/>
                <a:cs typeface="Raleway"/>
                <a:sym typeface="Raleway"/>
              </a:rPr>
              <a:t>: Beluga, Blue Whale, Killer Whale</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Char char="●"/>
            </a:pPr>
            <a:r>
              <a:rPr b="1" lang="en">
                <a:solidFill>
                  <a:schemeClr val="lt1"/>
                </a:solidFill>
                <a:latin typeface="Raleway"/>
                <a:ea typeface="Raleway"/>
                <a:cs typeface="Raleway"/>
                <a:sym typeface="Raleway"/>
              </a:rPr>
              <a:t>Reduce manual labor of identifying marine animal species</a:t>
            </a:r>
            <a:endParaRPr b="1">
              <a:solidFill>
                <a:schemeClr val="lt1"/>
              </a:solidFill>
              <a:latin typeface="Raleway"/>
              <a:ea typeface="Raleway"/>
              <a:cs typeface="Raleway"/>
              <a:sym typeface="Raleway"/>
            </a:endParaRPr>
          </a:p>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pic>
        <p:nvPicPr>
          <p:cNvPr id="182" name="Google Shape;182;p33"/>
          <p:cNvPicPr preferRelativeResize="0"/>
          <p:nvPr/>
        </p:nvPicPr>
        <p:blipFill>
          <a:blip r:embed="rId5">
            <a:alphaModFix/>
          </a:blip>
          <a:stretch>
            <a:fillRect/>
          </a:stretch>
        </p:blipFill>
        <p:spPr>
          <a:xfrm>
            <a:off x="4934325" y="913750"/>
            <a:ext cx="1219200" cy="1219200"/>
          </a:xfrm>
          <a:prstGeom prst="rect">
            <a:avLst/>
          </a:prstGeom>
          <a:noFill/>
          <a:ln>
            <a:noFill/>
          </a:ln>
        </p:spPr>
      </p:pic>
      <p:pic>
        <p:nvPicPr>
          <p:cNvPr id="183" name="Google Shape;183;p33"/>
          <p:cNvPicPr preferRelativeResize="0"/>
          <p:nvPr/>
        </p:nvPicPr>
        <p:blipFill>
          <a:blip r:embed="rId6">
            <a:alphaModFix/>
          </a:blip>
          <a:stretch>
            <a:fillRect/>
          </a:stretch>
        </p:blipFill>
        <p:spPr>
          <a:xfrm>
            <a:off x="7158750" y="2826063"/>
            <a:ext cx="1219200"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189" name="Google Shape;189;p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434343"/>
              </a:buClr>
              <a:buSzPts val="1600"/>
              <a:buAutoNum type="arabicPeriod"/>
            </a:pPr>
            <a:r>
              <a:rPr lang="en" sz="1600">
                <a:solidFill>
                  <a:srgbClr val="434343"/>
                </a:solidFill>
              </a:rPr>
              <a:t>Originally from “Happywhale - Whale and Dolphin Identification” Kaggle competition</a:t>
            </a:r>
            <a:endParaRPr sz="1600">
              <a:solidFill>
                <a:srgbClr val="434343"/>
              </a:solidFill>
            </a:endParaRPr>
          </a:p>
          <a:p>
            <a:pPr indent="-330200" lvl="0" marL="457200" rtl="0" algn="l">
              <a:lnSpc>
                <a:spcPct val="150000"/>
              </a:lnSpc>
              <a:spcBef>
                <a:spcPts val="0"/>
              </a:spcBef>
              <a:spcAft>
                <a:spcPts val="0"/>
              </a:spcAft>
              <a:buClr>
                <a:srgbClr val="434343"/>
              </a:buClr>
              <a:buSzPts val="1600"/>
              <a:buAutoNum type="arabicPeriod"/>
            </a:pPr>
            <a:r>
              <a:rPr lang="en" sz="1600">
                <a:solidFill>
                  <a:srgbClr val="434343"/>
                </a:solidFill>
              </a:rPr>
              <a:t>Resized whale-dolphin images dataset (contributed by “RDIZZL3”)</a:t>
            </a:r>
            <a:endParaRPr sz="1600">
              <a:solidFill>
                <a:srgbClr val="434343"/>
              </a:solidFill>
            </a:endParaRPr>
          </a:p>
          <a:p>
            <a:pPr indent="-330200" lvl="0" marL="457200" rtl="0" algn="l">
              <a:lnSpc>
                <a:spcPct val="150000"/>
              </a:lnSpc>
              <a:spcBef>
                <a:spcPts val="0"/>
              </a:spcBef>
              <a:spcAft>
                <a:spcPts val="0"/>
              </a:spcAft>
              <a:buClr>
                <a:srgbClr val="434343"/>
              </a:buClr>
              <a:buSzPts val="1600"/>
              <a:buAutoNum type="arabicPeriod"/>
            </a:pPr>
            <a:r>
              <a:rPr lang="en" sz="1600">
                <a:solidFill>
                  <a:srgbClr val="434343"/>
                </a:solidFill>
              </a:rPr>
              <a:t>30348 </a:t>
            </a:r>
            <a:r>
              <a:rPr lang="en" sz="1600">
                <a:solidFill>
                  <a:srgbClr val="434343"/>
                </a:solidFill>
              </a:rPr>
              <a:t>128x128 RGB standard Images</a:t>
            </a:r>
            <a:endParaRPr sz="1600">
              <a:solidFill>
                <a:srgbClr val="434343"/>
              </a:solidFill>
            </a:endParaRPr>
          </a:p>
          <a:p>
            <a:pPr indent="-330200" lvl="0" marL="457200" rtl="0" algn="l">
              <a:lnSpc>
                <a:spcPct val="150000"/>
              </a:lnSpc>
              <a:spcBef>
                <a:spcPts val="0"/>
              </a:spcBef>
              <a:spcAft>
                <a:spcPts val="0"/>
              </a:spcAft>
              <a:buClr>
                <a:srgbClr val="434343"/>
              </a:buClr>
              <a:buSzPts val="1600"/>
              <a:buAutoNum type="arabicPeriod"/>
            </a:pPr>
            <a:r>
              <a:rPr lang="en" sz="1600">
                <a:solidFill>
                  <a:srgbClr val="434343"/>
                </a:solidFill>
              </a:rPr>
              <a:t>Mostly Fin and lateral part of whale/dolphin</a:t>
            </a:r>
            <a:endParaRPr sz="1600">
              <a:solidFill>
                <a:srgbClr val="434343"/>
              </a:solidFill>
            </a:endParaRPr>
          </a:p>
        </p:txBody>
      </p:sp>
      <p:pic>
        <p:nvPicPr>
          <p:cNvPr id="190" name="Google Shape;190;p34"/>
          <p:cNvPicPr preferRelativeResize="0"/>
          <p:nvPr/>
        </p:nvPicPr>
        <p:blipFill>
          <a:blip r:embed="rId3">
            <a:alphaModFix/>
          </a:blip>
          <a:stretch>
            <a:fillRect/>
          </a:stretch>
        </p:blipFill>
        <p:spPr>
          <a:xfrm>
            <a:off x="4448575" y="850650"/>
            <a:ext cx="4527600" cy="1904345"/>
          </a:xfrm>
          <a:prstGeom prst="rect">
            <a:avLst/>
          </a:prstGeom>
          <a:noFill/>
          <a:ln>
            <a:noFill/>
          </a:ln>
        </p:spPr>
      </p:pic>
      <p:pic>
        <p:nvPicPr>
          <p:cNvPr id="191" name="Google Shape;191;p34"/>
          <p:cNvPicPr preferRelativeResize="0"/>
          <p:nvPr/>
        </p:nvPicPr>
        <p:blipFill>
          <a:blip r:embed="rId4">
            <a:alphaModFix/>
          </a:blip>
          <a:stretch>
            <a:fillRect/>
          </a:stretch>
        </p:blipFill>
        <p:spPr>
          <a:xfrm>
            <a:off x="6283825" y="2922275"/>
            <a:ext cx="1219200" cy="1219200"/>
          </a:xfrm>
          <a:prstGeom prst="rect">
            <a:avLst/>
          </a:prstGeom>
          <a:noFill/>
          <a:ln>
            <a:noFill/>
          </a:ln>
        </p:spPr>
      </p:pic>
      <p:sp>
        <p:nvSpPr>
          <p:cNvPr id="192" name="Google Shape;192;p34"/>
          <p:cNvSpPr txBox="1"/>
          <p:nvPr/>
        </p:nvSpPr>
        <p:spPr>
          <a:xfrm>
            <a:off x="5393425" y="42936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Raleway"/>
                <a:ea typeface="Raleway"/>
                <a:cs typeface="Raleway"/>
                <a:sym typeface="Raleway"/>
              </a:rPr>
              <a:t>Dusky Dolphin</a:t>
            </a:r>
            <a:endParaRPr>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98" name="Google Shape;198;p35"/>
          <p:cNvSpPr txBox="1"/>
          <p:nvPr/>
        </p:nvSpPr>
        <p:spPr>
          <a:xfrm>
            <a:off x="734800" y="2317400"/>
            <a:ext cx="186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Source Sans Pro"/>
                <a:ea typeface="Source Sans Pro"/>
                <a:cs typeface="Source Sans Pro"/>
                <a:sym typeface="Source Sans Pro"/>
              </a:rPr>
              <a:t>Data Cleaning</a:t>
            </a:r>
            <a:endParaRPr b="1" sz="1800">
              <a:latin typeface="Source Sans Pro"/>
              <a:ea typeface="Source Sans Pro"/>
              <a:cs typeface="Source Sans Pro"/>
              <a:sym typeface="Source Sans Pro"/>
            </a:endParaRPr>
          </a:p>
        </p:txBody>
      </p:sp>
      <p:sp>
        <p:nvSpPr>
          <p:cNvPr id="199" name="Google Shape;199;p35"/>
          <p:cNvSpPr txBox="1"/>
          <p:nvPr/>
        </p:nvSpPr>
        <p:spPr>
          <a:xfrm>
            <a:off x="473350" y="2840250"/>
            <a:ext cx="2388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Typo Fixing</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Selecting the desired </a:t>
            </a:r>
            <a:r>
              <a:rPr lang="en">
                <a:latin typeface="Source Sans Pro"/>
                <a:ea typeface="Source Sans Pro"/>
                <a:cs typeface="Source Sans Pro"/>
                <a:sym typeface="Source Sans Pro"/>
              </a:rPr>
              <a:t>species</a:t>
            </a:r>
            <a:r>
              <a:rPr lang="en">
                <a:latin typeface="Source Sans Pro"/>
                <a:ea typeface="Source Sans Pro"/>
                <a:cs typeface="Source Sans Pro"/>
                <a:sym typeface="Source Sans Pro"/>
              </a:rPr>
              <a:t> in the large dataset</a:t>
            </a:r>
            <a:endParaRPr>
              <a:latin typeface="Source Sans Pro"/>
              <a:ea typeface="Source Sans Pro"/>
              <a:cs typeface="Source Sans Pro"/>
              <a:sym typeface="Source Sans Pro"/>
            </a:endParaRPr>
          </a:p>
        </p:txBody>
      </p:sp>
      <p:sp>
        <p:nvSpPr>
          <p:cNvPr id="200" name="Google Shape;200;p35"/>
          <p:cNvSpPr/>
          <p:nvPr/>
        </p:nvSpPr>
        <p:spPr>
          <a:xfrm>
            <a:off x="2882625" y="2910875"/>
            <a:ext cx="551100" cy="4617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txBox="1"/>
          <p:nvPr/>
        </p:nvSpPr>
        <p:spPr>
          <a:xfrm>
            <a:off x="3812200" y="2356950"/>
            <a:ext cx="186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Source Sans Pro"/>
                <a:ea typeface="Source Sans Pro"/>
                <a:cs typeface="Source Sans Pro"/>
                <a:sym typeface="Source Sans Pro"/>
              </a:rPr>
              <a:t>Data Splitting</a:t>
            </a:r>
            <a:endParaRPr b="1" sz="1800">
              <a:latin typeface="Source Sans Pro"/>
              <a:ea typeface="Source Sans Pro"/>
              <a:cs typeface="Source Sans Pro"/>
              <a:sym typeface="Source Sans Pro"/>
            </a:endParaRPr>
          </a:p>
        </p:txBody>
      </p:sp>
      <p:sp>
        <p:nvSpPr>
          <p:cNvPr id="202" name="Google Shape;202;p35"/>
          <p:cNvSpPr txBox="1"/>
          <p:nvPr/>
        </p:nvSpPr>
        <p:spPr>
          <a:xfrm>
            <a:off x="3550750" y="2879800"/>
            <a:ext cx="2388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80% Training</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20% Validation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Create a oversampled training set</a:t>
            </a:r>
            <a:endParaRPr>
              <a:latin typeface="Source Sans Pro"/>
              <a:ea typeface="Source Sans Pro"/>
              <a:cs typeface="Source Sans Pro"/>
              <a:sym typeface="Source Sans Pro"/>
            </a:endParaRPr>
          </a:p>
        </p:txBody>
      </p:sp>
      <p:sp>
        <p:nvSpPr>
          <p:cNvPr id="203" name="Google Shape;203;p35"/>
          <p:cNvSpPr/>
          <p:nvPr/>
        </p:nvSpPr>
        <p:spPr>
          <a:xfrm>
            <a:off x="6055775" y="2978500"/>
            <a:ext cx="551100" cy="4617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txBox="1"/>
          <p:nvPr/>
        </p:nvSpPr>
        <p:spPr>
          <a:xfrm>
            <a:off x="6889600" y="2701450"/>
            <a:ext cx="1865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Create Data Loader and Ready to go!</a:t>
            </a:r>
            <a:endParaRPr sz="1800">
              <a:latin typeface="Source Sans Pro"/>
              <a:ea typeface="Source Sans Pro"/>
              <a:cs typeface="Source Sans Pro"/>
              <a:sym typeface="Source Sans Pro"/>
            </a:endParaRPr>
          </a:p>
        </p:txBody>
      </p:sp>
      <p:sp>
        <p:nvSpPr>
          <p:cNvPr id="205" name="Google Shape;205;p35"/>
          <p:cNvSpPr/>
          <p:nvPr/>
        </p:nvSpPr>
        <p:spPr>
          <a:xfrm>
            <a:off x="3812200" y="4141550"/>
            <a:ext cx="369000" cy="461700"/>
          </a:xfrm>
          <a:prstGeom prst="down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txBox="1"/>
          <p:nvPr/>
        </p:nvSpPr>
        <p:spPr>
          <a:xfrm>
            <a:off x="4181200" y="4064600"/>
            <a:ext cx="34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~10% Accuracy Decrease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with oversampling</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24475" y="148225"/>
            <a:ext cx="49461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Traditional ML Models</a:t>
            </a:r>
            <a:endParaRPr/>
          </a:p>
        </p:txBody>
      </p:sp>
      <p:sp>
        <p:nvSpPr>
          <p:cNvPr id="212" name="Google Shape;212;p36"/>
          <p:cNvSpPr txBox="1"/>
          <p:nvPr>
            <p:ph idx="1" type="body"/>
          </p:nvPr>
        </p:nvSpPr>
        <p:spPr>
          <a:xfrm>
            <a:off x="522300" y="2358475"/>
            <a:ext cx="3264600" cy="1640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AutoNum type="arabicPeriod"/>
            </a:pPr>
            <a:r>
              <a:rPr lang="en" sz="2200"/>
              <a:t>KNN</a:t>
            </a:r>
            <a:endParaRPr sz="2200"/>
          </a:p>
          <a:p>
            <a:pPr indent="-368300" lvl="0" marL="457200" rtl="0" algn="l">
              <a:lnSpc>
                <a:spcPct val="200000"/>
              </a:lnSpc>
              <a:spcBef>
                <a:spcPts val="0"/>
              </a:spcBef>
              <a:spcAft>
                <a:spcPts val="0"/>
              </a:spcAft>
              <a:buSzPts val="2200"/>
              <a:buAutoNum type="arabicPeriod"/>
            </a:pPr>
            <a:r>
              <a:rPr lang="en" sz="2200"/>
              <a:t>Decision Tree</a:t>
            </a:r>
            <a:endParaRPr sz="2200"/>
          </a:p>
          <a:p>
            <a:pPr indent="-368300" lvl="0" marL="457200" rtl="0" algn="l">
              <a:lnSpc>
                <a:spcPct val="200000"/>
              </a:lnSpc>
              <a:spcBef>
                <a:spcPts val="0"/>
              </a:spcBef>
              <a:spcAft>
                <a:spcPts val="0"/>
              </a:spcAft>
              <a:buSzPts val="2200"/>
              <a:buAutoNum type="arabicPeriod"/>
            </a:pPr>
            <a:r>
              <a:rPr lang="en" sz="2200"/>
              <a:t>Logistic Regression</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197000"/>
            <a:ext cx="40404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Neural Networks</a:t>
            </a:r>
            <a:endParaRPr/>
          </a:p>
        </p:txBody>
      </p:sp>
      <p:sp>
        <p:nvSpPr>
          <p:cNvPr id="218" name="Google Shape;218;p37"/>
          <p:cNvSpPr txBox="1"/>
          <p:nvPr/>
        </p:nvSpPr>
        <p:spPr>
          <a:xfrm>
            <a:off x="871538" y="1706578"/>
            <a:ext cx="1506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2000"/>
              <a:t>AlexNet</a:t>
            </a:r>
            <a:endParaRPr b="0" i="0" sz="2000" u="none" cap="none" strike="noStrike">
              <a:solidFill>
                <a:srgbClr val="000000"/>
              </a:solidFill>
              <a:latin typeface="Arial"/>
              <a:ea typeface="Arial"/>
              <a:cs typeface="Arial"/>
              <a:sym typeface="Arial"/>
            </a:endParaRPr>
          </a:p>
        </p:txBody>
      </p:sp>
      <p:sp>
        <p:nvSpPr>
          <p:cNvPr id="219" name="Google Shape;219;p37"/>
          <p:cNvSpPr txBox="1"/>
          <p:nvPr/>
        </p:nvSpPr>
        <p:spPr>
          <a:xfrm>
            <a:off x="678300" y="2289125"/>
            <a:ext cx="36738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Source Sans Pro"/>
              <a:buChar char="●"/>
            </a:pPr>
            <a:r>
              <a:rPr lang="en">
                <a:latin typeface="Source Sans Pro"/>
                <a:ea typeface="Source Sans Pro"/>
                <a:cs typeface="Source Sans Pro"/>
                <a:sym typeface="Source Sans Pro"/>
              </a:rPr>
              <a:t>Designed by Alex Krizhevsky in 2014</a:t>
            </a:r>
            <a:endParaRPr>
              <a:latin typeface="Source Sans Pro"/>
              <a:ea typeface="Source Sans Pro"/>
              <a:cs typeface="Source Sans Pro"/>
              <a:sym typeface="Source Sans Pro"/>
            </a:endParaRPr>
          </a:p>
          <a:p>
            <a:pPr indent="-317500" lvl="0" marL="457200" rtl="0" algn="l">
              <a:lnSpc>
                <a:spcPct val="150000"/>
              </a:lnSpc>
              <a:spcBef>
                <a:spcPts val="0"/>
              </a:spcBef>
              <a:spcAft>
                <a:spcPts val="0"/>
              </a:spcAft>
              <a:buSzPts val="1400"/>
              <a:buFont typeface="Source Sans Pro"/>
              <a:buChar char="●"/>
            </a:pPr>
            <a:r>
              <a:rPr lang="en">
                <a:latin typeface="Source Sans Pro"/>
                <a:ea typeface="Source Sans Pro"/>
                <a:cs typeface="Source Sans Pro"/>
                <a:sym typeface="Source Sans Pro"/>
              </a:rPr>
              <a:t>One of the foundational neural networks in computer vision</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p:txBody>
      </p:sp>
      <p:pic>
        <p:nvPicPr>
          <p:cNvPr id="220" name="Google Shape;220;p37"/>
          <p:cNvPicPr preferRelativeResize="0"/>
          <p:nvPr/>
        </p:nvPicPr>
        <p:blipFill rotWithShape="1">
          <a:blip r:embed="rId3">
            <a:alphaModFix/>
          </a:blip>
          <a:srcRect b="0" l="50142" r="0" t="0"/>
          <a:stretch/>
        </p:blipFill>
        <p:spPr>
          <a:xfrm>
            <a:off x="5136600" y="281800"/>
            <a:ext cx="2931924" cy="4410299"/>
          </a:xfrm>
          <a:prstGeom prst="rect">
            <a:avLst/>
          </a:prstGeom>
          <a:noFill/>
          <a:ln>
            <a:noFill/>
          </a:ln>
        </p:spPr>
      </p:pic>
      <p:sp>
        <p:nvSpPr>
          <p:cNvPr id="221" name="Google Shape;221;p37"/>
          <p:cNvSpPr txBox="1"/>
          <p:nvPr/>
        </p:nvSpPr>
        <p:spPr>
          <a:xfrm>
            <a:off x="6415275" y="4776900"/>
            <a:ext cx="450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Image Reference: </a:t>
            </a:r>
            <a:r>
              <a:rPr lang="en" sz="800" u="sng">
                <a:solidFill>
                  <a:schemeClr val="hlink"/>
                </a:solidFill>
                <a:latin typeface="Source Sans Pro"/>
                <a:ea typeface="Source Sans Pro"/>
                <a:cs typeface="Source Sans Pro"/>
                <a:sym typeface="Source Sans Pro"/>
                <a:hlinkClick r:id="rId4"/>
              </a:rPr>
              <a:t>https://en.wikipedia.org/wiki/AlexNet</a:t>
            </a:r>
            <a:r>
              <a:rPr lang="en" sz="800">
                <a:latin typeface="Source Sans Pro"/>
                <a:ea typeface="Source Sans Pro"/>
                <a:cs typeface="Source Sans Pro"/>
                <a:sym typeface="Source Sans Pro"/>
              </a:rPr>
              <a:t>  </a:t>
            </a:r>
            <a:endParaRPr sz="8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197000"/>
            <a:ext cx="40404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Neural Networks</a:t>
            </a:r>
            <a:endParaRPr/>
          </a:p>
        </p:txBody>
      </p:sp>
      <p:sp>
        <p:nvSpPr>
          <p:cNvPr id="227" name="Google Shape;227;p38"/>
          <p:cNvSpPr txBox="1"/>
          <p:nvPr/>
        </p:nvSpPr>
        <p:spPr>
          <a:xfrm>
            <a:off x="3818988" y="954641"/>
            <a:ext cx="1506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2000"/>
              <a:t>VGG16</a:t>
            </a:r>
            <a:endParaRPr b="0" i="0" sz="2000" u="none" cap="none" strike="noStrike">
              <a:solidFill>
                <a:srgbClr val="000000"/>
              </a:solidFill>
              <a:latin typeface="Arial"/>
              <a:ea typeface="Arial"/>
              <a:cs typeface="Arial"/>
              <a:sym typeface="Arial"/>
            </a:endParaRPr>
          </a:p>
        </p:txBody>
      </p:sp>
      <p:sp>
        <p:nvSpPr>
          <p:cNvPr id="228" name="Google Shape;228;p38"/>
          <p:cNvSpPr txBox="1"/>
          <p:nvPr/>
        </p:nvSpPr>
        <p:spPr>
          <a:xfrm>
            <a:off x="2735100" y="1489075"/>
            <a:ext cx="36738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Source Sans Pro"/>
              <a:buChar char="●"/>
            </a:pPr>
            <a:r>
              <a:rPr lang="en">
                <a:latin typeface="Source Sans Pro"/>
                <a:ea typeface="Source Sans Pro"/>
                <a:cs typeface="Source Sans Pro"/>
                <a:sym typeface="Source Sans Pro"/>
              </a:rPr>
              <a:t>Designed by Simonyan and Zisserman</a:t>
            </a:r>
            <a:endParaRPr>
              <a:latin typeface="Source Sans Pro"/>
              <a:ea typeface="Source Sans Pro"/>
              <a:cs typeface="Source Sans Pro"/>
              <a:sym typeface="Source Sans Pro"/>
            </a:endParaRPr>
          </a:p>
          <a:p>
            <a:pPr indent="-317500" lvl="0" marL="457200" rtl="0" algn="l">
              <a:lnSpc>
                <a:spcPct val="150000"/>
              </a:lnSpc>
              <a:spcBef>
                <a:spcPts val="0"/>
              </a:spcBef>
              <a:spcAft>
                <a:spcPts val="0"/>
              </a:spcAft>
              <a:buSzPts val="1400"/>
              <a:buFont typeface="Source Sans Pro"/>
              <a:buChar char="●"/>
            </a:pPr>
            <a:r>
              <a:rPr lang="en">
                <a:latin typeface="Source Sans Pro"/>
                <a:ea typeface="Source Sans Pro"/>
                <a:cs typeface="Source Sans Pro"/>
                <a:sym typeface="Source Sans Pro"/>
              </a:rPr>
              <a:t>Another classic Deep Convolutional Neural Network</a:t>
            </a:r>
            <a:endParaRPr>
              <a:latin typeface="Source Sans Pro"/>
              <a:ea typeface="Source Sans Pro"/>
              <a:cs typeface="Source Sans Pro"/>
              <a:sym typeface="Source Sans Pro"/>
            </a:endParaRPr>
          </a:p>
          <a:p>
            <a:pPr indent="0" lvl="0" marL="457200" rtl="0" algn="l">
              <a:spcBef>
                <a:spcPts val="0"/>
              </a:spcBef>
              <a:spcAft>
                <a:spcPts val="0"/>
              </a:spcAft>
              <a:buNone/>
            </a:pPr>
            <a:r>
              <a:t/>
            </a:r>
            <a:endParaRPr>
              <a:latin typeface="Source Sans Pro"/>
              <a:ea typeface="Source Sans Pro"/>
              <a:cs typeface="Source Sans Pro"/>
              <a:sym typeface="Source Sans Pro"/>
            </a:endParaRPr>
          </a:p>
        </p:txBody>
      </p:sp>
      <p:sp>
        <p:nvSpPr>
          <p:cNvPr id="229" name="Google Shape;229;p38"/>
          <p:cNvSpPr txBox="1"/>
          <p:nvPr/>
        </p:nvSpPr>
        <p:spPr>
          <a:xfrm>
            <a:off x="3488025" y="4835700"/>
            <a:ext cx="5597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Source Sans Pro"/>
                <a:ea typeface="Source Sans Pro"/>
                <a:cs typeface="Source Sans Pro"/>
                <a:sym typeface="Source Sans Pro"/>
              </a:rPr>
              <a:t>Image Reference: </a:t>
            </a:r>
            <a:r>
              <a:rPr lang="en" sz="800" u="sng">
                <a:solidFill>
                  <a:schemeClr val="hlink"/>
                </a:solidFill>
                <a:latin typeface="Source Sans Pro"/>
                <a:ea typeface="Source Sans Pro"/>
                <a:cs typeface="Source Sans Pro"/>
                <a:sym typeface="Source Sans Pro"/>
                <a:hlinkClick r:id="rId3"/>
              </a:rPr>
              <a:t>https://medium.com/analytics-vidhya/face-recognition-using-transfer-learning-and-vgg16-cf4de57b9154</a:t>
            </a:r>
            <a:r>
              <a:rPr lang="en" sz="800">
                <a:latin typeface="Source Sans Pro"/>
                <a:ea typeface="Source Sans Pro"/>
                <a:cs typeface="Source Sans Pro"/>
                <a:sym typeface="Source Sans Pro"/>
              </a:rPr>
              <a:t> </a:t>
            </a:r>
            <a:endParaRPr sz="800">
              <a:latin typeface="Source Sans Pro"/>
              <a:ea typeface="Source Sans Pro"/>
              <a:cs typeface="Source Sans Pro"/>
              <a:sym typeface="Source Sans Pro"/>
            </a:endParaRPr>
          </a:p>
        </p:txBody>
      </p:sp>
      <p:pic>
        <p:nvPicPr>
          <p:cNvPr id="230" name="Google Shape;230;p38"/>
          <p:cNvPicPr preferRelativeResize="0"/>
          <p:nvPr/>
        </p:nvPicPr>
        <p:blipFill>
          <a:blip r:embed="rId4">
            <a:alphaModFix/>
          </a:blip>
          <a:stretch>
            <a:fillRect/>
          </a:stretch>
        </p:blipFill>
        <p:spPr>
          <a:xfrm>
            <a:off x="1360175" y="2501089"/>
            <a:ext cx="6766449" cy="20161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197001"/>
            <a:ext cx="3051600" cy="6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Advanced NNs</a:t>
            </a:r>
            <a:endParaRPr/>
          </a:p>
        </p:txBody>
      </p:sp>
      <p:pic>
        <p:nvPicPr>
          <p:cNvPr id="236" name="Google Shape;236;p39"/>
          <p:cNvPicPr preferRelativeResize="0"/>
          <p:nvPr/>
        </p:nvPicPr>
        <p:blipFill rotWithShape="1">
          <a:blip r:embed="rId3">
            <a:alphaModFix/>
          </a:blip>
          <a:srcRect b="0" l="13753" r="10218" t="36020"/>
          <a:stretch/>
        </p:blipFill>
        <p:spPr>
          <a:xfrm>
            <a:off x="6588338" y="476383"/>
            <a:ext cx="2320182" cy="4190733"/>
          </a:xfrm>
          <a:prstGeom prst="rect">
            <a:avLst/>
          </a:prstGeom>
          <a:noFill/>
          <a:ln>
            <a:noFill/>
          </a:ln>
        </p:spPr>
      </p:pic>
      <p:sp>
        <p:nvSpPr>
          <p:cNvPr id="237" name="Google Shape;237;p39"/>
          <p:cNvSpPr txBox="1"/>
          <p:nvPr/>
        </p:nvSpPr>
        <p:spPr>
          <a:xfrm>
            <a:off x="744363" y="872878"/>
            <a:ext cx="1506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ResNet 50</a:t>
            </a:r>
            <a:endParaRPr b="0" i="0" sz="2000" u="none" cap="none" strike="noStrike">
              <a:solidFill>
                <a:srgbClr val="000000"/>
              </a:solidFill>
              <a:latin typeface="Arial"/>
              <a:ea typeface="Arial"/>
              <a:cs typeface="Arial"/>
              <a:sym typeface="Arial"/>
            </a:endParaRPr>
          </a:p>
        </p:txBody>
      </p:sp>
      <p:pic>
        <p:nvPicPr>
          <p:cNvPr id="238" name="Google Shape;238;p39"/>
          <p:cNvPicPr preferRelativeResize="0"/>
          <p:nvPr/>
        </p:nvPicPr>
        <p:blipFill rotWithShape="1">
          <a:blip r:embed="rId4">
            <a:alphaModFix/>
          </a:blip>
          <a:srcRect b="0" l="0" r="0" t="0"/>
          <a:stretch/>
        </p:blipFill>
        <p:spPr>
          <a:xfrm>
            <a:off x="240850" y="1527287"/>
            <a:ext cx="6137111" cy="2664466"/>
          </a:xfrm>
          <a:prstGeom prst="rect">
            <a:avLst/>
          </a:prstGeom>
          <a:noFill/>
          <a:ln>
            <a:noFill/>
          </a:ln>
        </p:spPr>
      </p:pic>
      <p:sp>
        <p:nvSpPr>
          <p:cNvPr id="239" name="Google Shape;239;p39"/>
          <p:cNvSpPr/>
          <p:nvPr/>
        </p:nvSpPr>
        <p:spPr>
          <a:xfrm>
            <a:off x="3206215" y="1416201"/>
            <a:ext cx="1081500" cy="28866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