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70"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2920901"/>
            <a:ext cx="8610600" cy="2308324"/>
          </a:xfrm>
          <a:prstGeom prst="rect">
            <a:avLst/>
          </a:prstGeom>
          <a:noFill/>
        </p:spPr>
        <p:txBody>
          <a:bodyPr wrap="square" rtlCol="0">
            <a:spAutoFit/>
          </a:bodyPr>
          <a:lstStyle/>
          <a:p>
            <a:r>
              <a:rPr lang="en-US" sz="2400" dirty="0">
                <a:latin typeface="Algerian" panose="04020705040A02060702" pitchFamily="82" charset="0"/>
              </a:rPr>
              <a:t>STUDENT NAME:  BALENDU C</a:t>
            </a:r>
          </a:p>
          <a:p>
            <a:r>
              <a:rPr lang="en-US" sz="2400" dirty="0">
                <a:latin typeface="Algerian" panose="04020705040A02060702" pitchFamily="82" charset="0"/>
              </a:rPr>
              <a:t>REGISTER NO:312202986</a:t>
            </a:r>
          </a:p>
          <a:p>
            <a:r>
              <a:rPr lang="en-US" sz="2400" dirty="0">
                <a:latin typeface="Algerian" panose="04020705040A02060702" pitchFamily="82" charset="0"/>
              </a:rPr>
              <a:t>NM.ID</a:t>
            </a:r>
            <a:r>
              <a:rPr lang="en-US" sz="2400">
                <a:latin typeface="Algerian" panose="04020705040A02060702" pitchFamily="82" charset="0"/>
              </a:rPr>
              <a:t>: 7B82AB7A21BDEC59F694E01B8A457C57</a:t>
            </a:r>
            <a:endParaRPr lang="en-US" sz="2400" dirty="0">
              <a:latin typeface="Algerian" panose="04020705040A02060702" pitchFamily="82" charset="0"/>
            </a:endParaRPr>
          </a:p>
          <a:p>
            <a:r>
              <a:rPr lang="en-US" sz="2400" dirty="0">
                <a:latin typeface="Algerian" panose="04020705040A02060702" pitchFamily="82" charset="0"/>
              </a:rPr>
              <a:t>DEPARTMENT:COMMERCE (B.COM  GENERAL)</a:t>
            </a:r>
          </a:p>
          <a:p>
            <a:r>
              <a:rPr lang="en-US" sz="2400" dirty="0">
                <a:latin typeface="Algerian" panose="04020705040A02060702" pitchFamily="82" charset="0"/>
              </a:rPr>
              <a:t>COLLEGE: ASAN MEMEORIAL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FE8081-068E-E61D-040A-5301FD8E5621}"/>
              </a:ext>
            </a:extLst>
          </p:cNvPr>
          <p:cNvSpPr txBox="1"/>
          <p:nvPr/>
        </p:nvSpPr>
        <p:spPr>
          <a:xfrm>
            <a:off x="533400" y="762000"/>
            <a:ext cx="9342622" cy="4247317"/>
          </a:xfrm>
          <a:prstGeom prst="rect">
            <a:avLst/>
          </a:prstGeom>
          <a:noFill/>
        </p:spPr>
        <p:txBody>
          <a:bodyPr wrap="none" rtlCol="0">
            <a:spAutoFit/>
          </a:bodyPr>
          <a:lstStyle/>
          <a:p>
            <a:r>
              <a:rPr lang="en-US" sz="3600" dirty="0">
                <a:latin typeface="Algerian" panose="04020705040A02060702" pitchFamily="82" charset="0"/>
              </a:rPr>
              <a:t>DATA CLEANING</a:t>
            </a:r>
          </a:p>
          <a:p>
            <a:pPr marL="342900" indent="-342900">
              <a:buFont typeface="+mj-lt"/>
              <a:buAutoNum type="arabicPeriod"/>
            </a:pPr>
            <a:r>
              <a:rPr lang="en-US" dirty="0">
                <a:latin typeface="Algerian" panose="04020705040A02060702" pitchFamily="82" charset="0"/>
              </a:rPr>
              <a:t>IF THE DATA CLEANING WE ALSO USE CONDITIONAL FORMATTING</a:t>
            </a:r>
          </a:p>
          <a:p>
            <a:pPr marL="342900" indent="-342900">
              <a:buFont typeface="+mj-lt"/>
              <a:buAutoNum type="arabicPeriod"/>
            </a:pPr>
            <a:r>
              <a:rPr lang="en-US" dirty="0">
                <a:latin typeface="Algerian" panose="04020705040A02060702" pitchFamily="82" charset="0"/>
              </a:rPr>
              <a:t>IDENTIFYING THE MISSING VALUES</a:t>
            </a:r>
          </a:p>
          <a:p>
            <a:pPr marL="342900" indent="-342900">
              <a:buFont typeface="+mj-lt"/>
              <a:buAutoNum type="arabicPeriod"/>
            </a:pPr>
            <a:r>
              <a:rPr lang="en-US" dirty="0">
                <a:latin typeface="Algerian" panose="04020705040A02060702" pitchFamily="82" charset="0"/>
              </a:rPr>
              <a:t>USING CONDITIONAL FORMATTING AND HIGHLIGHITING BY COLOURS</a:t>
            </a:r>
          </a:p>
          <a:p>
            <a:pPr marL="342900" indent="-342900">
              <a:buFont typeface="+mj-lt"/>
              <a:buAutoNum type="arabicPeriod"/>
            </a:pPr>
            <a:r>
              <a:rPr lang="en-US" dirty="0">
                <a:latin typeface="Algerian" panose="04020705040A02060702" pitchFamily="82" charset="0"/>
              </a:rPr>
              <a:t>REMOVE THOSE BLANK VALUES WITH USING FILTERS</a:t>
            </a:r>
          </a:p>
          <a:p>
            <a:pPr marL="342900" indent="-342900">
              <a:buFont typeface="+mj-lt"/>
              <a:buAutoNum type="arabicPeriod"/>
            </a:pPr>
            <a:endParaRPr lang="en-US" dirty="0">
              <a:latin typeface="Algerian" panose="04020705040A02060702" pitchFamily="82" charset="0"/>
            </a:endParaRPr>
          </a:p>
          <a:p>
            <a:pPr marL="342900" indent="-342900">
              <a:buFont typeface="+mj-lt"/>
              <a:buAutoNum type="arabicPeriod"/>
            </a:pPr>
            <a:endParaRPr lang="en-US" dirty="0">
              <a:latin typeface="Algerian" panose="04020705040A02060702" pitchFamily="82" charset="0"/>
            </a:endParaRPr>
          </a:p>
          <a:p>
            <a:r>
              <a:rPr lang="en-US" sz="3600" dirty="0">
                <a:latin typeface="Algerian" panose="04020705040A02060702" pitchFamily="82" charset="0"/>
              </a:rPr>
              <a:t>SUMMARIZING(PIVOT TABLE)</a:t>
            </a:r>
          </a:p>
          <a:p>
            <a:pPr marL="342900" indent="-342900">
              <a:buFont typeface="+mj-lt"/>
              <a:buAutoNum type="arabicPeriod"/>
            </a:pPr>
            <a:r>
              <a:rPr lang="en-US" dirty="0">
                <a:latin typeface="Algerian" panose="04020705040A02060702" pitchFamily="82" charset="0"/>
              </a:rPr>
              <a:t>COLLECT THE DATA FROM EXCEL SHEET </a:t>
            </a:r>
          </a:p>
          <a:p>
            <a:pPr marL="342900" indent="-342900">
              <a:buFont typeface="+mj-lt"/>
              <a:buAutoNum type="arabicPeriod"/>
            </a:pPr>
            <a:r>
              <a:rPr lang="en-US" dirty="0">
                <a:latin typeface="Algerian" panose="04020705040A02060702" pitchFamily="82" charset="0"/>
              </a:rPr>
              <a:t>SUMMARIZE THE VALUE USING PIVOT TABLE </a:t>
            </a:r>
          </a:p>
          <a:p>
            <a:pPr marL="342900" indent="-342900">
              <a:buFont typeface="+mj-lt"/>
              <a:buAutoNum type="arabicPeriod"/>
            </a:pPr>
            <a:r>
              <a:rPr lang="en-US" dirty="0">
                <a:latin typeface="Algerian" panose="04020705040A02060702" pitchFamily="82" charset="0"/>
              </a:rPr>
              <a:t>A PARTICULAR DATA IS SET TO BE IN THE ROW </a:t>
            </a:r>
          </a:p>
          <a:p>
            <a:pPr marL="342900" indent="-342900">
              <a:buFont typeface="+mj-lt"/>
              <a:buAutoNum type="arabicPeriod"/>
            </a:pPr>
            <a:r>
              <a:rPr lang="en-US" dirty="0">
                <a:latin typeface="Algerian" panose="04020705040A02060702" pitchFamily="82" charset="0"/>
              </a:rPr>
              <a:t>AND WE USE SLICER TO SELECT THE FIELD TO USE FOR FILTERING LIKE FIRST NAME</a:t>
            </a:r>
          </a:p>
          <a:p>
            <a:endParaRPr lang="en-IN" dirty="0"/>
          </a:p>
        </p:txBody>
      </p:sp>
    </p:spTree>
    <p:extLst>
      <p:ext uri="{BB962C8B-B14F-4D97-AF65-F5344CB8AC3E}">
        <p14:creationId xmlns:p14="http://schemas.microsoft.com/office/powerpoint/2010/main" val="425936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C5300DB9-2843-783E-1935-D5E33325DB86}"/>
              </a:ext>
            </a:extLst>
          </p:cNvPr>
          <p:cNvGraphicFramePr>
            <a:graphicFrameLocks noGrp="1"/>
          </p:cNvGraphicFramePr>
          <p:nvPr>
            <p:extLst>
              <p:ext uri="{D42A27DB-BD31-4B8C-83A1-F6EECF244321}">
                <p14:modId xmlns:p14="http://schemas.microsoft.com/office/powerpoint/2010/main" val="3948526556"/>
              </p:ext>
            </p:extLst>
          </p:nvPr>
        </p:nvGraphicFramePr>
        <p:xfrm>
          <a:off x="951815" y="1281086"/>
          <a:ext cx="7648268" cy="4574100"/>
        </p:xfrm>
        <a:graphic>
          <a:graphicData uri="http://schemas.openxmlformats.org/drawingml/2006/table">
            <a:tbl>
              <a:tblPr/>
              <a:tblGrid>
                <a:gridCol w="3800083">
                  <a:extLst>
                    <a:ext uri="{9D8B030D-6E8A-4147-A177-3AD203B41FA5}">
                      <a16:colId xmlns:a16="http://schemas.microsoft.com/office/drawing/2014/main" val="1698331448"/>
                    </a:ext>
                  </a:extLst>
                </a:gridCol>
                <a:gridCol w="769637">
                  <a:extLst>
                    <a:ext uri="{9D8B030D-6E8A-4147-A177-3AD203B41FA5}">
                      <a16:colId xmlns:a16="http://schemas.microsoft.com/office/drawing/2014/main" val="3704533531"/>
                    </a:ext>
                  </a:extLst>
                </a:gridCol>
                <a:gridCol w="769637">
                  <a:extLst>
                    <a:ext uri="{9D8B030D-6E8A-4147-A177-3AD203B41FA5}">
                      <a16:colId xmlns:a16="http://schemas.microsoft.com/office/drawing/2014/main" val="3924075098"/>
                    </a:ext>
                  </a:extLst>
                </a:gridCol>
                <a:gridCol w="769637">
                  <a:extLst>
                    <a:ext uri="{9D8B030D-6E8A-4147-A177-3AD203B41FA5}">
                      <a16:colId xmlns:a16="http://schemas.microsoft.com/office/drawing/2014/main" val="60939135"/>
                    </a:ext>
                  </a:extLst>
                </a:gridCol>
                <a:gridCol w="769637">
                  <a:extLst>
                    <a:ext uri="{9D8B030D-6E8A-4147-A177-3AD203B41FA5}">
                      <a16:colId xmlns:a16="http://schemas.microsoft.com/office/drawing/2014/main" val="90671071"/>
                    </a:ext>
                  </a:extLst>
                </a:gridCol>
                <a:gridCol w="769637">
                  <a:extLst>
                    <a:ext uri="{9D8B030D-6E8A-4147-A177-3AD203B41FA5}">
                      <a16:colId xmlns:a16="http://schemas.microsoft.com/office/drawing/2014/main" val="1707211698"/>
                    </a:ext>
                  </a:extLst>
                </a:gridCol>
              </a:tblGrid>
              <a:tr h="228705">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518006605"/>
                  </a:ext>
                </a:extLst>
              </a:tr>
              <a:tr h="228705">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827889805"/>
                  </a:ext>
                </a:extLst>
              </a:tr>
              <a:tr h="228705">
                <a:tc>
                  <a:txBody>
                    <a:bodyPr/>
                    <a:lstStyle/>
                    <a:p>
                      <a:pPr algn="l" fontAlgn="b"/>
                      <a:r>
                        <a:rPr lang="en-IN" sz="11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252717171"/>
                  </a:ext>
                </a:extLst>
              </a:tr>
              <a:tr h="228705">
                <a:tc>
                  <a:txBody>
                    <a:bodyPr/>
                    <a:lstStyle/>
                    <a:p>
                      <a:pPr algn="l" fontAlgn="b"/>
                      <a:r>
                        <a:rPr lang="en-IN" sz="1100" b="1" i="0" u="none" strike="noStrike">
                          <a:solidFill>
                            <a:srgbClr val="000000"/>
                          </a:solidFill>
                          <a:effectLst/>
                          <a:latin typeface="Calibri" panose="020F0502020204030204" pitchFamily="34" charset="0"/>
                        </a:rPr>
                        <a:t>3427</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09262276"/>
                  </a:ext>
                </a:extLst>
              </a:tr>
              <a:tr h="228705">
                <a:tc>
                  <a:txBody>
                    <a:bodyPr/>
                    <a:lstStyle/>
                    <a:p>
                      <a:pPr algn="l" fontAlgn="b"/>
                      <a:r>
                        <a:rPr lang="en-IN" sz="1100" b="1" i="0" u="none" strike="noStrike">
                          <a:solidFill>
                            <a:srgbClr val="000000"/>
                          </a:solidFill>
                          <a:effectLst/>
                          <a:latin typeface="Calibri" panose="020F0502020204030204" pitchFamily="34" charset="0"/>
                        </a:rPr>
                        <a:t>Uriah</a:t>
                      </a:r>
                    </a:p>
                  </a:txBody>
                  <a:tcPr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rowSpan="14" gridSpan="4">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rowSpan="14" hMerge="1">
                  <a:txBody>
                    <a:bodyPr/>
                    <a:lstStyle/>
                    <a:p>
                      <a:endParaRPr lang="en-IN"/>
                    </a:p>
                  </a:txBody>
                  <a:tcPr/>
                </a:tc>
                <a:tc rowSpan="14" hMerge="1">
                  <a:txBody>
                    <a:bodyPr/>
                    <a:lstStyle/>
                    <a:p>
                      <a:endParaRPr lang="en-IN"/>
                    </a:p>
                  </a:txBody>
                  <a:tcPr/>
                </a:tc>
                <a:tc rowSpan="14" hMerge="1">
                  <a:txBody>
                    <a:bodyPr/>
                    <a:lstStyle/>
                    <a:p>
                      <a:endParaRPr lang="en-IN"/>
                    </a:p>
                  </a:txBody>
                  <a:tcPr/>
                </a:tc>
                <a:extLst>
                  <a:ext uri="{0D108BD9-81ED-4DB2-BD59-A6C34878D82A}">
                    <a16:rowId xmlns:a16="http://schemas.microsoft.com/office/drawing/2014/main" val="1000563595"/>
                  </a:ext>
                </a:extLst>
              </a:tr>
              <a:tr h="228705">
                <a:tc>
                  <a:txBody>
                    <a:bodyPr/>
                    <a:lstStyle/>
                    <a:p>
                      <a:pPr algn="l" fontAlgn="b"/>
                      <a:r>
                        <a:rPr lang="en-IN" sz="1100" b="0" i="0" u="none" strike="noStrike">
                          <a:solidFill>
                            <a:srgbClr val="000000"/>
                          </a:solidFill>
                          <a:effectLst/>
                          <a:latin typeface="Calibri" panose="020F0502020204030204" pitchFamily="34" charset="0"/>
                        </a:rPr>
                        <a:t>Bridges</a:t>
                      </a:r>
                    </a:p>
                  </a:txBody>
                  <a:tcPr marL="18288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97561380"/>
                  </a:ext>
                </a:extLst>
              </a:tr>
              <a:tr h="228705">
                <a:tc>
                  <a:txBody>
                    <a:bodyPr/>
                    <a:lstStyle/>
                    <a:p>
                      <a:pPr algn="l" fontAlgn="b"/>
                      <a:r>
                        <a:rPr lang="en-IN" sz="1100" b="1" i="0" u="none" strike="noStrike">
                          <a:solidFill>
                            <a:srgbClr val="000000"/>
                          </a:solidFill>
                          <a:effectLst/>
                          <a:latin typeface="Calibri" panose="020F0502020204030204" pitchFamily="34" charset="0"/>
                        </a:rPr>
                        <a:t>uriah.bridges@bilearner.com</a:t>
                      </a:r>
                    </a:p>
                  </a:txBody>
                  <a:tcPr marL="27432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377120368"/>
                  </a:ext>
                </a:extLst>
              </a:tr>
              <a:tr h="228705">
                <a:tc>
                  <a:txBody>
                    <a:bodyPr/>
                    <a:lstStyle/>
                    <a:p>
                      <a:pPr algn="l" fontAlgn="b"/>
                      <a:r>
                        <a:rPr lang="en-IN" sz="1100" b="0" i="0" u="none" strike="noStrike">
                          <a:solidFill>
                            <a:srgbClr val="000000"/>
                          </a:solidFill>
                          <a:effectLst/>
                          <a:latin typeface="Calibri" panose="020F0502020204030204" pitchFamily="34" charset="0"/>
                        </a:rPr>
                        <a:t>Production Technician I</a:t>
                      </a:r>
                    </a:p>
                  </a:txBody>
                  <a:tcPr marL="36576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585477754"/>
                  </a:ext>
                </a:extLst>
              </a:tr>
              <a:tr h="228705">
                <a:tc>
                  <a:txBody>
                    <a:bodyPr/>
                    <a:lstStyle/>
                    <a:p>
                      <a:pPr algn="l" fontAlgn="b"/>
                      <a:r>
                        <a:rPr lang="en-IN" sz="1100" b="1" i="0" u="none" strike="noStrike">
                          <a:solidFill>
                            <a:srgbClr val="000000"/>
                          </a:solidFill>
                          <a:effectLst/>
                          <a:latin typeface="Calibri" panose="020F0502020204030204" pitchFamily="34" charset="0"/>
                        </a:rPr>
                        <a:t>Temporary</a:t>
                      </a:r>
                    </a:p>
                  </a:txBody>
                  <a:tcPr marL="45720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330971987"/>
                  </a:ext>
                </a:extLst>
              </a:tr>
              <a:tr h="228705">
                <a:tc>
                  <a:txBody>
                    <a:bodyPr/>
                    <a:lstStyle/>
                    <a:p>
                      <a:pPr algn="l" fontAlgn="b"/>
                      <a:r>
                        <a:rPr lang="en-IN" sz="1100" b="0" i="0" u="none" strike="noStrike">
                          <a:solidFill>
                            <a:srgbClr val="000000"/>
                          </a:solidFill>
                          <a:effectLst/>
                          <a:latin typeface="Calibri" panose="020F0502020204030204" pitchFamily="34" charset="0"/>
                        </a:rPr>
                        <a:t>Zone C</a:t>
                      </a:r>
                    </a:p>
                  </a:txBody>
                  <a:tcPr marL="54864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00379114"/>
                  </a:ext>
                </a:extLst>
              </a:tr>
              <a:tr h="228705">
                <a:tc>
                  <a:txBody>
                    <a:bodyPr/>
                    <a:lstStyle/>
                    <a:p>
                      <a:pPr algn="l" fontAlgn="b"/>
                      <a:r>
                        <a:rPr lang="en-IN" sz="1100" b="0" i="0" u="none" strike="noStrike">
                          <a:solidFill>
                            <a:srgbClr val="000000"/>
                          </a:solidFill>
                          <a:effectLst/>
                          <a:latin typeface="Calibri" panose="020F0502020204030204" pitchFamily="34" charset="0"/>
                        </a:rPr>
                        <a:t>Active</a:t>
                      </a:r>
                    </a:p>
                  </a:txBody>
                  <a:tcPr marL="64008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453036873"/>
                  </a:ext>
                </a:extLst>
              </a:tr>
              <a:tr h="228705">
                <a:tc>
                  <a:txBody>
                    <a:bodyPr/>
                    <a:lstStyle/>
                    <a:p>
                      <a:pPr algn="l" fontAlgn="b"/>
                      <a:r>
                        <a:rPr lang="en-IN" sz="1100" b="1" i="0" u="none" strike="noStrike">
                          <a:solidFill>
                            <a:srgbClr val="000000"/>
                          </a:solidFill>
                          <a:effectLst/>
                          <a:latin typeface="Calibri" panose="020F0502020204030204" pitchFamily="34" charset="0"/>
                        </a:rPr>
                        <a:t>3428</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203307638"/>
                  </a:ext>
                </a:extLst>
              </a:tr>
              <a:tr h="228705">
                <a:tc>
                  <a:txBody>
                    <a:bodyPr/>
                    <a:lstStyle/>
                    <a:p>
                      <a:pPr algn="l" fontAlgn="b"/>
                      <a:r>
                        <a:rPr lang="en-IN" sz="1100" b="1" i="0" u="none" strike="noStrike">
                          <a:solidFill>
                            <a:srgbClr val="000000"/>
                          </a:solidFill>
                          <a:effectLst/>
                          <a:latin typeface="Calibri" panose="020F0502020204030204" pitchFamily="34" charset="0"/>
                        </a:rPr>
                        <a:t>Paula</a:t>
                      </a:r>
                    </a:p>
                  </a:txBody>
                  <a:tcPr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916927082"/>
                  </a:ext>
                </a:extLst>
              </a:tr>
              <a:tr h="228705">
                <a:tc>
                  <a:txBody>
                    <a:bodyPr/>
                    <a:lstStyle/>
                    <a:p>
                      <a:pPr algn="l" fontAlgn="b"/>
                      <a:r>
                        <a:rPr lang="en-IN" sz="1100" b="0" i="0" u="none" strike="noStrike">
                          <a:solidFill>
                            <a:srgbClr val="000000"/>
                          </a:solidFill>
                          <a:effectLst/>
                          <a:latin typeface="Calibri" panose="020F0502020204030204" pitchFamily="34" charset="0"/>
                        </a:rPr>
                        <a:t>Small</a:t>
                      </a:r>
                    </a:p>
                  </a:txBody>
                  <a:tcPr marL="18288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661782515"/>
                  </a:ext>
                </a:extLst>
              </a:tr>
              <a:tr h="228705">
                <a:tc>
                  <a:txBody>
                    <a:bodyPr/>
                    <a:lstStyle/>
                    <a:p>
                      <a:pPr algn="l" fontAlgn="b"/>
                      <a:r>
                        <a:rPr lang="en-IN" sz="1100" b="1" i="0" u="none" strike="noStrike">
                          <a:solidFill>
                            <a:srgbClr val="000000"/>
                          </a:solidFill>
                          <a:effectLst/>
                          <a:latin typeface="Calibri" panose="020F0502020204030204" pitchFamily="34" charset="0"/>
                        </a:rPr>
                        <a:t>paula.small@bilearner.com</a:t>
                      </a:r>
                    </a:p>
                  </a:txBody>
                  <a:tcPr marL="27432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768302559"/>
                  </a:ext>
                </a:extLst>
              </a:tr>
              <a:tr h="228705">
                <a:tc>
                  <a:txBody>
                    <a:bodyPr/>
                    <a:lstStyle/>
                    <a:p>
                      <a:pPr algn="l" fontAlgn="b"/>
                      <a:r>
                        <a:rPr lang="en-IN" sz="1100" b="0" i="0" u="none" strike="noStrike">
                          <a:solidFill>
                            <a:srgbClr val="000000"/>
                          </a:solidFill>
                          <a:effectLst/>
                          <a:latin typeface="Calibri" panose="020F0502020204030204" pitchFamily="34" charset="0"/>
                        </a:rPr>
                        <a:t>Production Technician I</a:t>
                      </a:r>
                    </a:p>
                  </a:txBody>
                  <a:tcPr marL="36576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362328510"/>
                  </a:ext>
                </a:extLst>
              </a:tr>
              <a:tr h="228705">
                <a:tc>
                  <a:txBody>
                    <a:bodyPr/>
                    <a:lstStyle/>
                    <a:p>
                      <a:pPr algn="l" fontAlgn="b"/>
                      <a:r>
                        <a:rPr lang="en-IN" sz="1100" b="1" i="0" u="none" strike="noStrike">
                          <a:solidFill>
                            <a:srgbClr val="000000"/>
                          </a:solidFill>
                          <a:effectLst/>
                          <a:latin typeface="Calibri" panose="020F0502020204030204" pitchFamily="34" charset="0"/>
                        </a:rPr>
                        <a:t>Part-Time</a:t>
                      </a:r>
                    </a:p>
                  </a:txBody>
                  <a:tcPr marL="45720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260922822"/>
                  </a:ext>
                </a:extLst>
              </a:tr>
              <a:tr h="228705">
                <a:tc>
                  <a:txBody>
                    <a:bodyPr/>
                    <a:lstStyle/>
                    <a:p>
                      <a:pPr algn="l" fontAlgn="b"/>
                      <a:r>
                        <a:rPr lang="en-IN" sz="1100" b="0" i="0" u="none" strike="noStrike">
                          <a:solidFill>
                            <a:srgbClr val="000000"/>
                          </a:solidFill>
                          <a:effectLst/>
                          <a:latin typeface="Calibri" panose="020F0502020204030204" pitchFamily="34" charset="0"/>
                        </a:rPr>
                        <a:t>Zone A</a:t>
                      </a:r>
                    </a:p>
                  </a:txBody>
                  <a:tcPr marL="54864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4"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974426106"/>
                  </a:ext>
                </a:extLst>
              </a:tr>
              <a:tr h="228705">
                <a:tc>
                  <a:txBody>
                    <a:bodyPr/>
                    <a:lstStyle/>
                    <a:p>
                      <a:pPr algn="l" fontAlgn="b"/>
                      <a:r>
                        <a:rPr lang="en-IN" sz="1100" b="0" i="0" u="none" strike="noStrike">
                          <a:solidFill>
                            <a:srgbClr val="000000"/>
                          </a:solidFill>
                          <a:effectLst/>
                          <a:latin typeface="Calibri" panose="020F0502020204030204" pitchFamily="34" charset="0"/>
                        </a:rPr>
                        <a:t>Active</a:t>
                      </a:r>
                    </a:p>
                  </a:txBody>
                  <a:tcPr marL="64008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457218335"/>
                  </a:ext>
                </a:extLst>
              </a:tr>
              <a:tr h="228705">
                <a:tc>
                  <a:txBody>
                    <a:bodyPr/>
                    <a:lstStyle/>
                    <a:p>
                      <a:pPr algn="l" fontAlgn="b"/>
                      <a:r>
                        <a:rPr lang="en-IN" sz="1100" b="1" i="0" u="none" strike="noStrike">
                          <a:solidFill>
                            <a:srgbClr val="000000"/>
                          </a:solidFill>
                          <a:effectLst/>
                          <a:latin typeface="Calibri" panose="020F0502020204030204" pitchFamily="34" charset="0"/>
                        </a:rPr>
                        <a:t>3429</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092702086"/>
                  </a:ext>
                </a:extLst>
              </a:tr>
            </a:tbl>
          </a:graphicData>
        </a:graphic>
      </p:graphicFrame>
      <p:pic>
        <p:nvPicPr>
          <p:cNvPr id="8" name="table">
            <a:extLst>
              <a:ext uri="{FF2B5EF4-FFF2-40B4-BE49-F238E27FC236}">
                <a16:creationId xmlns:a16="http://schemas.microsoft.com/office/drawing/2014/main" id="{F7C3828E-D255-B835-FF90-1165CC3DFC57}"/>
              </a:ext>
            </a:extLst>
          </p:cNvPr>
          <p:cNvPicPr>
            <a:picLocks noChangeAspect="1"/>
          </p:cNvPicPr>
          <p:nvPr/>
        </p:nvPicPr>
        <p:blipFill>
          <a:blip r:embed="rId3"/>
          <a:stretch>
            <a:fillRect/>
          </a:stretch>
        </p:blipFill>
        <p:spPr>
          <a:xfrm>
            <a:off x="4701489" y="2278823"/>
            <a:ext cx="2308911" cy="23003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3FBBB9-36AC-C7FF-DC7F-80035B365D3C}"/>
              </a:ext>
            </a:extLst>
          </p:cNvPr>
          <p:cNvSpPr txBox="1"/>
          <p:nvPr/>
        </p:nvSpPr>
        <p:spPr>
          <a:xfrm>
            <a:off x="609600" y="1905000"/>
            <a:ext cx="7086600" cy="2308324"/>
          </a:xfrm>
          <a:prstGeom prst="rect">
            <a:avLst/>
          </a:prstGeom>
          <a:noFill/>
        </p:spPr>
        <p:txBody>
          <a:bodyPr wrap="square" rtlCol="0">
            <a:spAutoFit/>
          </a:bodyPr>
          <a:lstStyle/>
          <a:p>
            <a:pPr algn="just"/>
            <a:r>
              <a:rPr lang="en-US" dirty="0">
                <a:latin typeface="Algerian" panose="04020705040A02060702" pitchFamily="82" charset="0"/>
              </a:rPr>
              <a:t>IN CONCLUSION, ANALYSING EMPLOYEE DATA USING EXCEL PROVIDES ROBUST FRAME WORK</a:t>
            </a:r>
          </a:p>
          <a:p>
            <a:pPr algn="just"/>
            <a:r>
              <a:rPr lang="en-US" dirty="0">
                <a:latin typeface="Algerian" panose="04020705040A02060702" pitchFamily="82" charset="0"/>
              </a:rPr>
              <a:t>FOR GAINING VALUABLE INSIGHTS INTO WORK FORCE DINAMIC AND OPERATIONAL EFFICIENCY</a:t>
            </a:r>
          </a:p>
          <a:p>
            <a:pPr algn="just"/>
            <a:r>
              <a:rPr lang="en-US" dirty="0">
                <a:latin typeface="Algerian" panose="04020705040A02060702" pitchFamily="82" charset="0"/>
              </a:rPr>
              <a:t>EXCEL DIVERCE ARRAY OF TOOLS AND FUNCTIONS, SUCH AS PIVOT TABLE ALLOWS FOR COMPREHENSIVE</a:t>
            </a:r>
          </a:p>
          <a:p>
            <a:pPr algn="just"/>
            <a:r>
              <a:rPr lang="en-US" dirty="0">
                <a:latin typeface="Algerian" panose="04020705040A02060702" pitchFamily="82" charset="0"/>
              </a:rPr>
              <a:t>DATA MANIPULATION AND VISUVALIZATION</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Algerian" panose="04020705040A02060702" pitchFamily="82" charset="0"/>
                <a:cs typeface="Times New Roman" panose="02020603050405020304" pitchFamily="18" charset="0"/>
              </a:rPr>
              <a:t>Dataset Description</a:t>
            </a:r>
            <a:endParaRPr lang="en-US" sz="2800" b="0" i="0" dirty="0">
              <a:solidFill>
                <a:srgbClr val="0D0D0D"/>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Results and </a:t>
            </a:r>
            <a:r>
              <a:rPr lang="en-US" sz="2800" dirty="0">
                <a:solidFill>
                  <a:srgbClr val="0D0D0D"/>
                </a:solidFill>
                <a:latin typeface="Algerian" panose="04020705040A02060702" pitchFamily="82" charset="0"/>
                <a:cs typeface="Times New Roman" panose="02020603050405020304" pitchFamily="18" charset="0"/>
              </a:rPr>
              <a:t>Discussion</a:t>
            </a:r>
            <a:endParaRPr lang="en-US" sz="2800" b="0" i="0" dirty="0">
              <a:solidFill>
                <a:srgbClr val="0D0D0D"/>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0" i="0" dirty="0">
                <a:solidFill>
                  <a:srgbClr val="0D0D0D"/>
                </a:solidFill>
                <a:effectLst/>
                <a:latin typeface="Algerian" panose="04020705040A02060702" pitchFamily="82"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FB0E1C41-B174-ADE6-3760-F13EB306E510}"/>
              </a:ext>
            </a:extLst>
          </p:cNvPr>
          <p:cNvSpPr txBox="1"/>
          <p:nvPr/>
        </p:nvSpPr>
        <p:spPr>
          <a:xfrm>
            <a:off x="1066800" y="1963962"/>
            <a:ext cx="6100916" cy="2954655"/>
          </a:xfrm>
          <a:prstGeom prst="rect">
            <a:avLst/>
          </a:prstGeom>
          <a:noFill/>
        </p:spPr>
        <p:txBody>
          <a:bodyPr wrap="square">
            <a:spAutoFit/>
          </a:bodyPr>
          <a:lstStyle/>
          <a:p>
            <a:r>
              <a:rPr lang="en-US" sz="2400" b="0" i="0" dirty="0">
                <a:effectLst/>
                <a:latin typeface="Algerian" panose="04020705040A02060702" pitchFamily="82" charset="0"/>
              </a:rPr>
              <a:t>Employee performance evaluations will help you know if your employees are performing up to the standards and expectations. If you can conduct these evaluations regularly and properly, it will have a highly </a:t>
            </a:r>
            <a:r>
              <a:rPr lang="en-US" sz="2400" b="0" i="0" dirty="0">
                <a:solidFill>
                  <a:srgbClr val="E8E8E8"/>
                </a:solidFill>
                <a:effectLst/>
                <a:latin typeface="Algerian" panose="04020705040A02060702" pitchFamily="82" charset="0"/>
              </a:rPr>
              <a:t>positive </a:t>
            </a:r>
            <a:r>
              <a:rPr lang="en-US" b="0" i="0" dirty="0">
                <a:solidFill>
                  <a:srgbClr val="E8E8E8"/>
                </a:solidFill>
                <a:effectLst/>
                <a:latin typeface="Google Sans"/>
              </a:rPr>
              <a:t>impact on your company.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10688" y="2181721"/>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317D369-3F2D-DA05-9C4D-EFC3B81F9855}"/>
              </a:ext>
            </a:extLst>
          </p:cNvPr>
          <p:cNvSpPr txBox="1"/>
          <p:nvPr/>
        </p:nvSpPr>
        <p:spPr>
          <a:xfrm>
            <a:off x="1143000" y="2116936"/>
            <a:ext cx="6100916" cy="3231654"/>
          </a:xfrm>
          <a:prstGeom prst="rect">
            <a:avLst/>
          </a:prstGeom>
          <a:noFill/>
        </p:spPr>
        <p:txBody>
          <a:bodyPr wrap="square">
            <a:spAutoFit/>
          </a:bodyPr>
          <a:lstStyle/>
          <a:p>
            <a:pPr algn="just" fontAlgn="ctr"/>
            <a:r>
              <a:rPr lang="en-US" sz="2400" b="0" i="0" dirty="0">
                <a:effectLst/>
                <a:latin typeface="Algerian" panose="04020705040A02060702" pitchFamily="82" charset="0"/>
              </a:rPr>
              <a:t>Data analysis in Excel is the process of using Excel's tools to manipulate, analyze, and visualize data. It can help you make sense of your data, identify patterns and trends, and make informed decisions. </a:t>
            </a:r>
          </a:p>
          <a:p>
            <a:pPr algn="just"/>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Unlocking the power of hierarchical organizational structure">
            <a:extLst>
              <a:ext uri="{FF2B5EF4-FFF2-40B4-BE49-F238E27FC236}">
                <a16:creationId xmlns:a16="http://schemas.microsoft.com/office/drawing/2014/main" id="{75323BE2-5027-2C4D-B085-B308870AE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62" y="1695450"/>
            <a:ext cx="7620000" cy="3805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9BA87DA-10AA-D227-EBB3-AC62B600F88F}"/>
              </a:ext>
            </a:extLst>
          </p:cNvPr>
          <p:cNvSpPr txBox="1"/>
          <p:nvPr/>
        </p:nvSpPr>
        <p:spPr>
          <a:xfrm>
            <a:off x="4343400" y="2743200"/>
            <a:ext cx="3225563" cy="1631216"/>
          </a:xfrm>
          <a:prstGeom prst="rect">
            <a:avLst/>
          </a:prstGeom>
          <a:noFill/>
        </p:spPr>
        <p:txBody>
          <a:bodyPr wrap="none" rtlCol="0">
            <a:spAutoFit/>
          </a:bodyPr>
          <a:lstStyle/>
          <a:p>
            <a:r>
              <a:rPr lang="en-US" sz="2000" dirty="0">
                <a:latin typeface="Algerian" panose="04020705040A02060702" pitchFamily="82" charset="0"/>
              </a:rPr>
              <a:t>FILTERING </a:t>
            </a:r>
          </a:p>
          <a:p>
            <a:r>
              <a:rPr lang="en-US" sz="2000" dirty="0">
                <a:latin typeface="Algerian" panose="04020705040A02060702" pitchFamily="82" charset="0"/>
              </a:rPr>
              <a:t>COLOURING</a:t>
            </a:r>
          </a:p>
          <a:p>
            <a:r>
              <a:rPr lang="en-US" sz="2000" dirty="0">
                <a:latin typeface="Algerian" panose="04020705040A02060702" pitchFamily="82" charset="0"/>
              </a:rPr>
              <a:t>CONDITIONAL FORMATING</a:t>
            </a:r>
          </a:p>
          <a:p>
            <a:r>
              <a:rPr lang="en-US" sz="2000" dirty="0">
                <a:latin typeface="Algerian" panose="04020705040A02060702" pitchFamily="82" charset="0"/>
              </a:rPr>
              <a:t>PIVOT TABLE</a:t>
            </a:r>
          </a:p>
          <a:p>
            <a:r>
              <a:rPr lang="en-US" sz="2000" dirty="0">
                <a:latin typeface="Algerian" panose="04020705040A02060702" pitchFamily="82" charset="0"/>
              </a:rPr>
              <a:t>SLICER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C898738-9636-6323-080E-92FC130CC23C}"/>
              </a:ext>
            </a:extLst>
          </p:cNvPr>
          <p:cNvSpPr txBox="1"/>
          <p:nvPr/>
        </p:nvSpPr>
        <p:spPr>
          <a:xfrm>
            <a:off x="1219200" y="1524000"/>
            <a:ext cx="7266733" cy="3416320"/>
          </a:xfrm>
          <a:prstGeom prst="rect">
            <a:avLst/>
          </a:prstGeom>
          <a:noFill/>
        </p:spPr>
        <p:txBody>
          <a:bodyPr wrap="none" rtlCol="0">
            <a:spAutoFit/>
          </a:bodyPr>
          <a:lstStyle/>
          <a:p>
            <a:pPr algn="just"/>
            <a:r>
              <a:rPr lang="en-US" dirty="0">
                <a:latin typeface="Algerian" panose="04020705040A02060702" pitchFamily="82" charset="0"/>
              </a:rPr>
              <a:t>1. EMPLOYEE DATA SET COLLECT FROM IBM DASHBOARD</a:t>
            </a:r>
          </a:p>
          <a:p>
            <a:pPr algn="just"/>
            <a:r>
              <a:rPr lang="en-US" dirty="0">
                <a:latin typeface="Algerian" panose="04020705040A02060702" pitchFamily="82" charset="0"/>
              </a:rPr>
              <a:t>2. THERE ARE 26 FEATURES IN THE DATA SET</a:t>
            </a:r>
          </a:p>
          <a:p>
            <a:pPr algn="just"/>
            <a:r>
              <a:rPr lang="en-US" dirty="0">
                <a:latin typeface="Algerian" panose="04020705040A02060702" pitchFamily="82" charset="0"/>
              </a:rPr>
              <a:t>3. ONLY 8 FEATURES WE COLLECT FROM THE DATA SET</a:t>
            </a:r>
          </a:p>
          <a:p>
            <a:pPr algn="just"/>
            <a:r>
              <a:rPr lang="en-US" dirty="0">
                <a:latin typeface="Algerian" panose="04020705040A02060702" pitchFamily="82" charset="0"/>
              </a:rPr>
              <a:t>4. 1</a:t>
            </a:r>
            <a:r>
              <a:rPr lang="en-US" baseline="30000" dirty="0">
                <a:latin typeface="Algerian" panose="04020705040A02060702" pitchFamily="82" charset="0"/>
              </a:rPr>
              <a:t>ST</a:t>
            </a:r>
            <a:r>
              <a:rPr lang="en-US" dirty="0">
                <a:latin typeface="Algerian" panose="04020705040A02060702" pitchFamily="82" charset="0"/>
              </a:rPr>
              <a:t> FEATURE  WE COLLECT FROM THE DATA SET IS EMPLOYEE ID</a:t>
            </a:r>
          </a:p>
          <a:p>
            <a:pPr algn="just"/>
            <a:r>
              <a:rPr lang="en-US" dirty="0">
                <a:latin typeface="Algerian" panose="04020705040A02060702" pitchFamily="82" charset="0"/>
              </a:rPr>
              <a:t>5. 2</a:t>
            </a:r>
            <a:r>
              <a:rPr lang="en-US" baseline="30000" dirty="0">
                <a:latin typeface="Algerian" panose="04020705040A02060702" pitchFamily="82" charset="0"/>
              </a:rPr>
              <a:t>ND</a:t>
            </a:r>
            <a:r>
              <a:rPr lang="en-US" dirty="0">
                <a:latin typeface="Algerian" panose="04020705040A02060702" pitchFamily="82" charset="0"/>
              </a:rPr>
              <a:t> FEATURE IS FIRST NAME </a:t>
            </a:r>
          </a:p>
          <a:p>
            <a:pPr algn="just"/>
            <a:r>
              <a:rPr lang="en-US" dirty="0">
                <a:latin typeface="Algerian" panose="04020705040A02060702" pitchFamily="82" charset="0"/>
              </a:rPr>
              <a:t>6. 3</a:t>
            </a:r>
            <a:r>
              <a:rPr lang="en-US" baseline="30000" dirty="0">
                <a:latin typeface="Algerian" panose="04020705040A02060702" pitchFamily="82" charset="0"/>
              </a:rPr>
              <a:t>RD</a:t>
            </a:r>
            <a:r>
              <a:rPr lang="en-US" dirty="0">
                <a:latin typeface="Algerian" panose="04020705040A02060702" pitchFamily="82" charset="0"/>
              </a:rPr>
              <a:t> FEATURE IS LAST NAME </a:t>
            </a:r>
          </a:p>
          <a:p>
            <a:pPr algn="just"/>
            <a:r>
              <a:rPr lang="en-US" dirty="0">
                <a:latin typeface="Algerian" panose="04020705040A02060702" pitchFamily="82" charset="0"/>
              </a:rPr>
              <a:t>7. 4</a:t>
            </a:r>
            <a:r>
              <a:rPr lang="en-US" baseline="30000" dirty="0">
                <a:latin typeface="Algerian" panose="04020705040A02060702" pitchFamily="82" charset="0"/>
              </a:rPr>
              <a:t>TH</a:t>
            </a:r>
            <a:r>
              <a:rPr lang="en-US" dirty="0">
                <a:latin typeface="Algerian" panose="04020705040A02060702" pitchFamily="82" charset="0"/>
              </a:rPr>
              <a:t> FEATURE IS TITLE</a:t>
            </a:r>
          </a:p>
          <a:p>
            <a:pPr algn="just"/>
            <a:r>
              <a:rPr lang="en-US" dirty="0">
                <a:latin typeface="Algerian" panose="04020705040A02060702" pitchFamily="82" charset="0"/>
              </a:rPr>
              <a:t>8. 5</a:t>
            </a:r>
            <a:r>
              <a:rPr lang="en-US" baseline="30000" dirty="0">
                <a:latin typeface="Algerian" panose="04020705040A02060702" pitchFamily="82" charset="0"/>
              </a:rPr>
              <a:t>TH</a:t>
            </a:r>
            <a:r>
              <a:rPr lang="en-US" dirty="0">
                <a:latin typeface="Algerian" panose="04020705040A02060702" pitchFamily="82" charset="0"/>
              </a:rPr>
              <a:t> FEATURE IS AD EMAIL</a:t>
            </a:r>
          </a:p>
          <a:p>
            <a:pPr algn="just"/>
            <a:r>
              <a:rPr lang="en-US" dirty="0">
                <a:latin typeface="Algerian" panose="04020705040A02060702" pitchFamily="82" charset="0"/>
              </a:rPr>
              <a:t>9. 6</a:t>
            </a:r>
            <a:r>
              <a:rPr lang="en-US" baseline="30000" dirty="0">
                <a:latin typeface="Algerian" panose="04020705040A02060702" pitchFamily="82" charset="0"/>
              </a:rPr>
              <a:t>TH</a:t>
            </a:r>
            <a:r>
              <a:rPr lang="en-US" dirty="0">
                <a:latin typeface="Algerian" panose="04020705040A02060702" pitchFamily="82" charset="0"/>
              </a:rPr>
              <a:t> FEATURE IS EMPLOYEE STATUS</a:t>
            </a:r>
          </a:p>
          <a:p>
            <a:pPr algn="just"/>
            <a:r>
              <a:rPr lang="en-US" dirty="0">
                <a:latin typeface="Algerian" panose="04020705040A02060702" pitchFamily="82" charset="0"/>
              </a:rPr>
              <a:t>10. 7</a:t>
            </a:r>
            <a:r>
              <a:rPr lang="en-US" baseline="30000" dirty="0">
                <a:latin typeface="Algerian" panose="04020705040A02060702" pitchFamily="82" charset="0"/>
              </a:rPr>
              <a:t>TH</a:t>
            </a:r>
            <a:r>
              <a:rPr lang="en-US" dirty="0">
                <a:latin typeface="Algerian" panose="04020705040A02060702" pitchFamily="82" charset="0"/>
              </a:rPr>
              <a:t> FEATURE IS PAYZONE</a:t>
            </a:r>
          </a:p>
          <a:p>
            <a:pPr algn="just"/>
            <a:r>
              <a:rPr lang="en-US" dirty="0">
                <a:latin typeface="Algerian" panose="04020705040A02060702" pitchFamily="82" charset="0"/>
              </a:rPr>
              <a:t>11. AND THE LAST FEATURE WE COLLECT FROM THE </a:t>
            </a:r>
          </a:p>
          <a:p>
            <a:pPr algn="just"/>
            <a:r>
              <a:rPr lang="en-US" dirty="0">
                <a:latin typeface="Algerian" panose="04020705040A02060702" pitchFamily="82" charset="0"/>
              </a:rPr>
              <a:t>      DATA SET IS EMPLOYEE CLASSIFICATION TYPE</a:t>
            </a:r>
            <a:endParaRPr lang="en-IN" dirty="0">
              <a:latin typeface="Algerian" panose="04020705040A02060702" pitchFamily="82"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14DB609-5E03-21FE-A41E-67EC9A3EC908}"/>
              </a:ext>
            </a:extLst>
          </p:cNvPr>
          <p:cNvSpPr txBox="1"/>
          <p:nvPr/>
        </p:nvSpPr>
        <p:spPr>
          <a:xfrm>
            <a:off x="1524000" y="1828800"/>
            <a:ext cx="8505855" cy="3862596"/>
          </a:xfrm>
          <a:prstGeom prst="rect">
            <a:avLst/>
          </a:prstGeom>
          <a:noFill/>
        </p:spPr>
        <p:txBody>
          <a:bodyPr wrap="none" rtlCol="0">
            <a:spAutoFit/>
          </a:bodyPr>
          <a:lstStyle/>
          <a:p>
            <a:r>
              <a:rPr lang="en-US" dirty="0">
                <a:latin typeface="Algerian" panose="04020705040A02060702" pitchFamily="82" charset="0"/>
              </a:rPr>
              <a:t>DATA COLLECTION </a:t>
            </a:r>
          </a:p>
          <a:p>
            <a:pPr marL="342900" indent="-342900">
              <a:buFont typeface="+mj-lt"/>
              <a:buAutoNum type="arabicPeriod"/>
            </a:pPr>
            <a:r>
              <a:rPr lang="en-IN" dirty="0">
                <a:latin typeface="Algerian" panose="04020705040A02060702" pitchFamily="82" charset="0"/>
              </a:rPr>
              <a:t>DATA SET DOWNLOAD FROM EDUNET DASHBOARD</a:t>
            </a:r>
          </a:p>
          <a:p>
            <a:pPr marL="342900" indent="-342900">
              <a:buFont typeface="+mj-lt"/>
              <a:buAutoNum type="arabicPeriod"/>
            </a:pPr>
            <a:r>
              <a:rPr lang="en-US" dirty="0">
                <a:solidFill>
                  <a:srgbClr val="0F0F0F"/>
                </a:solidFill>
                <a:latin typeface="Algerian" panose="04020705040A02060702" pitchFamily="82" charset="0"/>
                <a:cs typeface="Times New Roman" panose="02020603050405020304" pitchFamily="18" charset="0"/>
              </a:rPr>
              <a:t>EMPLOYEE PERFOMANCE ANALYSIS USING EXCEL</a:t>
            </a:r>
          </a:p>
          <a:p>
            <a:r>
              <a:rPr lang="en-US" sz="1800" dirty="0">
                <a:solidFill>
                  <a:srgbClr val="0F0F0F"/>
                </a:solidFill>
                <a:latin typeface="Algerian" panose="04020705040A02060702" pitchFamily="82" charset="0"/>
                <a:cs typeface="Times New Roman" panose="02020603050405020304" pitchFamily="18" charset="0"/>
              </a:rPr>
              <a:t> </a:t>
            </a:r>
          </a:p>
          <a:p>
            <a:r>
              <a:rPr lang="en-US" dirty="0">
                <a:solidFill>
                  <a:srgbClr val="0F0F0F"/>
                </a:solidFill>
                <a:latin typeface="Algerian" panose="04020705040A02060702" pitchFamily="82" charset="0"/>
                <a:cs typeface="Times New Roman" panose="02020603050405020304" pitchFamily="18" charset="0"/>
              </a:rPr>
              <a:t>FEATURES COLLECTING</a:t>
            </a:r>
          </a:p>
          <a:p>
            <a:pPr marL="342900" indent="-342900">
              <a:buFont typeface="+mj-lt"/>
              <a:buAutoNum type="arabicPeriod"/>
            </a:pPr>
            <a:r>
              <a:rPr lang="en-US" sz="1800" dirty="0">
                <a:solidFill>
                  <a:srgbClr val="0F0F0F"/>
                </a:solidFill>
                <a:latin typeface="Algerian" panose="04020705040A02060702" pitchFamily="82" charset="0"/>
                <a:cs typeface="Times New Roman" panose="02020603050405020304" pitchFamily="18" charset="0"/>
              </a:rPr>
              <a:t>THERE ARE 26 FEATURES IN THE DATA </a:t>
            </a:r>
          </a:p>
          <a:p>
            <a:pPr marL="342900" indent="-342900">
              <a:buFont typeface="+mj-lt"/>
              <a:buAutoNum type="arabicPeriod"/>
            </a:pPr>
            <a:r>
              <a:rPr lang="en-US" dirty="0">
                <a:solidFill>
                  <a:srgbClr val="0F0F0F"/>
                </a:solidFill>
                <a:latin typeface="Algerian" panose="04020705040A02060702" pitchFamily="82" charset="0"/>
                <a:cs typeface="Times New Roman" panose="02020603050405020304" pitchFamily="18" charset="0"/>
              </a:rPr>
              <a:t>EMPLOYEE ID,FIRST NAME,LASTNAME, SUPERVISOR,EXIT DATE, ETC.</a:t>
            </a:r>
          </a:p>
          <a:p>
            <a:pPr marL="342900" indent="-342900">
              <a:buFont typeface="+mj-lt"/>
              <a:buAutoNum type="arabicPeriod"/>
            </a:pPr>
            <a:r>
              <a:rPr lang="en-US" sz="1800" dirty="0">
                <a:solidFill>
                  <a:srgbClr val="0F0F0F"/>
                </a:solidFill>
                <a:latin typeface="Algerian" panose="04020705040A02060702" pitchFamily="82" charset="0"/>
                <a:cs typeface="Times New Roman" panose="02020603050405020304" pitchFamily="18" charset="0"/>
              </a:rPr>
              <a:t>IN THIS 26 FEATURES WE COLLECT ONLY 8 FEATURES</a:t>
            </a:r>
          </a:p>
          <a:p>
            <a:pPr marL="342900" indent="-342900">
              <a:buFont typeface="+mj-lt"/>
              <a:buAutoNum type="arabicPeriod"/>
            </a:pPr>
            <a:r>
              <a:rPr lang="en-US" dirty="0">
                <a:solidFill>
                  <a:srgbClr val="0F0F0F"/>
                </a:solidFill>
                <a:latin typeface="Algerian" panose="04020705040A02060702" pitchFamily="82" charset="0"/>
                <a:cs typeface="Times New Roman" panose="02020603050405020304" pitchFamily="18" charset="0"/>
              </a:rPr>
              <a:t>EMPLOYEE ID,FIRST NAME,LAST NAME,TITLE,AD EMAIL,EMPLOYEE STATUS</a:t>
            </a:r>
          </a:p>
          <a:p>
            <a:r>
              <a:rPr lang="en-US" sz="1800" dirty="0">
                <a:solidFill>
                  <a:srgbClr val="0F0F0F"/>
                </a:solidFill>
                <a:latin typeface="Algerian" panose="04020705040A02060702" pitchFamily="82" charset="0"/>
                <a:cs typeface="Times New Roman" panose="02020603050405020304" pitchFamily="18" charset="0"/>
              </a:rPr>
              <a:t>      PAYZONE,EMPLOYEE CLASSIFICATION TYPE</a:t>
            </a:r>
          </a:p>
          <a:p>
            <a:pPr marL="342900" indent="-342900">
              <a:buFont typeface="+mj-lt"/>
              <a:buAutoNum type="arabicParenR"/>
            </a:pPr>
            <a:endParaRPr lang="en-IN" sz="1100" dirty="0">
              <a:solidFill>
                <a:srgbClr val="7030A0"/>
              </a:solidFill>
              <a:cs typeface="Times New Roman" panose="02020603050405020304" pitchFamily="18" charset="0"/>
            </a:endParaRPr>
          </a:p>
          <a:p>
            <a:endParaRPr lang="en-IN" dirty="0"/>
          </a:p>
          <a:p>
            <a:endParaRPr lang="en-IN" dirty="0"/>
          </a:p>
          <a:p>
            <a:pPr marL="342900" indent="-342900">
              <a:buFont typeface="+mj-lt"/>
              <a:buAutoNum type="arabicParenR"/>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509</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karneesh1574@outlook.com</cp:lastModifiedBy>
  <cp:revision>14</cp:revision>
  <dcterms:created xsi:type="dcterms:W3CDTF">2024-03-29T15:07:22Z</dcterms:created>
  <dcterms:modified xsi:type="dcterms:W3CDTF">2024-09-19T08:07:21Z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