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76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58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9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6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57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9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20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38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57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17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3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318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person reaching for a paper on a table full of paper and sticky notes">
            <a:extLst>
              <a:ext uri="{FF2B5EF4-FFF2-40B4-BE49-F238E27FC236}">
                <a16:creationId xmlns:a16="http://schemas.microsoft.com/office/drawing/2014/main" id="{D09913E8-F6CF-D212-717D-99B4C4DBEA4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913" b="6817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EC7AE8-4349-1CB4-1937-7C92886DB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2" cy="2450592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IT" sz="4200">
                <a:solidFill>
                  <a:srgbClr val="FFFFFF"/>
                </a:solidFill>
              </a:rPr>
              <a:t>International Retailer </a:t>
            </a:r>
            <a:br>
              <a:rPr lang="en-IT" sz="4200">
                <a:solidFill>
                  <a:srgbClr val="FFFFFF"/>
                </a:solidFill>
              </a:rPr>
            </a:br>
            <a:r>
              <a:rPr lang="en-IT" sz="4200">
                <a:solidFill>
                  <a:srgbClr val="FFFFFF"/>
                </a:solidFill>
              </a:rPr>
              <a:t>Exploratory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8B1BDB-FE7C-B039-63C2-6D12BEB607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52366" y="4017818"/>
            <a:ext cx="5040785" cy="1828799"/>
          </a:xfrm>
        </p:spPr>
        <p:txBody>
          <a:bodyPr anchor="b">
            <a:normAutofit/>
          </a:bodyPr>
          <a:lstStyle/>
          <a:p>
            <a:pPr>
              <a:lnSpc>
                <a:spcPct val="100000"/>
              </a:lnSpc>
            </a:pPr>
            <a:r>
              <a:rPr lang="en-IT" dirty="0">
                <a:solidFill>
                  <a:srgbClr val="FFFFFF"/>
                </a:solidFill>
              </a:rPr>
              <a:t>Antonella Convertini</a:t>
            </a:r>
            <a:br>
              <a:rPr lang="en-IT" dirty="0">
                <a:solidFill>
                  <a:srgbClr val="FFFFFF"/>
                </a:solidFill>
              </a:rPr>
            </a:br>
            <a:r>
              <a:rPr lang="en-IT" dirty="0">
                <a:solidFill>
                  <a:srgbClr val="FFFFFF"/>
                </a:solidFill>
              </a:rPr>
              <a:t>Valeria Riccardo</a:t>
            </a:r>
            <a:br>
              <a:rPr lang="en-IT" dirty="0">
                <a:solidFill>
                  <a:srgbClr val="FFFFFF"/>
                </a:solidFill>
              </a:rPr>
            </a:br>
            <a:r>
              <a:rPr lang="en-IT" dirty="0">
                <a:solidFill>
                  <a:srgbClr val="FFFFFF"/>
                </a:solidFill>
              </a:rPr>
              <a:t>Alexander</a:t>
            </a:r>
            <a:r>
              <a:rPr lang="it-IT" dirty="0">
                <a:solidFill>
                  <a:srgbClr val="FFFFFF"/>
                </a:solidFill>
              </a:rPr>
              <a:t> </a:t>
            </a:r>
            <a:r>
              <a:rPr lang="it-IT" dirty="0" err="1">
                <a:solidFill>
                  <a:srgbClr val="FFFFFF"/>
                </a:solidFill>
              </a:rPr>
              <a:t>Dudakov</a:t>
            </a:r>
            <a:br>
              <a:rPr lang="en-IT" dirty="0">
                <a:solidFill>
                  <a:srgbClr val="FFFFFF"/>
                </a:solidFill>
              </a:rPr>
            </a:br>
            <a:r>
              <a:rPr lang="en-IT" dirty="0">
                <a:solidFill>
                  <a:srgbClr val="FFFFFF"/>
                </a:solidFill>
              </a:rPr>
              <a:t>Andreas</a:t>
            </a:r>
            <a:r>
              <a:rPr lang="it-IT" dirty="0">
                <a:solidFill>
                  <a:srgbClr val="FFFFFF"/>
                </a:solidFill>
              </a:rPr>
              <a:t> Casini</a:t>
            </a:r>
            <a:br>
              <a:rPr lang="en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Timur </a:t>
            </a:r>
            <a:r>
              <a:rPr lang="it-IT" dirty="0" err="1">
                <a:solidFill>
                  <a:srgbClr val="FFFFFF"/>
                </a:solidFill>
              </a:rPr>
              <a:t>Rezepov</a:t>
            </a:r>
            <a:endParaRPr lang="en-IT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275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Freeform: Shape 54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4" name="Freeform: Shape 5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FAF3766F-DEF3-4802-BB0D-7A18EDD97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7A49243F-66DA-CCD8-7C38-33C83C8C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9" y="978409"/>
            <a:ext cx="11149874" cy="12983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 dirty="0">
                <a:latin typeface="Bierstadt" panose="020B0004020202020204" pitchFamily="34" charset="0"/>
              </a:rPr>
              <a:t>Here we are showing the revenue over time around 2011, there is no particular trend or seasonality, even though in the last period revenue is increasing. We have a few pecks around September/October. The product which generates the most revenue is Dotcom Postage.</a:t>
            </a:r>
          </a:p>
        </p:txBody>
      </p:sp>
      <p:sp>
        <p:nvSpPr>
          <p:cNvPr id="66" name="Freeform: Shape 60">
            <a:extLst>
              <a:ext uri="{FF2B5EF4-FFF2-40B4-BE49-F238E27FC236}">
                <a16:creationId xmlns:a16="http://schemas.microsoft.com/office/drawing/2014/main" id="{DCC11005-BC53-5976-9587-FB0B62EF6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2" name="Picture 21" descr="A graph showing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CBA4890-C67D-89F7-B298-9BEF3089A4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92" r="3" b="3"/>
          <a:stretch/>
        </p:blipFill>
        <p:spPr>
          <a:xfrm>
            <a:off x="517869" y="2414725"/>
            <a:ext cx="5450641" cy="3154680"/>
          </a:xfrm>
          <a:prstGeom prst="rect">
            <a:avLst/>
          </a:prstGeom>
        </p:spPr>
      </p:pic>
      <p:pic>
        <p:nvPicPr>
          <p:cNvPr id="25" name="Picture 24" descr="A graph with orange bars&#10;&#10;Description automatically generated">
            <a:extLst>
              <a:ext uri="{FF2B5EF4-FFF2-40B4-BE49-F238E27FC236}">
                <a16:creationId xmlns:a16="http://schemas.microsoft.com/office/drawing/2014/main" id="{D28E36C7-E1D2-7F91-CC47-27B1B05B42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" b="13295"/>
          <a:stretch/>
        </p:blipFill>
        <p:spPr>
          <a:xfrm>
            <a:off x="6220441" y="2414725"/>
            <a:ext cx="5450641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844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42B3-38DE-4674-4B02-3878D44C3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en-IT"/>
              <a:t>When do people tend to shop online?</a:t>
            </a:r>
            <a:endParaRPr lang="en-IT" dirty="0"/>
          </a:p>
        </p:txBody>
      </p:sp>
      <p:sp>
        <p:nvSpPr>
          <p:cNvPr id="24" name="Freeform: Shape 20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graph&#10;&#10;Description automatically generated">
            <a:extLst>
              <a:ext uri="{FF2B5EF4-FFF2-40B4-BE49-F238E27FC236}">
                <a16:creationId xmlns:a16="http://schemas.microsoft.com/office/drawing/2014/main" id="{6AA04487-0476-0ABB-E2E2-DDD74F86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1" r="4869" b="-1"/>
          <a:stretch/>
        </p:blipFill>
        <p:spPr>
          <a:xfrm>
            <a:off x="517866" y="2299390"/>
            <a:ext cx="5578134" cy="4048568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89C8522-1C4A-FDCC-05F2-3C8923091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3866" y="2196425"/>
            <a:ext cx="5157216" cy="405079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We decided to look into the data and try to understand when users do tend to shop online, this could lead to some insightful views and profiling for the marketing team.</a:t>
            </a:r>
            <a:br>
              <a:rPr lang="en-US" dirty="0"/>
            </a:br>
            <a:endParaRPr lang="en-US" dirty="0"/>
          </a:p>
          <a:p>
            <a:pPr marL="0" indent="0" algn="just">
              <a:buNone/>
            </a:pPr>
            <a:r>
              <a:rPr lang="en-US" dirty="0"/>
              <a:t>As shown through the heatmap, people do tend shop online more on Thursday morning and Monday afternoon. Thursday could be related to the proximity to the weekend.</a:t>
            </a:r>
          </a:p>
        </p:txBody>
      </p:sp>
    </p:spTree>
    <p:extLst>
      <p:ext uri="{BB962C8B-B14F-4D97-AF65-F5344CB8AC3E}">
        <p14:creationId xmlns:p14="http://schemas.microsoft.com/office/powerpoint/2010/main" val="2641159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509D9-8FF6-E0E5-1A1D-2F5D798F8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Top and </a:t>
            </a:r>
            <a:r>
              <a:rPr lang="it-IT" dirty="0" err="1"/>
              <a:t>worst</a:t>
            </a:r>
            <a:r>
              <a:rPr lang="it-IT" dirty="0"/>
              <a:t> performers </a:t>
            </a:r>
            <a:endParaRPr lang="en-IT" dirty="0"/>
          </a:p>
        </p:txBody>
      </p:sp>
      <p:pic>
        <p:nvPicPr>
          <p:cNvPr id="9" name="Segnaposto contenuto 8" descr="Immagine che contiene schermata, testo, diagramma, linea&#10;&#10;Il contenuto generato dall'IA potrebbe non essere corretto.">
            <a:extLst>
              <a:ext uri="{FF2B5EF4-FFF2-40B4-BE49-F238E27FC236}">
                <a16:creationId xmlns:a16="http://schemas.microsoft.com/office/drawing/2014/main" id="{D904F331-0369-5420-E8D0-1AB3B0C566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006" y="2163097"/>
            <a:ext cx="6228968" cy="4152645"/>
          </a:xfr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89619EF-AEE6-2F5B-1E0E-0658842CCC2E}"/>
              </a:ext>
            </a:extLst>
          </p:cNvPr>
          <p:cNvSpPr txBox="1"/>
          <p:nvPr/>
        </p:nvSpPr>
        <p:spPr>
          <a:xfrm>
            <a:off x="6879419" y="2762864"/>
            <a:ext cx="495862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KPIs (</a:t>
            </a:r>
            <a:r>
              <a:rPr lang="en-US" i="1" dirty="0"/>
              <a:t>AOV, ARPU, AIPU </a:t>
            </a:r>
            <a:r>
              <a:rPr lang="en-US" dirty="0"/>
              <a:t>and CLV) have been </a:t>
            </a:r>
            <a:r>
              <a:rPr lang="en-US" dirty="0" err="1"/>
              <a:t>analysed</a:t>
            </a:r>
            <a:r>
              <a:rPr lang="en-US" dirty="0"/>
              <a:t> country by country and standardized. </a:t>
            </a:r>
          </a:p>
          <a:p>
            <a:pPr algn="just"/>
            <a:r>
              <a:rPr lang="en-US" dirty="0"/>
              <a:t>In the graph, we represented the top 4 performers (the Netherlands, Australia, Singapore and the UK) and the worst 4 (European Community, USA, Saudi Arabia, Bahrain).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910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8F6AB-2BB4-FDFA-3AF7-1065B9373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ED72-9BE2-1291-C52F-33ECCD011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Insights </a:t>
            </a:r>
            <a:endParaRPr lang="en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B1BBB2F-A944-6D3C-6CAE-45172F2A4F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" y="2185318"/>
            <a:ext cx="11155680" cy="3767328"/>
          </a:xfrm>
        </p:spPr>
        <p:txBody>
          <a:bodyPr/>
          <a:lstStyle/>
          <a:p>
            <a:r>
              <a:rPr lang="it-IT" dirty="0"/>
              <a:t>Customers </a:t>
            </a:r>
            <a:r>
              <a:rPr lang="it-IT" dirty="0" err="1"/>
              <a:t>behaviour</a:t>
            </a:r>
            <a:r>
              <a:rPr lang="it-IT" dirty="0"/>
              <a:t> </a:t>
            </a:r>
            <a:r>
              <a:rPr lang="it-IT" dirty="0" err="1"/>
              <a:t>varies</a:t>
            </a:r>
            <a:r>
              <a:rPr lang="it-IT" dirty="0"/>
              <a:t> </a:t>
            </a:r>
            <a:r>
              <a:rPr lang="it-IT" dirty="0" err="1"/>
              <a:t>significantly</a:t>
            </a:r>
            <a:r>
              <a:rPr lang="it-IT" dirty="0"/>
              <a:t> State by State. </a:t>
            </a:r>
          </a:p>
          <a:p>
            <a:pPr algn="just"/>
            <a:r>
              <a:rPr lang="it-IT" dirty="0"/>
              <a:t>Three of the top performers (Australia, Singapore and the Netherlands)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considerably</a:t>
            </a:r>
            <a:r>
              <a:rPr lang="it-IT" dirty="0"/>
              <a:t> high performances, </a:t>
            </a:r>
            <a:r>
              <a:rPr lang="it-IT" dirty="0" err="1"/>
              <a:t>suggesting</a:t>
            </a:r>
            <a:r>
              <a:rPr lang="it-IT" dirty="0"/>
              <a:t> investments in </a:t>
            </a:r>
            <a:r>
              <a:rPr lang="it-IT" dirty="0" err="1"/>
              <a:t>those</a:t>
            </a:r>
            <a:r>
              <a:rPr lang="it-IT" dirty="0"/>
              <a:t> countries to </a:t>
            </a:r>
            <a:r>
              <a:rPr lang="it-IT" dirty="0" err="1"/>
              <a:t>enlarge</a:t>
            </a:r>
            <a:r>
              <a:rPr lang="it-IT" dirty="0"/>
              <a:t> consumers’ base. The United Kingdom performance index, </a:t>
            </a:r>
            <a:r>
              <a:rPr lang="it-IT" dirty="0" err="1"/>
              <a:t>instead</a:t>
            </a:r>
            <a:r>
              <a:rPr lang="it-IT" dirty="0"/>
              <a:t>,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mostly</a:t>
            </a:r>
            <a:r>
              <a:rPr lang="it-IT" dirty="0"/>
              <a:t> </a:t>
            </a:r>
            <a:r>
              <a:rPr lang="it-IT" dirty="0" err="1"/>
              <a:t>carried</a:t>
            </a:r>
            <a:r>
              <a:rPr lang="it-IT" dirty="0"/>
              <a:t> by a good </a:t>
            </a:r>
            <a:r>
              <a:rPr lang="it-IT" i="1" dirty="0"/>
              <a:t>customer </a:t>
            </a:r>
            <a:r>
              <a:rPr lang="it-IT" i="1" dirty="0" err="1"/>
              <a:t>lifetime</a:t>
            </a:r>
            <a:r>
              <a:rPr lang="it-IT" i="1" dirty="0"/>
              <a:t> </a:t>
            </a:r>
            <a:r>
              <a:rPr lang="it-IT" i="1" dirty="0" err="1"/>
              <a:t>value</a:t>
            </a:r>
            <a:r>
              <a:rPr lang="it-IT" i="1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the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KPIs</a:t>
            </a:r>
            <a:r>
              <a:rPr lang="it-IT" dirty="0"/>
              <a:t> </a:t>
            </a:r>
            <a:r>
              <a:rPr lang="it-IT" dirty="0" err="1"/>
              <a:t>perform</a:t>
            </a:r>
            <a:r>
              <a:rPr lang="it-IT" dirty="0"/>
              <a:t> </a:t>
            </a:r>
            <a:r>
              <a:rPr lang="it-IT" dirty="0" err="1"/>
              <a:t>around</a:t>
            </a:r>
            <a:r>
              <a:rPr lang="it-IT" dirty="0"/>
              <a:t> the </a:t>
            </a:r>
            <a:r>
              <a:rPr lang="it-IT" dirty="0" err="1"/>
              <a:t>average</a:t>
            </a:r>
            <a:r>
              <a:rPr lang="it-IT" dirty="0"/>
              <a:t>. </a:t>
            </a:r>
          </a:p>
          <a:p>
            <a:pPr algn="just"/>
            <a:r>
              <a:rPr lang="it-IT" dirty="0"/>
              <a:t>The </a:t>
            </a:r>
            <a:r>
              <a:rPr lang="it-IT" dirty="0" err="1"/>
              <a:t>worst</a:t>
            </a:r>
            <a:r>
              <a:rPr lang="it-IT" dirty="0"/>
              <a:t> performers </a:t>
            </a:r>
            <a:r>
              <a:rPr lang="it-IT" dirty="0" err="1"/>
              <a:t>have</a:t>
            </a:r>
            <a:r>
              <a:rPr lang="it-IT" dirty="0"/>
              <a:t> high rates of </a:t>
            </a:r>
            <a:r>
              <a:rPr lang="it-IT" dirty="0" err="1"/>
              <a:t>refunds</a:t>
            </a:r>
            <a:r>
              <a:rPr lang="it-IT" dirty="0"/>
              <a:t>: </a:t>
            </a:r>
            <a:r>
              <a:rPr lang="it-IT" dirty="0" err="1"/>
              <a:t>suggesting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better</a:t>
            </a:r>
            <a:r>
              <a:rPr lang="it-IT" dirty="0"/>
              <a:t> to </a:t>
            </a:r>
            <a:r>
              <a:rPr lang="it-IT" dirty="0" err="1"/>
              <a:t>modify</a:t>
            </a:r>
            <a:r>
              <a:rPr lang="it-IT" dirty="0"/>
              <a:t> the policies in </a:t>
            </a:r>
            <a:r>
              <a:rPr lang="it-IT" dirty="0" err="1"/>
              <a:t>those</a:t>
            </a:r>
            <a:r>
              <a:rPr lang="it-IT" dirty="0"/>
              <a:t> States. </a:t>
            </a:r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7723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EF60A-929F-7E01-00DE-E39E5F02C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Customer </a:t>
            </a:r>
            <a:r>
              <a:rPr lang="it-IT" dirty="0" err="1"/>
              <a:t>segmentation</a:t>
            </a:r>
            <a:r>
              <a:rPr lang="it-IT" dirty="0"/>
              <a:t> </a:t>
            </a:r>
            <a:r>
              <a:rPr lang="it-IT" dirty="0" err="1"/>
              <a:t>based</a:t>
            </a:r>
            <a:r>
              <a:rPr lang="it-IT" dirty="0"/>
              <a:t> on RFM </a:t>
            </a:r>
            <a:endParaRPr lang="en-IT" dirty="0"/>
          </a:p>
        </p:txBody>
      </p:sp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A025BE1-16A4-3341-5CA4-E31B3262A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109163"/>
              </p:ext>
            </p:extLst>
          </p:nvPr>
        </p:nvGraphicFramePr>
        <p:xfrm>
          <a:off x="6096000" y="4579937"/>
          <a:ext cx="5751870" cy="1798320"/>
        </p:xfrm>
        <a:graphic>
          <a:graphicData uri="http://schemas.openxmlformats.org/drawingml/2006/table">
            <a:tbl>
              <a:tblPr/>
              <a:tblGrid>
                <a:gridCol w="1150374">
                  <a:extLst>
                    <a:ext uri="{9D8B030D-6E8A-4147-A177-3AD203B41FA5}">
                      <a16:colId xmlns:a16="http://schemas.microsoft.com/office/drawing/2014/main" val="2532386590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2529268482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3826869881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408509644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1442666150"/>
                    </a:ext>
                  </a:extLst>
                </a:gridCol>
              </a:tblGrid>
              <a:tr h="135643"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Low </a:t>
                      </a:r>
                      <a:r>
                        <a:rPr lang="it-IT" sz="1400" b="1" dirty="0" err="1">
                          <a:effectLst/>
                        </a:rPr>
                        <a:t>value</a:t>
                      </a:r>
                      <a:r>
                        <a:rPr lang="it-IT" sz="1400" b="1" dirty="0">
                          <a:effectLst/>
                        </a:rPr>
                        <a:t>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 At-risk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VIP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1400" b="1" dirty="0">
                          <a:effectLst/>
                        </a:rPr>
                        <a:t>New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09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it-IT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20992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/>
                      <a:r>
                        <a:rPr lang="it-IT" sz="1200" dirty="0" err="1">
                          <a:effectLst/>
                        </a:rPr>
                        <a:t>Recency</a:t>
                      </a:r>
                      <a:endParaRPr lang="it-IT" sz="12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0.08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-1.35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0.15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1.52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214738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/>
                      <a:r>
                        <a:rPr lang="it-IT" sz="1200" dirty="0">
                          <a:effectLst/>
                        </a:rPr>
                        <a:t>Frequency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-1.08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1.52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0.3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-1.16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55567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r"/>
                      <a:r>
                        <a:rPr lang="it-IT" sz="1200" dirty="0" err="1">
                          <a:effectLst/>
                        </a:rPr>
                        <a:t>Monetary</a:t>
                      </a:r>
                      <a:r>
                        <a:rPr lang="it-IT" sz="1200" dirty="0">
                          <a:effectLst/>
                        </a:rPr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-0.90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1.08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it-IT" sz="1400" dirty="0">
                          <a:effectLst/>
                        </a:rPr>
                        <a:t>-1.10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2208111"/>
                  </a:ext>
                </a:extLst>
              </a:tr>
            </a:tbl>
          </a:graphicData>
        </a:graphic>
      </p:graphicFrame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90DF255F-03E0-C581-08F6-AFF6472CEB4D}"/>
              </a:ext>
            </a:extLst>
          </p:cNvPr>
          <p:cNvSpPr txBox="1">
            <a:spLocks/>
          </p:cNvSpPr>
          <p:nvPr/>
        </p:nvSpPr>
        <p:spPr>
          <a:xfrm>
            <a:off x="6292645" y="2054057"/>
            <a:ext cx="5157216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We identified four segments of customers based on their </a:t>
            </a:r>
            <a:r>
              <a:rPr lang="en-US" i="1" dirty="0"/>
              <a:t>recency</a:t>
            </a:r>
            <a:r>
              <a:rPr lang="en-US" dirty="0"/>
              <a:t> (how recently a consumer made a purchase),</a:t>
            </a:r>
            <a:r>
              <a:rPr lang="en-US" i="1" dirty="0"/>
              <a:t> frequency </a:t>
            </a:r>
            <a:r>
              <a:rPr lang="en-US" dirty="0"/>
              <a:t>(how often they buy) and </a:t>
            </a:r>
            <a:r>
              <a:rPr lang="en-US" i="1" dirty="0"/>
              <a:t>monetary</a:t>
            </a:r>
            <a:r>
              <a:rPr lang="en-US" dirty="0"/>
              <a:t> (how much they spend) and applying clustering techniques.</a:t>
            </a:r>
          </a:p>
        </p:txBody>
      </p:sp>
      <p:pic>
        <p:nvPicPr>
          <p:cNvPr id="16" name="Segnaposto contenuto 15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4C0A080D-4BF2-2EF4-820E-62011ADF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929" y="2757714"/>
            <a:ext cx="5650707" cy="3767138"/>
          </a:xfrm>
        </p:spPr>
      </p:pic>
    </p:spTree>
    <p:extLst>
      <p:ext uri="{BB962C8B-B14F-4D97-AF65-F5344CB8AC3E}">
        <p14:creationId xmlns:p14="http://schemas.microsoft.com/office/powerpoint/2010/main" val="3398399005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362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International Retailer  Exploratory Data Analysis</vt:lpstr>
      <vt:lpstr>Here we are showing the revenue over time around 2011, there is no particular trend or seasonality, even though in the last period revenue is increasing. We have a few pecks around September/October. The product which generates the most revenue is Dotcom Postage.</vt:lpstr>
      <vt:lpstr>When do people tend to shop online?</vt:lpstr>
      <vt:lpstr>Top and worst performers </vt:lpstr>
      <vt:lpstr>Insights </vt:lpstr>
      <vt:lpstr>Customer segmentation based on RFM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Antonella Convertini</dc:creator>
  <cp:lastModifiedBy>Valeria Riccardo</cp:lastModifiedBy>
  <cp:revision>4</cp:revision>
  <dcterms:created xsi:type="dcterms:W3CDTF">2025-03-30T20:46:57Z</dcterms:created>
  <dcterms:modified xsi:type="dcterms:W3CDTF">2025-03-31T19:47:02Z</dcterms:modified>
</cp:coreProperties>
</file>