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F2800E"/>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4" autoAdjust="0"/>
    <p:restoredTop sz="94660"/>
  </p:normalViewPr>
  <p:slideViewPr>
    <p:cSldViewPr>
      <p:cViewPr varScale="1">
        <p:scale>
          <a:sx n="67" d="100"/>
          <a:sy n="67" d="100"/>
        </p:scale>
        <p:origin x="16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743515-2A00-4C17-8CE8-06D3E49ED3C8}" type="slidenum">
              <a:rPr lang="en-US"/>
              <a:pPr/>
              <a:t>‹#›</a:t>
            </a:fld>
            <a:endParaRPr lang="en-US"/>
          </a:p>
        </p:txBody>
      </p:sp>
    </p:spTree>
    <p:extLst>
      <p:ext uri="{BB962C8B-B14F-4D97-AF65-F5344CB8AC3E}">
        <p14:creationId xmlns:p14="http://schemas.microsoft.com/office/powerpoint/2010/main" val="84582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63A3AE-4EA2-4E9D-BB26-A58E2211638F}" type="slidenum">
              <a:rPr lang="en-US"/>
              <a:pPr/>
              <a:t>‹#›</a:t>
            </a:fld>
            <a:endParaRPr lang="en-US"/>
          </a:p>
        </p:txBody>
      </p:sp>
    </p:spTree>
    <p:extLst>
      <p:ext uri="{BB962C8B-B14F-4D97-AF65-F5344CB8AC3E}">
        <p14:creationId xmlns:p14="http://schemas.microsoft.com/office/powerpoint/2010/main" val="154204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B318A-B424-4617-A122-B85348723DB6}" type="slidenum">
              <a:rPr lang="en-US"/>
              <a:pPr/>
              <a:t>‹#›</a:t>
            </a:fld>
            <a:endParaRPr lang="en-US"/>
          </a:p>
        </p:txBody>
      </p:sp>
    </p:spTree>
    <p:extLst>
      <p:ext uri="{BB962C8B-B14F-4D97-AF65-F5344CB8AC3E}">
        <p14:creationId xmlns:p14="http://schemas.microsoft.com/office/powerpoint/2010/main" val="265539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3CF7BBA9-C452-4F56-BB46-17EA01F06412}" type="slidenum">
              <a:rPr lang="en-US"/>
              <a:pPr/>
              <a:t>‹#›</a:t>
            </a:fld>
            <a:endParaRPr lang="en-US"/>
          </a:p>
        </p:txBody>
      </p:sp>
    </p:spTree>
    <p:extLst>
      <p:ext uri="{BB962C8B-B14F-4D97-AF65-F5344CB8AC3E}">
        <p14:creationId xmlns:p14="http://schemas.microsoft.com/office/powerpoint/2010/main" val="354475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B6F8C5-2F4F-4CD5-ACC2-98231DB14A5D}" type="slidenum">
              <a:rPr lang="en-US"/>
              <a:pPr/>
              <a:t>‹#›</a:t>
            </a:fld>
            <a:endParaRPr lang="en-US"/>
          </a:p>
        </p:txBody>
      </p:sp>
    </p:spTree>
    <p:extLst>
      <p:ext uri="{BB962C8B-B14F-4D97-AF65-F5344CB8AC3E}">
        <p14:creationId xmlns:p14="http://schemas.microsoft.com/office/powerpoint/2010/main" val="153318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EB1C1F-8E5F-4C83-BA8F-B6BF14D0E685}" type="slidenum">
              <a:rPr lang="en-US"/>
              <a:pPr/>
              <a:t>‹#›</a:t>
            </a:fld>
            <a:endParaRPr lang="en-US"/>
          </a:p>
        </p:txBody>
      </p:sp>
    </p:spTree>
    <p:extLst>
      <p:ext uri="{BB962C8B-B14F-4D97-AF65-F5344CB8AC3E}">
        <p14:creationId xmlns:p14="http://schemas.microsoft.com/office/powerpoint/2010/main" val="382950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1363D5-CB30-42E9-A7EF-917BDCE988C0}" type="slidenum">
              <a:rPr lang="en-US"/>
              <a:pPr/>
              <a:t>‹#›</a:t>
            </a:fld>
            <a:endParaRPr lang="en-US"/>
          </a:p>
        </p:txBody>
      </p:sp>
    </p:spTree>
    <p:extLst>
      <p:ext uri="{BB962C8B-B14F-4D97-AF65-F5344CB8AC3E}">
        <p14:creationId xmlns:p14="http://schemas.microsoft.com/office/powerpoint/2010/main" val="1644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64D2229-F988-4D04-B466-226FD7CD65BE}" type="slidenum">
              <a:rPr lang="en-US"/>
              <a:pPr/>
              <a:t>‹#›</a:t>
            </a:fld>
            <a:endParaRPr lang="en-US"/>
          </a:p>
        </p:txBody>
      </p:sp>
    </p:spTree>
    <p:extLst>
      <p:ext uri="{BB962C8B-B14F-4D97-AF65-F5344CB8AC3E}">
        <p14:creationId xmlns:p14="http://schemas.microsoft.com/office/powerpoint/2010/main" val="114843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9AA86BD-A38F-42D6-861A-624A419F1343}" type="slidenum">
              <a:rPr lang="en-US"/>
              <a:pPr/>
              <a:t>‹#›</a:t>
            </a:fld>
            <a:endParaRPr lang="en-US"/>
          </a:p>
        </p:txBody>
      </p:sp>
    </p:spTree>
    <p:extLst>
      <p:ext uri="{BB962C8B-B14F-4D97-AF65-F5344CB8AC3E}">
        <p14:creationId xmlns:p14="http://schemas.microsoft.com/office/powerpoint/2010/main" val="320411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D64B386-5ED0-4E7C-A7D1-073194B273C2}" type="slidenum">
              <a:rPr lang="en-US"/>
              <a:pPr/>
              <a:t>‹#›</a:t>
            </a:fld>
            <a:endParaRPr lang="en-US"/>
          </a:p>
        </p:txBody>
      </p:sp>
    </p:spTree>
    <p:extLst>
      <p:ext uri="{BB962C8B-B14F-4D97-AF65-F5344CB8AC3E}">
        <p14:creationId xmlns:p14="http://schemas.microsoft.com/office/powerpoint/2010/main" val="253004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DFFC27-4F0A-43A2-AB09-207F917C1BB4}" type="slidenum">
              <a:rPr lang="en-US"/>
              <a:pPr/>
              <a:t>‹#›</a:t>
            </a:fld>
            <a:endParaRPr lang="en-US"/>
          </a:p>
        </p:txBody>
      </p:sp>
    </p:spTree>
    <p:extLst>
      <p:ext uri="{BB962C8B-B14F-4D97-AF65-F5344CB8AC3E}">
        <p14:creationId xmlns:p14="http://schemas.microsoft.com/office/powerpoint/2010/main" val="356740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8EDA83-E9F9-4D05-B408-43CD5A2A788E}" type="slidenum">
              <a:rPr lang="en-US"/>
              <a:pPr/>
              <a:t>‹#›</a:t>
            </a:fld>
            <a:endParaRPr lang="en-US"/>
          </a:p>
        </p:txBody>
      </p:sp>
    </p:spTree>
    <p:extLst>
      <p:ext uri="{BB962C8B-B14F-4D97-AF65-F5344CB8AC3E}">
        <p14:creationId xmlns:p14="http://schemas.microsoft.com/office/powerpoint/2010/main" val="232516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1152FA8-30FC-4021-8CE3-E5ABDE60423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MySQL.svg"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Oracle_Corporation" TargetMode="External"/><Relationship Id="rId2" Type="http://schemas.openxmlformats.org/officeDocument/2006/relationships/image" Target="http://en.wikipedia.org/wiki/Database" TargetMode="External"/><Relationship Id="rId1" Type="http://schemas.openxmlformats.org/officeDocument/2006/relationships/slideLayout" Target="../slideLayouts/slideLayout2.xml"/><Relationship Id="rId4" Type="http://schemas.openxmlformats.org/officeDocument/2006/relationships/hyperlink" Target="http://en.wikipedia.org/wiki/Larry_Elliso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Microsoft" TargetMode="External"/><Relationship Id="rId3" Type="http://schemas.openxmlformats.org/officeDocument/2006/relationships/hyperlink" Target="http://en.wikipedia.org/wiki/Redwood_City,_California" TargetMode="External"/><Relationship Id="rId7" Type="http://schemas.openxmlformats.org/officeDocument/2006/relationships/hyperlink" Target="http://en.wikipedia.org/wiki/List_of_the_largest_software_companies" TargetMode="External"/><Relationship Id="rId2" Type="http://schemas.openxmlformats.org/officeDocument/2006/relationships/hyperlink" Target="http://en.wikipedia.org/wiki/Multinational_corporation" TargetMode="External"/><Relationship Id="rId1" Type="http://schemas.openxmlformats.org/officeDocument/2006/relationships/slideLayout" Target="../slideLayouts/slideLayout2.xml"/><Relationship Id="rId6" Type="http://schemas.openxmlformats.org/officeDocument/2006/relationships/hyperlink" Target="http://en.wikipedia.org/wiki/Oracle_Database" TargetMode="External"/><Relationship Id="rId5" Type="http://schemas.openxmlformats.org/officeDocument/2006/relationships/hyperlink" Target="http://en.wikipedia.org/wiki/Enterprise_software" TargetMode="External"/><Relationship Id="rId4" Type="http://schemas.openxmlformats.org/officeDocument/2006/relationships/hyperlink" Target="http://en.wikipedia.org/wiki/Computer_hardware" TargetMode="External"/><Relationship Id="rId9" Type="http://schemas.openxmlformats.org/officeDocument/2006/relationships/hyperlink" Target="http://en.wikipedia.org/wiki/IB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File:MySQL.svg" TargetMode="External"/><Relationship Id="rId2" Type="http://schemas.openxmlformats.org/officeDocument/2006/relationships/image" Target="http://en.wikipedia.org/wiki/MySQL"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MySQL.svg"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MySQL.svg"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7772400" cy="1470025"/>
          </a:xfrm>
        </p:spPr>
        <p:txBody>
          <a:bodyPr/>
          <a:lstStyle/>
          <a:p>
            <a:r>
              <a:rPr lang="en-US"/>
              <a:t>Database</a:t>
            </a:r>
            <a:br>
              <a:rPr lang="en-US"/>
            </a:br>
            <a:r>
              <a:rPr lang="en-US" sz="1800"/>
              <a:t>comparison</a:t>
            </a:r>
            <a:br>
              <a:rPr lang="en-US" sz="1800"/>
            </a:br>
            <a:endParaRPr lang="en-US" sz="1800"/>
          </a:p>
        </p:txBody>
      </p:sp>
      <p:sp>
        <p:nvSpPr>
          <p:cNvPr id="2051" name="Rectangle 3"/>
          <p:cNvSpPr>
            <a:spLocks noGrp="1" noChangeArrowheads="1"/>
          </p:cNvSpPr>
          <p:nvPr>
            <p:ph type="subTitle" idx="1"/>
          </p:nvPr>
        </p:nvSpPr>
        <p:spPr>
          <a:xfrm>
            <a:off x="1524000" y="2971800"/>
            <a:ext cx="6400800" cy="1752600"/>
          </a:xfrm>
          <a:ln/>
          <a:extLst>
            <a:ext uri="{91240B29-F687-4F45-9708-019B960494DF}">
              <a14:hiddenLine xmlns:a14="http://schemas.microsoft.com/office/drawing/2010/main" w="9525">
                <a:solidFill>
                  <a:srgbClr val="006699"/>
                </a:solidFill>
                <a:miter lim="800000"/>
                <a:headEnd/>
                <a:tailEnd/>
              </a14:hiddenLine>
            </a:ext>
          </a:extLst>
        </p:spPr>
        <p:txBody>
          <a:bodyPr/>
          <a:lstStyle/>
          <a:p>
            <a:r>
              <a:rPr lang="en-US" sz="4800" b="1" dirty="0">
                <a:solidFill>
                  <a:srgbClr val="FF3300"/>
                </a:solidFill>
              </a:rPr>
              <a:t>Oracle </a:t>
            </a:r>
            <a:r>
              <a:rPr lang="en-US" sz="4800" dirty="0" err="1" smtClean="0"/>
              <a:t>vs</a:t>
            </a:r>
            <a:r>
              <a:rPr lang="en-US" sz="4800" smtClean="0"/>
              <a:t> </a:t>
            </a:r>
            <a:r>
              <a:rPr lang="en-US" sz="4800" b="1" smtClean="0">
                <a:solidFill>
                  <a:srgbClr val="006699"/>
                </a:solidFill>
              </a:rPr>
              <a:t> </a:t>
            </a:r>
            <a:r>
              <a:rPr lang="en-US" sz="4800" b="1" dirty="0" err="1">
                <a:solidFill>
                  <a:srgbClr val="006699"/>
                </a:solidFill>
              </a:rPr>
              <a:t>My</a:t>
            </a:r>
            <a:r>
              <a:rPr lang="en-US" sz="4800" b="1" dirty="0" err="1">
                <a:solidFill>
                  <a:srgbClr val="F2800E"/>
                </a:solidFill>
              </a:rPr>
              <a:t>Sql</a:t>
            </a:r>
            <a:endParaRPr lang="en-US" sz="4800" b="1" dirty="0">
              <a:solidFill>
                <a:srgbClr val="F2800E"/>
              </a:solidFill>
            </a:endParaRPr>
          </a:p>
        </p:txBody>
      </p:sp>
      <p:sp>
        <p:nvSpPr>
          <p:cNvPr id="2053" name="Line 5"/>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4" name="Line 6"/>
          <p:cNvSpPr>
            <a:spLocks noChangeShapeType="1"/>
          </p:cNvSpPr>
          <p:nvPr/>
        </p:nvSpPr>
        <p:spPr bwMode="auto">
          <a:xfrm>
            <a:off x="0" y="65532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 name="Line 3"/>
          <p:cNvSpPr>
            <a:spLocks noChangeShapeType="1"/>
          </p:cNvSpPr>
          <p:nvPr/>
        </p:nvSpPr>
        <p:spPr bwMode="auto">
          <a:xfrm>
            <a:off x="0" y="66294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92" name="Text Box 80"/>
          <p:cNvSpPr txBox="1">
            <a:spLocks noChangeArrowheads="1"/>
          </p:cNvSpPr>
          <p:nvPr/>
        </p:nvSpPr>
        <p:spPr bwMode="auto">
          <a:xfrm>
            <a:off x="2362200" y="304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rPr>
              <a:t>Oracle versus MySQL Features/Functionality</a:t>
            </a:r>
          </a:p>
        </p:txBody>
      </p:sp>
      <p:graphicFrame>
        <p:nvGraphicFramePr>
          <p:cNvPr id="13487" name="Group 175"/>
          <p:cNvGraphicFramePr>
            <a:graphicFrameLocks noGrp="1"/>
          </p:cNvGraphicFramePr>
          <p:nvPr>
            <p:ph/>
          </p:nvPr>
        </p:nvGraphicFramePr>
        <p:xfrm>
          <a:off x="609600" y="762000"/>
          <a:ext cx="8229600" cy="5590731"/>
        </p:xfrm>
        <a:graphic>
          <a:graphicData uri="http://schemas.openxmlformats.org/drawingml/2006/table">
            <a:tbl>
              <a:tblPr/>
              <a:tblGrid>
                <a:gridCol w="838200"/>
                <a:gridCol w="1851025"/>
                <a:gridCol w="3086100"/>
                <a:gridCol w="2454275"/>
              </a:tblGrid>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Sr.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Features/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Functionality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MySQL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012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Database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Uses tablespaces for system metadata, user data and indexes. Common tablespaces include: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Made up of database schemas.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Partitioning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 with lots of options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Free, basic features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 lots of features and options.  Much higher complexity with a lot of features.  Allows a lot of data filtering and manipulation.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Free, relatively easy to setup and manage. Basic features but works great.  Great horizontal scalability.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Transactions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Regular and Index only tables support transactions.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InnoDB and upcoming Falcon and Maria storage engines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Backup/Recovery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Recovery Manager (RMAN) supports hot backups and runs as a separate central repository for multiple Oracle database servers.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No online backup built-in.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39" name="Line 3"/>
          <p:cNvSpPr>
            <a:spLocks noChangeShapeType="1"/>
          </p:cNvSpPr>
          <p:nvPr/>
        </p:nvSpPr>
        <p:spPr bwMode="auto">
          <a:xfrm>
            <a:off x="0" y="66294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1" name="Text Box 5"/>
          <p:cNvSpPr txBox="1">
            <a:spLocks noChangeArrowheads="1"/>
          </p:cNvSpPr>
          <p:nvPr/>
        </p:nvSpPr>
        <p:spPr bwMode="auto">
          <a:xfrm>
            <a:off x="2362200" y="304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rPr>
              <a:t>Oracle versus MySQL Features/Functionality</a:t>
            </a:r>
          </a:p>
        </p:txBody>
      </p:sp>
      <p:graphicFrame>
        <p:nvGraphicFramePr>
          <p:cNvPr id="14407" name="Group 71"/>
          <p:cNvGraphicFramePr>
            <a:graphicFrameLocks noGrp="1"/>
          </p:cNvGraphicFramePr>
          <p:nvPr/>
        </p:nvGraphicFramePr>
        <p:xfrm>
          <a:off x="609600" y="914400"/>
          <a:ext cx="8229600" cy="4982718"/>
        </p:xfrm>
        <a:graphic>
          <a:graphicData uri="http://schemas.openxmlformats.org/drawingml/2006/table">
            <a:tbl>
              <a:tblPr/>
              <a:tblGrid>
                <a:gridCol w="949325"/>
                <a:gridCol w="1739900"/>
                <a:gridCol w="3086100"/>
                <a:gridCol w="2454275"/>
              </a:tblGrid>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Sr.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Features/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Functionality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MySQL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Export/Import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More features.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Easy, very basic.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 Dictionary (catalog)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 dictionary offers lots of detailed information for tuning. Oracle starting to charge for use of new metadata structures.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Information_schema and mysql database schemas offer basic metadata.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Management/Monitoring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 Grid Control offers lots of functionality. Lots of 3rd party options such as Quest.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 MySQL Enterprise Monitor offers basic functionality. Additional open source solutions. May also use admin scripts.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Storage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Tables managed in tablespaces.  ASM offers striping and mirroring using cheap fast disks.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Each storage engine uses different storage. Varies from individual files to tablespaces.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Stored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Advanced features, runs interpreted or compiled. Lots of built in packages add significant functionality. Extremely scalable.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Very basic features, runs interpreted in session threads. Limited scalability.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3" name="Line 3"/>
          <p:cNvSpPr>
            <a:spLocks noChangeShapeType="1"/>
          </p:cNvSpPr>
          <p:nvPr/>
        </p:nvSpPr>
        <p:spPr bwMode="auto">
          <a:xfrm>
            <a:off x="0" y="66294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5" name="Text Box 5"/>
          <p:cNvSpPr txBox="1">
            <a:spLocks noChangeArrowheads="1"/>
          </p:cNvSpPr>
          <p:nvPr/>
        </p:nvSpPr>
        <p:spPr bwMode="auto">
          <a:xfrm>
            <a:off x="3657600" y="304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Summary</a:t>
            </a:r>
          </a:p>
        </p:txBody>
      </p:sp>
      <p:pic>
        <p:nvPicPr>
          <p:cNvPr id="15366" name="Picture 6" descr="MySQL.svg">
            <a:hlinkClick r:id="rId2"/>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6096000" y="685800"/>
            <a:ext cx="1714500" cy="88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8" name="Text Box 8"/>
          <p:cNvSpPr txBox="1">
            <a:spLocks noChangeArrowheads="1"/>
          </p:cNvSpPr>
          <p:nvPr/>
        </p:nvSpPr>
        <p:spPr bwMode="auto">
          <a:xfrm>
            <a:off x="990600" y="1066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15369" name="Text Box 9"/>
          <p:cNvSpPr txBox="1">
            <a:spLocks noChangeArrowheads="1"/>
          </p:cNvSpPr>
          <p:nvPr/>
        </p:nvSpPr>
        <p:spPr bwMode="auto">
          <a:xfrm>
            <a:off x="1828800" y="1066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rgbClr val="FF3300"/>
                </a:solidFill>
              </a:rPr>
              <a:t>ORACLE</a:t>
            </a:r>
          </a:p>
        </p:txBody>
      </p:sp>
      <p:sp>
        <p:nvSpPr>
          <p:cNvPr id="15370" name="Text Box 10"/>
          <p:cNvSpPr txBox="1">
            <a:spLocks noChangeArrowheads="1"/>
          </p:cNvSpPr>
          <p:nvPr/>
        </p:nvSpPr>
        <p:spPr bwMode="auto">
          <a:xfrm>
            <a:off x="685800" y="19812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15371" name="Text Box 11"/>
          <p:cNvSpPr txBox="1">
            <a:spLocks noChangeArrowheads="1"/>
          </p:cNvSpPr>
          <p:nvPr/>
        </p:nvSpPr>
        <p:spPr bwMode="auto">
          <a:xfrm>
            <a:off x="1295400" y="1828800"/>
            <a:ext cx="3276600" cy="20272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Very Powerful DB</a:t>
            </a:r>
          </a:p>
          <a:p>
            <a:pPr>
              <a:spcBef>
                <a:spcPct val="50000"/>
              </a:spcBef>
            </a:pPr>
            <a:r>
              <a:rPr lang="en-US"/>
              <a:t>For OLTP, VLDBs</a:t>
            </a:r>
          </a:p>
          <a:p>
            <a:pPr>
              <a:spcBef>
                <a:spcPct val="50000"/>
              </a:spcBef>
            </a:pPr>
            <a:r>
              <a:rPr lang="en-US"/>
              <a:t>Price: $$$$</a:t>
            </a:r>
          </a:p>
          <a:p>
            <a:pPr>
              <a:spcBef>
                <a:spcPct val="50000"/>
              </a:spcBef>
            </a:pPr>
            <a:r>
              <a:rPr lang="en-US"/>
              <a:t>Ease of Use: Many Features</a:t>
            </a:r>
          </a:p>
          <a:p>
            <a:pPr>
              <a:spcBef>
                <a:spcPct val="50000"/>
              </a:spcBef>
            </a:pPr>
            <a:r>
              <a:rPr lang="en-US"/>
              <a:t>Performance: Very High</a:t>
            </a:r>
          </a:p>
        </p:txBody>
      </p:sp>
      <p:sp>
        <p:nvSpPr>
          <p:cNvPr id="15372" name="Text Box 12"/>
          <p:cNvSpPr txBox="1">
            <a:spLocks noChangeArrowheads="1"/>
          </p:cNvSpPr>
          <p:nvPr/>
        </p:nvSpPr>
        <p:spPr bwMode="auto">
          <a:xfrm>
            <a:off x="5029200" y="1828800"/>
            <a:ext cx="3352800" cy="2027238"/>
          </a:xfrm>
          <a:prstGeom prst="rect">
            <a:avLst/>
          </a:prstGeom>
          <a:noFill/>
          <a:ln w="9525">
            <a:solidFill>
              <a:srgbClr val="00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Good / ok Performance</a:t>
            </a:r>
          </a:p>
          <a:p>
            <a:pPr>
              <a:spcBef>
                <a:spcPct val="50000"/>
              </a:spcBef>
            </a:pPr>
            <a:r>
              <a:rPr lang="en-US"/>
              <a:t>For Web, Small-Mid Appl.</a:t>
            </a:r>
          </a:p>
          <a:p>
            <a:pPr>
              <a:spcBef>
                <a:spcPct val="50000"/>
              </a:spcBef>
            </a:pPr>
            <a:r>
              <a:rPr lang="en-US"/>
              <a:t>Price: 0 to $</a:t>
            </a:r>
          </a:p>
          <a:p>
            <a:pPr>
              <a:spcBef>
                <a:spcPct val="50000"/>
              </a:spcBef>
            </a:pPr>
            <a:r>
              <a:rPr lang="en-US"/>
              <a:t>Ease of Use: Limited Features</a:t>
            </a:r>
          </a:p>
          <a:p>
            <a:pPr>
              <a:spcBef>
                <a:spcPct val="50000"/>
              </a:spcBef>
            </a:pPr>
            <a:r>
              <a:rPr lang="en-US"/>
              <a:t>Performance: Good /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sp>
        <p:nvSpPr>
          <p:cNvPr id="4100" name="Line 4"/>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1" name="Line 5"/>
          <p:cNvSpPr>
            <a:spLocks noChangeShapeType="1"/>
          </p:cNvSpPr>
          <p:nvPr/>
        </p:nvSpPr>
        <p:spPr bwMode="auto">
          <a:xfrm>
            <a:off x="0" y="6477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 name="Text Box 9"/>
          <p:cNvSpPr txBox="1">
            <a:spLocks noChangeArrowheads="1"/>
          </p:cNvSpPr>
          <p:nvPr/>
        </p:nvSpPr>
        <p:spPr bwMode="auto">
          <a:xfrm>
            <a:off x="990600" y="5334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4106" name="Text Box 10"/>
          <p:cNvSpPr txBox="1">
            <a:spLocks noChangeArrowheads="1"/>
          </p:cNvSpPr>
          <p:nvPr/>
        </p:nvSpPr>
        <p:spPr bwMode="auto">
          <a:xfrm>
            <a:off x="762000" y="457200"/>
            <a:ext cx="7543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b="1">
                <a:solidFill>
                  <a:srgbClr val="FF3300"/>
                </a:solidFill>
              </a:rPr>
              <a:t>Oracle</a:t>
            </a:r>
          </a:p>
          <a:p>
            <a:pPr>
              <a:spcBef>
                <a:spcPct val="50000"/>
              </a:spcBef>
            </a:pPr>
            <a:r>
              <a:rPr lang="en-US" sz="1200" b="1">
                <a:solidFill>
                  <a:srgbClr val="FF3300"/>
                </a:solidFill>
              </a:rPr>
              <a:t>(Since 1977)</a:t>
            </a:r>
          </a:p>
        </p:txBody>
      </p:sp>
      <p:sp>
        <p:nvSpPr>
          <p:cNvPr id="4107" name="Text Box 11"/>
          <p:cNvSpPr txBox="1">
            <a:spLocks noChangeArrowheads="1"/>
          </p:cNvSpPr>
          <p:nvPr/>
        </p:nvSpPr>
        <p:spPr bwMode="auto">
          <a:xfrm>
            <a:off x="762000" y="1371600"/>
            <a:ext cx="777240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Produced and marketed by </a:t>
            </a:r>
            <a:r>
              <a:rPr lang="en-US">
                <a:hlinkClick r:id="rId3" tooltip="Oracle Corporation"/>
              </a:rPr>
              <a:t>Oracle Corporation</a:t>
            </a:r>
            <a:endParaRPr lang="en-US"/>
          </a:p>
          <a:p>
            <a:pPr>
              <a:spcBef>
                <a:spcPct val="50000"/>
              </a:spcBef>
            </a:pPr>
            <a:r>
              <a:rPr lang="en-US" sz="1600">
                <a:hlinkClick r:id="rId4" tooltip="Larry Ellison"/>
              </a:rPr>
              <a:t>Larry Ellison</a:t>
            </a:r>
            <a:r>
              <a:rPr lang="en-US" sz="1600"/>
              <a:t> and his friends started the consultancy Software Development Laboratories (SDL) in 1977</a:t>
            </a:r>
            <a:r>
              <a:rPr lang="en-US"/>
              <a:t> </a:t>
            </a:r>
          </a:p>
          <a:p>
            <a:pPr>
              <a:spcBef>
                <a:spcPct val="50000"/>
              </a:spcBef>
            </a:pPr>
            <a:r>
              <a:rPr lang="en-US" sz="1400" i="1"/>
              <a:t>1979 - Oracle release 2</a:t>
            </a:r>
            <a:r>
              <a:rPr lang="en-US" sz="1400"/>
              <a:t> </a:t>
            </a:r>
          </a:p>
          <a:p>
            <a:pPr>
              <a:spcBef>
                <a:spcPct val="50000"/>
              </a:spcBef>
            </a:pPr>
            <a:r>
              <a:rPr lang="en-US" sz="1400" i="1"/>
              <a:t>1983 - Oracle release 3</a:t>
            </a:r>
            <a:r>
              <a:rPr lang="en-US" sz="1400"/>
              <a:t> </a:t>
            </a:r>
          </a:p>
          <a:p>
            <a:pPr>
              <a:spcBef>
                <a:spcPct val="50000"/>
              </a:spcBef>
            </a:pPr>
            <a:r>
              <a:rPr lang="en-US" sz="1400" i="1"/>
              <a:t>1984 - Oracle release 4</a:t>
            </a:r>
            <a:r>
              <a:rPr lang="en-US" sz="1400"/>
              <a:t> </a:t>
            </a:r>
          </a:p>
          <a:p>
            <a:pPr>
              <a:spcBef>
                <a:spcPct val="50000"/>
              </a:spcBef>
            </a:pPr>
            <a:r>
              <a:rPr lang="en-US" sz="1400" i="1"/>
              <a:t>1985 - Oracle release 5</a:t>
            </a:r>
            <a:r>
              <a:rPr lang="en-US" sz="1400"/>
              <a:t> </a:t>
            </a:r>
          </a:p>
          <a:p>
            <a:pPr>
              <a:spcBef>
                <a:spcPct val="50000"/>
              </a:spcBef>
            </a:pPr>
            <a:r>
              <a:rPr lang="en-US" sz="1400" i="1"/>
              <a:t>1988 - Oracle release 6</a:t>
            </a:r>
            <a:endParaRPr lang="en-US" sz="1400"/>
          </a:p>
          <a:p>
            <a:pPr>
              <a:spcBef>
                <a:spcPct val="50000"/>
              </a:spcBef>
            </a:pPr>
            <a:r>
              <a:rPr lang="en-US" sz="1400" i="1"/>
              <a:t>1992 - Oracle release 7</a:t>
            </a:r>
            <a:r>
              <a:rPr lang="en-US" sz="1400"/>
              <a:t> </a:t>
            </a:r>
          </a:p>
          <a:p>
            <a:pPr>
              <a:spcBef>
                <a:spcPct val="50000"/>
              </a:spcBef>
            </a:pPr>
            <a:r>
              <a:rPr lang="en-US" sz="1400" i="1"/>
              <a:t>1997 - Oracle release 8</a:t>
            </a:r>
            <a:r>
              <a:rPr lang="en-US" sz="1400"/>
              <a:t> </a:t>
            </a:r>
          </a:p>
          <a:p>
            <a:pPr>
              <a:spcBef>
                <a:spcPct val="50000"/>
              </a:spcBef>
            </a:pPr>
            <a:r>
              <a:rPr lang="en-US" sz="1400" i="1"/>
              <a:t>1998 - Oracle release 8i</a:t>
            </a:r>
            <a:r>
              <a:rPr lang="en-US" sz="1400"/>
              <a:t> </a:t>
            </a:r>
          </a:p>
          <a:p>
            <a:pPr>
              <a:spcBef>
                <a:spcPct val="50000"/>
              </a:spcBef>
            </a:pPr>
            <a:r>
              <a:rPr lang="en-US" sz="1400" i="1"/>
              <a:t>2001 - Oracle release 9i</a:t>
            </a:r>
            <a:r>
              <a:rPr lang="en-US" sz="1400"/>
              <a:t> </a:t>
            </a:r>
          </a:p>
          <a:p>
            <a:pPr>
              <a:spcBef>
                <a:spcPct val="50000"/>
              </a:spcBef>
            </a:pPr>
            <a:r>
              <a:rPr lang="en-US" sz="1400" i="1"/>
              <a:t>2003 - Oracle release 10g</a:t>
            </a:r>
            <a:r>
              <a:rPr lang="en-US" sz="1400"/>
              <a:t> </a:t>
            </a:r>
          </a:p>
          <a:p>
            <a:pPr>
              <a:spcBef>
                <a:spcPct val="50000"/>
              </a:spcBef>
            </a:pPr>
            <a:r>
              <a:rPr lang="en-US" sz="1400" i="1"/>
              <a:t>2007 - Oracle release 11g</a:t>
            </a:r>
            <a:r>
              <a:rPr lang="en-US" sz="14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47" name="Line 3"/>
          <p:cNvSpPr>
            <a:spLocks noChangeShapeType="1"/>
          </p:cNvSpPr>
          <p:nvPr/>
        </p:nvSpPr>
        <p:spPr bwMode="auto">
          <a:xfrm>
            <a:off x="0" y="6477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49" name="Text Box 5"/>
          <p:cNvSpPr txBox="1">
            <a:spLocks noChangeArrowheads="1"/>
          </p:cNvSpPr>
          <p:nvPr/>
        </p:nvSpPr>
        <p:spPr bwMode="auto">
          <a:xfrm>
            <a:off x="1143000" y="1143000"/>
            <a:ext cx="693420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b="1"/>
          </a:p>
          <a:p>
            <a:pPr>
              <a:spcBef>
                <a:spcPct val="50000"/>
              </a:spcBef>
            </a:pPr>
            <a:r>
              <a:rPr lang="en-US" b="1"/>
              <a:t>Oracle Corporation</a:t>
            </a:r>
            <a:r>
              <a:rPr lang="en-US"/>
              <a:t> is an American </a:t>
            </a:r>
            <a:r>
              <a:rPr lang="en-US">
                <a:hlinkClick r:id="rId2" tooltip="Multinational corporation"/>
              </a:rPr>
              <a:t>multinational</a:t>
            </a:r>
            <a:r>
              <a:rPr lang="en-US"/>
              <a:t> computer technology corporation headquartered in </a:t>
            </a:r>
            <a:r>
              <a:rPr lang="en-US">
                <a:hlinkClick r:id="rId3" tooltip="Redwood City, California"/>
              </a:rPr>
              <a:t>Redwood City</a:t>
            </a:r>
            <a:r>
              <a:rPr lang="en-US"/>
              <a:t>, California, The United States. </a:t>
            </a:r>
          </a:p>
          <a:p>
            <a:pPr>
              <a:spcBef>
                <a:spcPct val="50000"/>
              </a:spcBef>
            </a:pPr>
            <a:endParaRPr lang="en-US"/>
          </a:p>
          <a:p>
            <a:pPr>
              <a:spcBef>
                <a:spcPct val="50000"/>
              </a:spcBef>
            </a:pPr>
            <a:r>
              <a:rPr lang="en-US"/>
              <a:t>The company specializes in developing and marketing </a:t>
            </a:r>
            <a:r>
              <a:rPr lang="en-US">
                <a:hlinkClick r:id="rId4" tooltip="Computer hardware"/>
              </a:rPr>
              <a:t>computer hardware</a:t>
            </a:r>
            <a:r>
              <a:rPr lang="en-US"/>
              <a:t> systems and </a:t>
            </a:r>
            <a:r>
              <a:rPr lang="en-US">
                <a:hlinkClick r:id="rId5" tooltip="Enterprise software"/>
              </a:rPr>
              <a:t>enterprise software</a:t>
            </a:r>
            <a:r>
              <a:rPr lang="en-US"/>
              <a:t> products – particularly </a:t>
            </a:r>
            <a:r>
              <a:rPr lang="en-US">
                <a:hlinkClick r:id="rId6" tooltip="Oracle Database"/>
              </a:rPr>
              <a:t>its own brands of database management systems</a:t>
            </a:r>
            <a:r>
              <a:rPr lang="en-US"/>
              <a:t>. </a:t>
            </a:r>
          </a:p>
          <a:p>
            <a:pPr>
              <a:spcBef>
                <a:spcPct val="50000"/>
              </a:spcBef>
            </a:pPr>
            <a:endParaRPr lang="en-US"/>
          </a:p>
          <a:p>
            <a:pPr>
              <a:spcBef>
                <a:spcPct val="50000"/>
              </a:spcBef>
            </a:pPr>
            <a:r>
              <a:rPr lang="en-US"/>
              <a:t>Oracle is the </a:t>
            </a:r>
            <a:r>
              <a:rPr lang="en-US">
                <a:hlinkClick r:id="rId7" tooltip="List of the largest software companies"/>
              </a:rPr>
              <a:t>third-largest software maker</a:t>
            </a:r>
            <a:r>
              <a:rPr lang="en-US"/>
              <a:t> by revenue, after </a:t>
            </a:r>
            <a:r>
              <a:rPr lang="en-US">
                <a:hlinkClick r:id="rId8" tooltip="Microsoft"/>
              </a:rPr>
              <a:t>Microsoft</a:t>
            </a:r>
            <a:r>
              <a:rPr lang="en-US"/>
              <a:t> and </a:t>
            </a:r>
            <a:r>
              <a:rPr lang="en-US">
                <a:hlinkClick r:id="rId9" tooltip="IBM"/>
              </a:rPr>
              <a:t>IBM</a:t>
            </a:r>
            <a:r>
              <a:rPr lang="en-US"/>
              <a:t> </a:t>
            </a:r>
          </a:p>
        </p:txBody>
      </p:sp>
      <p:sp>
        <p:nvSpPr>
          <p:cNvPr id="6150" name="Text Box 6"/>
          <p:cNvSpPr txBox="1">
            <a:spLocks noChangeArrowheads="1"/>
          </p:cNvSpPr>
          <p:nvPr/>
        </p:nvSpPr>
        <p:spPr bwMode="auto">
          <a:xfrm>
            <a:off x="762000" y="457200"/>
            <a:ext cx="784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b="1">
                <a:solidFill>
                  <a:srgbClr val="FF3300"/>
                </a:solidFill>
              </a:rPr>
              <a:t>Oracle </a:t>
            </a:r>
          </a:p>
          <a:p>
            <a:pPr>
              <a:spcBef>
                <a:spcPct val="50000"/>
              </a:spcBef>
            </a:pPr>
            <a:r>
              <a:rPr lang="en-US" sz="1200" b="1">
                <a:solidFill>
                  <a:srgbClr val="FF3300"/>
                </a:solidFill>
              </a:rPr>
              <a:t>         (Now)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sp>
        <p:nvSpPr>
          <p:cNvPr id="7170"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71" name="Line 3"/>
          <p:cNvSpPr>
            <a:spLocks noChangeShapeType="1"/>
          </p:cNvSpPr>
          <p:nvPr/>
        </p:nvSpPr>
        <p:spPr bwMode="auto">
          <a:xfrm>
            <a:off x="0" y="6477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74" name="Picture 6" descr="MySQL.svg">
            <a:hlinkClick r:id="rId3"/>
          </p:cNvPr>
          <p:cNvPicPr>
            <a:picLocks noGrp="1" noChangeAspect="1" noChangeArrowheads="1"/>
          </p:cNvPicPr>
          <p:nvPr>
            <p:ph/>
          </p:nvPr>
        </p:nvPicPr>
        <p:blipFill>
          <a:blip r:embed="rId4">
            <a:extLst>
              <a:ext uri="{28A0092B-C50C-407E-A947-70E740481C1C}">
                <a14:useLocalDpi xmlns:a14="http://schemas.microsoft.com/office/drawing/2010/main" val="0"/>
              </a:ext>
            </a:extLst>
          </a:blip>
          <a:srcRect/>
          <a:stretch>
            <a:fillRect/>
          </a:stretch>
        </p:blipFill>
        <p:spPr>
          <a:xfrm>
            <a:off x="3505200" y="228600"/>
            <a:ext cx="1714500" cy="885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6" name="Text Box 8"/>
          <p:cNvSpPr txBox="1">
            <a:spLocks noChangeArrowheads="1"/>
          </p:cNvSpPr>
          <p:nvPr/>
        </p:nvSpPr>
        <p:spPr bwMode="auto">
          <a:xfrm>
            <a:off x="1066800" y="1524000"/>
            <a:ext cx="71628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MySQL is a powerful and the most popular Open Source Software relational database management system (RDBMS) that uses SQL (Structured Query Language). </a:t>
            </a:r>
          </a:p>
          <a:p>
            <a:pPr>
              <a:spcBef>
                <a:spcPct val="50000"/>
              </a:spcBef>
            </a:pPr>
            <a:r>
              <a:rPr lang="en-US"/>
              <a:t>MySQL is named after co-founder Monty Widenius's daughter, My . </a:t>
            </a:r>
          </a:p>
          <a:p>
            <a:pPr>
              <a:spcBef>
                <a:spcPct val="50000"/>
              </a:spcBef>
            </a:pPr>
            <a:r>
              <a:rPr lang="en-US"/>
              <a:t>MySQL is officially pronounced "My esquel".</a:t>
            </a:r>
          </a:p>
          <a:p>
            <a:pPr>
              <a:spcBef>
                <a:spcPct val="50000"/>
              </a:spcBef>
            </a:pPr>
            <a:r>
              <a:rPr lang="en-US"/>
              <a:t>It is popular for web applications. </a:t>
            </a:r>
          </a:p>
          <a:p>
            <a:pPr>
              <a:spcBef>
                <a:spcPct val="50000"/>
              </a:spcBef>
            </a:pPr>
            <a:r>
              <a:rPr lang="en-US"/>
              <a:t>Previously, MySQL was developed, distributed, and supported by MySQL AB then acquired by Sun Microsystems. And now since January 2010  accquired by </a:t>
            </a:r>
            <a:r>
              <a:rPr lang="en-US">
                <a:solidFill>
                  <a:srgbClr val="FF3300"/>
                </a:solidFill>
              </a:rPr>
              <a:t>Oracle</a:t>
            </a:r>
            <a:r>
              <a:rPr lang="en-US"/>
              <a:t> Corporation.</a:t>
            </a:r>
          </a:p>
          <a:p>
            <a:pPr>
              <a:spcBef>
                <a:spcPct val="50000"/>
              </a:spcBef>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5" name="Line 3"/>
          <p:cNvSpPr>
            <a:spLocks noChangeShapeType="1"/>
          </p:cNvSpPr>
          <p:nvPr/>
        </p:nvSpPr>
        <p:spPr bwMode="auto">
          <a:xfrm>
            <a:off x="0" y="6477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7" name="Text Box 5"/>
          <p:cNvSpPr txBox="1">
            <a:spLocks noChangeArrowheads="1"/>
          </p:cNvSpPr>
          <p:nvPr/>
        </p:nvSpPr>
        <p:spPr bwMode="auto">
          <a:xfrm>
            <a:off x="685800" y="1524000"/>
            <a:ext cx="8001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MySQL Development History</a:t>
            </a:r>
          </a:p>
          <a:p>
            <a:endParaRPr lang="en-US" b="1"/>
          </a:p>
          <a:p>
            <a:pPr>
              <a:buFontTx/>
              <a:buChar char="-"/>
            </a:pPr>
            <a:r>
              <a:rPr lang="en-US"/>
              <a:t> MySQL was first released internally on 23 May 1995</a:t>
            </a:r>
            <a:br>
              <a:rPr lang="en-US"/>
            </a:br>
            <a:r>
              <a:rPr lang="en-US"/>
              <a:t>- Windows version was released on January 8, 1998 for Windows 95 and NT</a:t>
            </a:r>
            <a:br>
              <a:rPr lang="en-US"/>
            </a:br>
            <a:r>
              <a:rPr lang="en-US"/>
              <a:t>- Version 3.23 release January 2001</a:t>
            </a:r>
            <a:br>
              <a:rPr lang="en-US"/>
            </a:br>
            <a:r>
              <a:rPr lang="en-US"/>
              <a:t>- Version 4.0 release March 2003</a:t>
            </a:r>
            <a:br>
              <a:rPr lang="en-US"/>
            </a:br>
            <a:r>
              <a:rPr lang="en-US"/>
              <a:t>- Version 4.1 release October 2004</a:t>
            </a:r>
            <a:br>
              <a:rPr lang="en-US"/>
            </a:br>
            <a:r>
              <a:rPr lang="en-US"/>
              <a:t>- Version 5.0 release October 2005</a:t>
            </a:r>
            <a:br>
              <a:rPr lang="en-US"/>
            </a:br>
            <a:r>
              <a:rPr lang="en-US"/>
              <a:t>- </a:t>
            </a:r>
            <a:r>
              <a:rPr lang="en-US">
                <a:solidFill>
                  <a:srgbClr val="FF3300"/>
                </a:solidFill>
              </a:rPr>
              <a:t>Sun Microsystems acquires MySQL AB on 26 February 2008</a:t>
            </a:r>
            <a:r>
              <a:rPr lang="en-US"/>
              <a:t> </a:t>
            </a:r>
          </a:p>
          <a:p>
            <a:pPr>
              <a:buFontTx/>
              <a:buChar char="-"/>
            </a:pPr>
            <a:r>
              <a:rPr lang="en-US"/>
              <a:t> Version 5.1 release 27 November 2008 </a:t>
            </a:r>
          </a:p>
          <a:p>
            <a:pPr>
              <a:buFontTx/>
              <a:buChar char="-"/>
            </a:pPr>
            <a:r>
              <a:rPr lang="en-US"/>
              <a:t> </a:t>
            </a:r>
            <a:r>
              <a:rPr lang="en-US">
                <a:solidFill>
                  <a:srgbClr val="FF3300"/>
                </a:solidFill>
              </a:rPr>
              <a:t>Oracle acquired Sun Microsystems on 27 January 2010</a:t>
            </a:r>
          </a:p>
          <a:p>
            <a:pPr>
              <a:buFontTx/>
              <a:buChar char="-"/>
            </a:pPr>
            <a:r>
              <a:rPr lang="en-US"/>
              <a:t> Version 5.5 release December 2010 </a:t>
            </a:r>
          </a:p>
          <a:p>
            <a:pPr>
              <a:buFontTx/>
              <a:buChar char="-"/>
            </a:pPr>
            <a:r>
              <a:rPr lang="en-US"/>
              <a:t> Current Generally Available Release: 5.6.10, 5 February 2013 </a:t>
            </a:r>
          </a:p>
          <a:p>
            <a:endParaRPr lang="en-US"/>
          </a:p>
        </p:txBody>
      </p:sp>
      <p:pic>
        <p:nvPicPr>
          <p:cNvPr id="8198" name="Picture 6" descr="MySQL.svg">
            <a:hlinkClick r:id="rId2"/>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3505200" y="228600"/>
            <a:ext cx="1714500" cy="88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19" name="Line 3"/>
          <p:cNvSpPr>
            <a:spLocks noChangeShapeType="1"/>
          </p:cNvSpPr>
          <p:nvPr/>
        </p:nvSpPr>
        <p:spPr bwMode="auto">
          <a:xfrm>
            <a:off x="0" y="65532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2" name="Text Box 6"/>
          <p:cNvSpPr txBox="1">
            <a:spLocks noChangeArrowheads="1"/>
          </p:cNvSpPr>
          <p:nvPr/>
        </p:nvSpPr>
        <p:spPr bwMode="auto">
          <a:xfrm>
            <a:off x="2514600" y="3810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3300"/>
                </a:solidFill>
              </a:rPr>
              <a:t>ORACLE: Different Types of DB</a:t>
            </a:r>
          </a:p>
        </p:txBody>
      </p:sp>
      <p:sp>
        <p:nvSpPr>
          <p:cNvPr id="9223" name="Text Box 7"/>
          <p:cNvSpPr txBox="1">
            <a:spLocks noChangeArrowheads="1"/>
          </p:cNvSpPr>
          <p:nvPr/>
        </p:nvSpPr>
        <p:spPr bwMode="auto">
          <a:xfrm>
            <a:off x="1143000" y="1143000"/>
            <a:ext cx="6629400" cy="487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Enterprise Edition:</a:t>
            </a:r>
          </a:p>
          <a:p>
            <a:pPr>
              <a:spcBef>
                <a:spcPct val="50000"/>
              </a:spcBef>
            </a:pPr>
            <a:r>
              <a:rPr lang="en-US" sz="1400"/>
              <a:t>Most Powerful, with a vast array of tools and features for the large corporation</a:t>
            </a:r>
            <a:r>
              <a:rPr lang="en-US"/>
              <a:t> </a:t>
            </a:r>
          </a:p>
          <a:p>
            <a:pPr>
              <a:spcBef>
                <a:spcPct val="50000"/>
              </a:spcBef>
            </a:pPr>
            <a:endParaRPr lang="en-US" sz="2000"/>
          </a:p>
          <a:p>
            <a:pPr>
              <a:spcBef>
                <a:spcPct val="50000"/>
              </a:spcBef>
            </a:pPr>
            <a:r>
              <a:rPr lang="en-US" sz="2000"/>
              <a:t>Standard Edition:</a:t>
            </a:r>
          </a:p>
          <a:p>
            <a:pPr>
              <a:spcBef>
                <a:spcPct val="50000"/>
              </a:spcBef>
            </a:pPr>
            <a:r>
              <a:rPr lang="en-US" sz="1400"/>
              <a:t>Oracle SE contains the basic database management functions for small- and medium-sized shops at a far lower cost than the EE.</a:t>
            </a:r>
            <a:r>
              <a:rPr lang="en-US"/>
              <a:t>  </a:t>
            </a:r>
            <a:endParaRPr lang="en-US" sz="2000"/>
          </a:p>
          <a:p>
            <a:pPr>
              <a:spcBef>
                <a:spcPct val="50000"/>
              </a:spcBef>
            </a:pPr>
            <a:endParaRPr lang="en-US" sz="2000"/>
          </a:p>
          <a:p>
            <a:pPr>
              <a:spcBef>
                <a:spcPct val="50000"/>
              </a:spcBef>
            </a:pPr>
            <a:r>
              <a:rPr lang="en-US" sz="2000"/>
              <a:t>Standard Edition one:</a:t>
            </a:r>
          </a:p>
          <a:p>
            <a:pPr>
              <a:spcBef>
                <a:spcPct val="50000"/>
              </a:spcBef>
            </a:pPr>
            <a:r>
              <a:rPr lang="en-US" sz="1400"/>
              <a:t>Oracle SEO is specially-priced for single CPU servers used by small businesses.  </a:t>
            </a:r>
            <a:endParaRPr lang="en-US" sz="1600"/>
          </a:p>
          <a:p>
            <a:pPr>
              <a:spcBef>
                <a:spcPct val="50000"/>
              </a:spcBef>
            </a:pPr>
            <a:endParaRPr lang="en-US" sz="2000"/>
          </a:p>
          <a:p>
            <a:pPr>
              <a:spcBef>
                <a:spcPct val="50000"/>
              </a:spcBef>
            </a:pPr>
            <a:r>
              <a:rPr lang="en-US" sz="2000"/>
              <a:t>Express Edition:</a:t>
            </a:r>
          </a:p>
          <a:p>
            <a:pPr>
              <a:spcBef>
                <a:spcPct val="50000"/>
              </a:spcBef>
            </a:pPr>
            <a:r>
              <a:rPr lang="en-US" sz="1400"/>
              <a:t>Entry-level, small-footprint database  to develop, deploy, and distribute</a:t>
            </a:r>
            <a:r>
              <a:rPr lang="en-US" sz="1000"/>
              <a:t>. </a:t>
            </a:r>
            <a:r>
              <a:rPr lang="en-US"/>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3" name="Line 3"/>
          <p:cNvSpPr>
            <a:spLocks noChangeShapeType="1"/>
          </p:cNvSpPr>
          <p:nvPr/>
        </p:nvSpPr>
        <p:spPr bwMode="auto">
          <a:xfrm>
            <a:off x="0" y="6604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0245" name="Picture 5" descr="MySQL.svg">
            <a:hlinkClick r:id="rId2"/>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590800" y="228600"/>
            <a:ext cx="1714500" cy="88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Text Box 7"/>
          <p:cNvSpPr txBox="1">
            <a:spLocks noChangeArrowheads="1"/>
          </p:cNvSpPr>
          <p:nvPr/>
        </p:nvSpPr>
        <p:spPr bwMode="auto">
          <a:xfrm>
            <a:off x="4495800" y="685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3300"/>
                </a:solidFill>
              </a:rPr>
              <a:t>Different Types of DB</a:t>
            </a:r>
          </a:p>
        </p:txBody>
      </p:sp>
      <p:sp>
        <p:nvSpPr>
          <p:cNvPr id="10248" name="Text Box 8"/>
          <p:cNvSpPr txBox="1">
            <a:spLocks noChangeArrowheads="1"/>
          </p:cNvSpPr>
          <p:nvPr/>
        </p:nvSpPr>
        <p:spPr bwMode="auto">
          <a:xfrm>
            <a:off x="838200" y="1752600"/>
            <a:ext cx="762000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MySQL Community Server</a:t>
            </a:r>
          </a:p>
          <a:p>
            <a:r>
              <a:rPr lang="en-US" sz="1400"/>
              <a:t>MySQL Community Edition is a freely downloadable version of the world's most popular open source database that is supported by an active community of open source developers and enthusiasts. </a:t>
            </a:r>
          </a:p>
          <a:p>
            <a:endParaRPr lang="en-US" sz="2000"/>
          </a:p>
          <a:p>
            <a:r>
              <a:rPr lang="en-US" sz="2000"/>
              <a:t>MySQL Enterprise Edition</a:t>
            </a:r>
          </a:p>
          <a:p>
            <a:r>
              <a:rPr lang="en-US" sz="1400"/>
              <a:t>Commercial customers have the flexibility of choosing from multiple </a:t>
            </a:r>
            <a:r>
              <a:rPr lang="en-US" sz="1400" u="sng"/>
              <a:t>MySQL Editions</a:t>
            </a:r>
            <a:r>
              <a:rPr lang="en-US" sz="1400"/>
              <a:t> to meet specific business and technical requirements.</a:t>
            </a:r>
          </a:p>
          <a:p>
            <a:endParaRPr lang="en-US"/>
          </a:p>
          <a:p>
            <a:r>
              <a:rPr lang="en-US">
                <a:solidFill>
                  <a:srgbClr val="006699"/>
                </a:solidFill>
              </a:rPr>
              <a:t>Difference between the community edition and the enterprise edition is added support and tools. The server itself is the same, but the enterprise edition gets updated more frequently and it is stable with quick bug fix support.</a:t>
            </a:r>
            <a:r>
              <a:rPr lang="en-US"/>
              <a:t> </a:t>
            </a:r>
          </a:p>
        </p:txBody>
      </p:sp>
      <p:sp>
        <p:nvSpPr>
          <p:cNvPr id="10249" name="Text Box 9"/>
          <p:cNvSpPr txBox="1">
            <a:spLocks noChangeArrowheads="1"/>
          </p:cNvSpPr>
          <p:nvPr/>
        </p:nvSpPr>
        <p:spPr bwMode="auto">
          <a:xfrm>
            <a:off x="838200" y="5334000"/>
            <a:ext cx="7467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MySQL is used in many high-profile, large-scale World Wide Web products, including Wikipedia,Google(though not for searches), Facebook,Twitter,Flickr,Nokia.com and YouTube.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7" name="Line 3"/>
          <p:cNvSpPr>
            <a:spLocks noChangeShapeType="1"/>
          </p:cNvSpPr>
          <p:nvPr/>
        </p:nvSpPr>
        <p:spPr bwMode="auto">
          <a:xfrm>
            <a:off x="0" y="66040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12145" name="Group 881"/>
          <p:cNvGraphicFramePr>
            <a:graphicFrameLocks noGrp="1"/>
          </p:cNvGraphicFramePr>
          <p:nvPr>
            <p:ph/>
          </p:nvPr>
        </p:nvGraphicFramePr>
        <p:xfrm>
          <a:off x="609600" y="685800"/>
          <a:ext cx="8229600" cy="5692585"/>
        </p:xfrm>
        <a:graphic>
          <a:graphicData uri="http://schemas.openxmlformats.org/drawingml/2006/table">
            <a:tbl>
              <a:tblPr/>
              <a:tblGrid>
                <a:gridCol w="762000"/>
                <a:gridCol w="1600200"/>
                <a:gridCol w="2895600"/>
                <a:gridCol w="297180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Sr.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Features/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Functionality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MySQL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127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Strengths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Aircraft carrier database capable of running large OLTP and VLDBs.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Price/Performance Great performance when applications leverage architecture.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Database Products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Enterprise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Standard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Standard One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Express (Free) - up to 4GB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Enterprise ($) – supported, more stable.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Community (free)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9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Application Perspective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More you do in the database the more you will love Oracle with compiled PL/SQL, XML, APEX, Java,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Web applications often don’t leverage database server functionality. Web apps more concerned with fast reads.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9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Administration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Requires lots of in-depth knowledge and skill to manage large environments.  Can get extremely complex but also very powerful.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Can be trivial to get it setup and running. Large and advanced configurations can get complex.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46" name="Text Box 882"/>
          <p:cNvSpPr txBox="1">
            <a:spLocks noChangeArrowheads="1"/>
          </p:cNvSpPr>
          <p:nvPr/>
        </p:nvSpPr>
        <p:spPr bwMode="auto">
          <a:xfrm>
            <a:off x="2209800" y="1524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rPr>
              <a:t>Oracle versus MySQL Features/Functionality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381000" y="0"/>
            <a:ext cx="0" cy="68580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1" name="Line 3"/>
          <p:cNvSpPr>
            <a:spLocks noChangeShapeType="1"/>
          </p:cNvSpPr>
          <p:nvPr/>
        </p:nvSpPr>
        <p:spPr bwMode="auto">
          <a:xfrm>
            <a:off x="0" y="6629400"/>
            <a:ext cx="9144000" cy="0"/>
          </a:xfrm>
          <a:prstGeom prst="line">
            <a:avLst/>
          </a:prstGeom>
          <a:noFill/>
          <a:ln w="762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25" name="Text Box 37"/>
          <p:cNvSpPr txBox="1">
            <a:spLocks noChangeArrowheads="1"/>
          </p:cNvSpPr>
          <p:nvPr/>
        </p:nvSpPr>
        <p:spPr bwMode="auto">
          <a:xfrm>
            <a:off x="2362200" y="304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rPr>
              <a:t>Oracle versus MySQL Features/Functionality</a:t>
            </a:r>
          </a:p>
        </p:txBody>
      </p:sp>
      <p:graphicFrame>
        <p:nvGraphicFramePr>
          <p:cNvPr id="12473" name="Group 185"/>
          <p:cNvGraphicFramePr>
            <a:graphicFrameLocks noGrp="1"/>
          </p:cNvGraphicFramePr>
          <p:nvPr>
            <p:ph/>
          </p:nvPr>
        </p:nvGraphicFramePr>
        <p:xfrm>
          <a:off x="609600" y="685800"/>
          <a:ext cx="8077200" cy="5772912"/>
        </p:xfrm>
        <a:graphic>
          <a:graphicData uri="http://schemas.openxmlformats.org/drawingml/2006/table">
            <a:tbl>
              <a:tblPr/>
              <a:tblGrid>
                <a:gridCol w="931863"/>
                <a:gridCol w="1506537"/>
                <a:gridCol w="3230563"/>
                <a:gridCol w="2408237"/>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Sr.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Features/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Functionality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cs typeface="Arial" charset="0"/>
                        </a:rPr>
                        <a:t>MySQL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Popularity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Extremely popular in Fortune 100, medium/large enterprise business applications and medium/large data warehouses.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Extremely popular with web companies, startups, small/medium businesses, small/medium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Application Domains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Medium/Large OLTP and enterprise  applications.  Oracle excels in large business applications.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Medium/Large data warehouse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Web (MySQL excels)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 Warehouse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Gaming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Small/media OLTP environmnets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Development Environments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(most common)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 Java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 .NET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 APEX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 Ruby on Rails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 PHP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 PHP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 JAVA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 Ruby on Rails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 .NET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 Perl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0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Database Server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(Instance)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Database instance has numerous background processes dependent on configuration. System Global Area is shared memory for SMON, PMON, DBWR, LGWR, ARCH, RECO, etc.Sessions are managed through server processes.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Database Instance stores global memory in mysqld background process.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User sessions are managed through threads.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814</TotalTime>
  <Words>781</Words>
  <Application>Microsoft Office PowerPoint</Application>
  <PresentationFormat>On-screen Show (4:3)</PresentationFormat>
  <Paragraphs>185</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Default Design</vt:lpstr>
      <vt:lpstr>Database comparison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BVM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comparison</dc:title>
  <dc:creator>Arun Sharma</dc:creator>
  <cp:lastModifiedBy>HP</cp:lastModifiedBy>
  <cp:revision>39</cp:revision>
  <dcterms:created xsi:type="dcterms:W3CDTF">2013-04-03T07:53:42Z</dcterms:created>
  <dcterms:modified xsi:type="dcterms:W3CDTF">2017-11-21T06:43:15Z</dcterms:modified>
</cp:coreProperties>
</file>