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60" r:id="rId5"/>
    <p:sldId id="261" r:id="rId6"/>
    <p:sldId id="271" r:id="rId7"/>
    <p:sldId id="273" r:id="rId8"/>
    <p:sldId id="262" r:id="rId9"/>
    <p:sldId id="272" r:id="rId10"/>
    <p:sldId id="263" r:id="rId11"/>
    <p:sldId id="264" r:id="rId12"/>
    <p:sldId id="269" r:id="rId13"/>
    <p:sldId id="270" r:id="rId14"/>
    <p:sldId id="274" r:id="rId15"/>
    <p:sldId id="265" r:id="rId16"/>
    <p:sldId id="266" r:id="rId17"/>
    <p:sldId id="275" r:id="rId18"/>
    <p:sldId id="267"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794"/>
    <p:restoredTop sz="95903"/>
  </p:normalViewPr>
  <p:slideViewPr>
    <p:cSldViewPr snapToGrid="0" snapToObjects="1">
      <p:cViewPr varScale="1">
        <p:scale>
          <a:sx n="72" d="100"/>
          <a:sy n="72" d="100"/>
        </p:scale>
        <p:origin x="1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609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203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62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ar-SA"/>
              <a:t>انقر لتحرير نمط عنوان الشكل الرئيسي</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ar-SA"/>
              <a:t>انقر لتحرير أنماط نص الشكل الرئيسي</a:t>
            </a:r>
          </a:p>
        </p:txBody>
      </p:sp>
      <p:sp>
        <p:nvSpPr>
          <p:cNvPr id="2" name="Date Placeholder 1"/>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2631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27125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613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61717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291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74448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28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642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177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48A87A34-81AB-432B-8DAE-1953F412C126}" type="datetimeFigureOut">
              <a:rPr lang="en-US" smtClean="0"/>
              <a:pPr/>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082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ar-SA"/>
              <a:t>انقر لتحرير نمط عنوان الشكل الرئيسي</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3885810" y="6041362"/>
            <a:ext cx="976879" cy="365125"/>
          </a:xfrm>
        </p:spPr>
        <p:txBody>
          <a:bodyPr/>
          <a:lstStyle/>
          <a:p>
            <a:fld id="{48A87A34-81AB-432B-8DAE-1953F412C126}" type="datetimeFigureOut">
              <a:rPr lang="en-US" smtClean="0"/>
              <a:pPr/>
              <a:t>12/14/2021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03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8A87A34-81AB-432B-8DAE-1953F412C126}" type="datetimeFigureOut">
              <a:rPr lang="en-US" smtClean="0"/>
              <a:pPr/>
              <a:t>12/14/2021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367187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457200" rtl="1" eaLnBrk="1" latinLnBrk="0" hangingPunct="1">
        <a:spcBef>
          <a:spcPct val="0"/>
        </a:spcBef>
        <a:buNone/>
        <a:defRPr sz="4000" b="1" kern="1200">
          <a:solidFill>
            <a:srgbClr val="FEFEFE"/>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752B1D-93A3-B348-AB14-E0349EC68633}"/>
              </a:ext>
            </a:extLst>
          </p:cNvPr>
          <p:cNvSpPr>
            <a:spLocks noGrp="1"/>
          </p:cNvSpPr>
          <p:nvPr>
            <p:ph type="ctrTitle"/>
          </p:nvPr>
        </p:nvSpPr>
        <p:spPr>
          <a:xfrm>
            <a:off x="202132" y="423228"/>
            <a:ext cx="3444211" cy="1858154"/>
          </a:xfrm>
        </p:spPr>
        <p:txBody>
          <a:bodyPr anchor="t">
            <a:normAutofit/>
          </a:bodyPr>
          <a:lstStyle/>
          <a:p>
            <a:r>
              <a:rPr lang="en-US" sz="3700" dirty="0"/>
              <a:t>License PLATE RECOGNITION SYSTEM</a:t>
            </a:r>
          </a:p>
        </p:txBody>
      </p:sp>
      <p:sp>
        <p:nvSpPr>
          <p:cNvPr id="3" name="Subtitle 2">
            <a:extLst>
              <a:ext uri="{FF2B5EF4-FFF2-40B4-BE49-F238E27FC236}">
                <a16:creationId xmlns:a16="http://schemas.microsoft.com/office/drawing/2014/main" id="{32CB348F-C3D2-6242-8729-7DDE2978E234}"/>
              </a:ext>
            </a:extLst>
          </p:cNvPr>
          <p:cNvSpPr>
            <a:spLocks noGrp="1"/>
          </p:cNvSpPr>
          <p:nvPr>
            <p:ph type="subTitle" idx="1"/>
          </p:nvPr>
        </p:nvSpPr>
        <p:spPr>
          <a:xfrm>
            <a:off x="202132" y="2783614"/>
            <a:ext cx="3444211" cy="2829785"/>
          </a:xfrm>
        </p:spPr>
        <p:txBody>
          <a:bodyPr anchor="b">
            <a:normAutofit/>
          </a:bodyPr>
          <a:lstStyle/>
          <a:p>
            <a:r>
              <a:rPr lang="en-US" dirty="0">
                <a:solidFill>
                  <a:srgbClr val="FFFFFF"/>
                </a:solidFill>
              </a:rPr>
              <a:t>BY :</a:t>
            </a:r>
          </a:p>
          <a:p>
            <a:pPr rtl="0"/>
            <a:r>
              <a:rPr lang="en-US" b="1" dirty="0"/>
              <a:t>Ahmed </a:t>
            </a:r>
            <a:r>
              <a:rPr lang="en-US" b="1" dirty="0" err="1"/>
              <a:t>Balhareth</a:t>
            </a:r>
            <a:r>
              <a:rPr lang="en-US" b="1" dirty="0"/>
              <a:t> </a:t>
            </a:r>
            <a:r>
              <a:rPr lang="en-US" dirty="0">
                <a:solidFill>
                  <a:srgbClr val="FFFFFF"/>
                </a:solidFill>
              </a:rPr>
              <a:t> </a:t>
            </a:r>
          </a:p>
          <a:p>
            <a:pPr lvl="0" rtl="0"/>
            <a:r>
              <a:rPr lang="en-US" b="1" dirty="0"/>
              <a:t>Mohammed </a:t>
            </a:r>
            <a:r>
              <a:rPr lang="en-US" b="1" dirty="0" err="1"/>
              <a:t>Alghamdi</a:t>
            </a:r>
            <a:r>
              <a:rPr lang="en-US" b="1" dirty="0"/>
              <a:t> </a:t>
            </a:r>
          </a:p>
          <a:p>
            <a:pPr lvl="0" rtl="0"/>
            <a:r>
              <a:rPr lang="en-US" b="1" dirty="0"/>
              <a:t>Zed Ali </a:t>
            </a:r>
          </a:p>
        </p:txBody>
      </p:sp>
      <p:pic>
        <p:nvPicPr>
          <p:cNvPr id="4" name="صورة 3">
            <a:extLst>
              <a:ext uri="{FF2B5EF4-FFF2-40B4-BE49-F238E27FC236}">
                <a16:creationId xmlns:a16="http://schemas.microsoft.com/office/drawing/2014/main" id="{7D72F722-8F1C-4BF8-A45A-64C462B5DF7E}"/>
              </a:ext>
            </a:extLst>
          </p:cNvPr>
          <p:cNvPicPr>
            <a:picLocks noChangeAspect="1"/>
          </p:cNvPicPr>
          <p:nvPr/>
        </p:nvPicPr>
        <p:blipFill rotWithShape="1">
          <a:blip r:embed="rId3"/>
          <a:srcRect l="15839" r="16131" b="3"/>
          <a:stretch/>
        </p:blipFill>
        <p:spPr>
          <a:xfrm>
            <a:off x="5810035" y="643465"/>
            <a:ext cx="5208936" cy="539789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06023880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611655D-86DD-44E5-9999-B2135809D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11443580-A880-4C5F-9EB1-FC254EC65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6752B1D-93A3-B348-AB14-E0349EC68633}"/>
              </a:ext>
            </a:extLst>
          </p:cNvPr>
          <p:cNvSpPr>
            <a:spLocks noGrp="1"/>
          </p:cNvSpPr>
          <p:nvPr>
            <p:ph type="ctrTitle"/>
          </p:nvPr>
        </p:nvSpPr>
        <p:spPr>
          <a:xfrm>
            <a:off x="451514" y="5151992"/>
            <a:ext cx="10930487" cy="673446"/>
          </a:xfrm>
          <a:effectLst/>
        </p:spPr>
        <p:txBody>
          <a:bodyPr>
            <a:normAutofit/>
          </a:bodyPr>
          <a:lstStyle/>
          <a:p>
            <a:r>
              <a:rPr lang="en-US" sz="3200" dirty="0">
                <a:solidFill>
                  <a:srgbClr val="FFFFFF"/>
                </a:solidFill>
              </a:rPr>
              <a:t>CHARACTER EXTRACTION</a:t>
            </a:r>
          </a:p>
        </p:txBody>
      </p:sp>
      <p:pic>
        <p:nvPicPr>
          <p:cNvPr id="3" name="صورة 2">
            <a:extLst>
              <a:ext uri="{FF2B5EF4-FFF2-40B4-BE49-F238E27FC236}">
                <a16:creationId xmlns:a16="http://schemas.microsoft.com/office/drawing/2014/main" id="{ED55E79F-CDDB-4F03-9885-3AC437B4AADB}"/>
              </a:ext>
            </a:extLst>
          </p:cNvPr>
          <p:cNvPicPr>
            <a:picLocks noChangeAspect="1"/>
          </p:cNvPicPr>
          <p:nvPr/>
        </p:nvPicPr>
        <p:blipFill>
          <a:blip r:embed="rId2"/>
          <a:stretch>
            <a:fillRect/>
          </a:stretch>
        </p:blipFill>
        <p:spPr>
          <a:xfrm>
            <a:off x="451514" y="992571"/>
            <a:ext cx="11288972" cy="298488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36322652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221F0C4-1599-E94A-BAA3-4838F3D1D163}"/>
              </a:ext>
            </a:extLst>
          </p:cNvPr>
          <p:cNvSpPr txBox="1">
            <a:spLocks/>
          </p:cNvSpPr>
          <p:nvPr/>
        </p:nvSpPr>
        <p:spPr>
          <a:xfrm>
            <a:off x="571902" y="924436"/>
            <a:ext cx="6338183" cy="524487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10000"/>
              </a:lnSpc>
            </a:pPr>
            <a:r>
              <a:rPr lang="en-US" sz="3600" dirty="0"/>
              <a:t>CHARACTER SEGMENTATION:</a:t>
            </a:r>
          </a:p>
          <a:p>
            <a:pPr marL="457200">
              <a:lnSpc>
                <a:spcPct val="110000"/>
              </a:lnSpc>
            </a:pPr>
            <a:r>
              <a:rPr lang="en-US" dirty="0"/>
              <a:t>After the license plate is recognized, we need to perform character segmentation. In character segmentation, we identify each character present on the license number plate and later these characters are used for character recognition. For character segmentation, there are various methods available to do this like using contours, projection, transforms, etc. We have done the following:</a:t>
            </a:r>
          </a:p>
          <a:p>
            <a:pPr marL="457200">
              <a:lnSpc>
                <a:spcPct val="110000"/>
              </a:lnSpc>
            </a:pPr>
            <a:endParaRPr lang="en-US" sz="1400" dirty="0"/>
          </a:p>
          <a:p>
            <a:pPr>
              <a:lnSpc>
                <a:spcPct val="110000"/>
              </a:lnSpc>
            </a:pPr>
            <a:endParaRPr lang="en-US" sz="1400" dirty="0"/>
          </a:p>
        </p:txBody>
      </p:sp>
      <p:pic>
        <p:nvPicPr>
          <p:cNvPr id="6145" name="Picture 1" descr="page7image22870032">
            <a:extLst>
              <a:ext uri="{FF2B5EF4-FFF2-40B4-BE49-F238E27FC236}">
                <a16:creationId xmlns:a16="http://schemas.microsoft.com/office/drawing/2014/main" id="{DEF3B756-373D-1C4A-8D10-E43ACF625A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46"/>
          <a:stretch/>
        </p:blipFill>
        <p:spPr bwMode="auto">
          <a:xfrm>
            <a:off x="7143112" y="2679439"/>
            <a:ext cx="4476986" cy="1091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902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6FBAF0A3-2760-4387-8ADC-C3D8E0C90C59}"/>
              </a:ext>
            </a:extLst>
          </p:cNvPr>
          <p:cNvSpPr txBox="1"/>
          <p:nvPr/>
        </p:nvSpPr>
        <p:spPr>
          <a:xfrm>
            <a:off x="636608" y="497711"/>
            <a:ext cx="8391645" cy="2051074"/>
          </a:xfrm>
          <a:prstGeom prst="rect">
            <a:avLst/>
          </a:prstGeom>
          <a:noFill/>
        </p:spPr>
        <p:txBody>
          <a:bodyPr wrap="square" rtlCol="1">
            <a:spAutoFit/>
          </a:bodyPr>
          <a:lstStyle/>
          <a:p>
            <a:pPr indent="457200">
              <a:lnSpc>
                <a:spcPct val="115000"/>
              </a:lnSpc>
              <a:spcBef>
                <a:spcPts val="200"/>
              </a:spcBef>
            </a:pPr>
            <a:r>
              <a:rPr lang="en-US" sz="1800" b="1">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t>Assumptions</a:t>
            </a:r>
          </a:p>
          <a:p>
            <a:pPr marL="342900" lvl="0" indent="-342900">
              <a:lnSpc>
                <a:spcPct val="115000"/>
              </a:lnSpc>
              <a:spcAft>
                <a:spcPts val="1000"/>
              </a:spcAft>
              <a:buFont typeface="+mj-lt"/>
              <a:buAutoNum type="arabicPeriod"/>
            </a:pPr>
            <a:r>
              <a:rPr lang="en-US" sz="1800" u="none" strike="noStrike">
                <a:effectLst/>
                <a:latin typeface="Calibri" panose="020F0502020204030204" pitchFamily="34" charset="0"/>
                <a:ea typeface="Calibri" panose="020F0502020204030204" pitchFamily="34" charset="0"/>
                <a:cs typeface="Andalus" panose="02020603050405020304" pitchFamily="18" charset="-78"/>
              </a:rPr>
              <a:t>The plate contains only 10 characters.</a:t>
            </a:r>
          </a:p>
          <a:p>
            <a:pPr marL="342900" lvl="0" indent="-342900">
              <a:lnSpc>
                <a:spcPct val="115000"/>
              </a:lnSpc>
              <a:spcAft>
                <a:spcPts val="1000"/>
              </a:spcAft>
              <a:buFont typeface="+mj-lt"/>
              <a:buAutoNum type="arabicPeriod"/>
            </a:pPr>
            <a:r>
              <a:rPr lang="en-US" sz="1800" u="none" strike="noStrike">
                <a:effectLst/>
                <a:latin typeface="Calibri" panose="020F0502020204030204" pitchFamily="34" charset="0"/>
                <a:ea typeface="Calibri" panose="020F0502020204030204" pitchFamily="34" charset="0"/>
                <a:cs typeface="Andalus" panose="02020603050405020304" pitchFamily="18" charset="-78"/>
              </a:rPr>
              <a:t>The height of each character is within 35%-90% of the total plate height. </a:t>
            </a:r>
          </a:p>
          <a:p>
            <a:pPr marL="342900" lvl="0" indent="-342900">
              <a:lnSpc>
                <a:spcPct val="115000"/>
              </a:lnSpc>
              <a:spcAft>
                <a:spcPts val="1000"/>
              </a:spcAft>
              <a:buFont typeface="+mj-lt"/>
              <a:buAutoNum type="arabicPeriod"/>
            </a:pPr>
            <a:r>
              <a:rPr lang="en-US" sz="1800" u="none" strike="noStrike">
                <a:effectLst/>
                <a:latin typeface="Calibri" panose="020F0502020204030204" pitchFamily="34" charset="0"/>
                <a:ea typeface="Calibri" panose="020F0502020204030204" pitchFamily="34" charset="0"/>
                <a:cs typeface="Andalus" panose="02020603050405020304" pitchFamily="18" charset="-78"/>
              </a:rPr>
              <a:t>The width of each character is within 2%-10% of the total plate width. </a:t>
            </a:r>
          </a:p>
          <a:p>
            <a:pPr>
              <a:lnSpc>
                <a:spcPct val="115000"/>
              </a:lnSpc>
              <a:spcAft>
                <a:spcPts val="1000"/>
              </a:spcAft>
            </a:pPr>
            <a:r>
              <a:rPr lang="en-US" sz="1800">
                <a:effectLst/>
                <a:latin typeface="Calibri" panose="020F0502020204030204" pitchFamily="34" charset="0"/>
                <a:ea typeface="Calibri" panose="020F0502020204030204" pitchFamily="34" charset="0"/>
                <a:cs typeface="Andalus" panose="02020603050405020304" pitchFamily="18" charset="-78"/>
              </a:rPr>
              <a:t> </a:t>
            </a:r>
          </a:p>
        </p:txBody>
      </p:sp>
      <p:sp>
        <p:nvSpPr>
          <p:cNvPr id="3" name="مربع نص 2">
            <a:extLst>
              <a:ext uri="{FF2B5EF4-FFF2-40B4-BE49-F238E27FC236}">
                <a16:creationId xmlns:a16="http://schemas.microsoft.com/office/drawing/2014/main" id="{70458F91-C591-4499-BFE4-C8469D96D670}"/>
              </a:ext>
            </a:extLst>
          </p:cNvPr>
          <p:cNvSpPr txBox="1"/>
          <p:nvPr/>
        </p:nvSpPr>
        <p:spPr>
          <a:xfrm>
            <a:off x="636608" y="3171463"/>
            <a:ext cx="7581418" cy="2559932"/>
          </a:xfrm>
          <a:prstGeom prst="rect">
            <a:avLst/>
          </a:prstGeom>
          <a:noFill/>
        </p:spPr>
        <p:txBody>
          <a:bodyPr wrap="square" rtlCol="1">
            <a:spAutoFit/>
          </a:bodyPr>
          <a:lstStyle/>
          <a:p>
            <a:pPr indent="457200">
              <a:lnSpc>
                <a:spcPct val="115000"/>
              </a:lnSpc>
              <a:spcBef>
                <a:spcPts val="200"/>
              </a:spcBef>
            </a:pPr>
            <a:r>
              <a:rPr lang="en-US" sz="1800" b="1"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rPr>
              <a:t>Steps</a:t>
            </a:r>
          </a:p>
          <a:p>
            <a:pPr marL="342900" lvl="0" indent="-342900">
              <a:lnSpc>
                <a:spcPct val="115000"/>
              </a:lnSpc>
              <a:spcAft>
                <a:spcPts val="1000"/>
              </a:spcAft>
              <a:buFont typeface="+mj-lt"/>
              <a:buAutoNum type="arabicPeriod"/>
            </a:pPr>
            <a:r>
              <a:rPr lang="en-US" sz="1800" u="none" strike="noStrike" dirty="0">
                <a:effectLst/>
                <a:latin typeface="Calibri" panose="020F0502020204030204" pitchFamily="34" charset="0"/>
                <a:ea typeface="Calibri" panose="020F0502020204030204" pitchFamily="34" charset="0"/>
                <a:cs typeface="Andalus" panose="02020603050405020304" pitchFamily="18" charset="-78"/>
              </a:rPr>
              <a:t>Labels all the connected components inside the plate area selected before.  then selects a bounding box to represent the connected components. </a:t>
            </a:r>
          </a:p>
          <a:p>
            <a:pPr marL="342900" lvl="0" indent="-342900">
              <a:lnSpc>
                <a:spcPct val="115000"/>
              </a:lnSpc>
              <a:spcAft>
                <a:spcPts val="1000"/>
              </a:spcAft>
              <a:buFont typeface="+mj-lt"/>
              <a:buAutoNum type="arabicPeriod"/>
            </a:pPr>
            <a:r>
              <a:rPr lang="en-US" sz="1800" u="none" strike="noStrike" dirty="0">
                <a:effectLst/>
                <a:latin typeface="Calibri" panose="020F0502020204030204" pitchFamily="34" charset="0"/>
                <a:ea typeface="Calibri" panose="020F0502020204030204" pitchFamily="34" charset="0"/>
                <a:cs typeface="Andalus" panose="02020603050405020304" pitchFamily="18" charset="-78"/>
              </a:rPr>
              <a:t>These selected boxes are checked against the assumption made for characters. </a:t>
            </a:r>
          </a:p>
          <a:p>
            <a:pPr marL="342900" lvl="0" indent="-342900">
              <a:lnSpc>
                <a:spcPct val="115000"/>
              </a:lnSpc>
              <a:spcAft>
                <a:spcPts val="1000"/>
              </a:spcAft>
              <a:buFont typeface="+mj-lt"/>
              <a:buAutoNum type="arabicPeriod"/>
            </a:pPr>
            <a:r>
              <a:rPr lang="en-US" dirty="0">
                <a:latin typeface="Calibri" panose="020F0502020204030204" pitchFamily="34" charset="0"/>
                <a:ea typeface="Calibri" panose="020F0502020204030204" pitchFamily="34" charset="0"/>
                <a:cs typeface="Andalus" panose="02020603050405020304" pitchFamily="18" charset="-78"/>
              </a:rPr>
              <a:t>At</a:t>
            </a:r>
            <a:r>
              <a:rPr lang="en-US" sz="1800" u="none" strike="noStrike" dirty="0">
                <a:effectLst/>
                <a:latin typeface="Calibri" panose="020F0502020204030204" pitchFamily="34" charset="0"/>
                <a:ea typeface="Calibri" panose="020F0502020204030204" pitchFamily="34" charset="0"/>
                <a:cs typeface="Andalus" panose="02020603050405020304" pitchFamily="18" charset="-78"/>
              </a:rPr>
              <a:t> the end, assumption number 1 is checked, and the corresponding segmented set of characters is returned.</a:t>
            </a:r>
          </a:p>
        </p:txBody>
      </p:sp>
    </p:spTree>
    <p:extLst>
      <p:ext uri="{BB962C8B-B14F-4D97-AF65-F5344CB8AC3E}">
        <p14:creationId xmlns:p14="http://schemas.microsoft.com/office/powerpoint/2010/main" val="122747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2F908E7B-3FAD-4D00-974B-515E686AFB53}"/>
              </a:ext>
            </a:extLst>
          </p:cNvPr>
          <p:cNvSpPr txBox="1"/>
          <p:nvPr/>
        </p:nvSpPr>
        <p:spPr>
          <a:xfrm>
            <a:off x="740780" y="682906"/>
            <a:ext cx="9039828" cy="1453988"/>
          </a:xfrm>
          <a:prstGeom prst="rect">
            <a:avLst/>
          </a:prstGeom>
          <a:noFill/>
        </p:spPr>
        <p:txBody>
          <a:bodyPr wrap="square" rtlCol="1">
            <a:spAutoFit/>
          </a:bodyPr>
          <a:lstStyle/>
          <a:p>
            <a:pPr>
              <a:lnSpc>
                <a:spcPct val="115000"/>
              </a:lnSpc>
              <a:spcBef>
                <a:spcPts val="1000"/>
              </a:spcBef>
            </a:pPr>
            <a:r>
              <a:rPr lang="en-US" sz="2400" b="1" u="sng" dirty="0">
                <a:effectLst/>
                <a:latin typeface="Cambria" panose="02040503050406030204" pitchFamily="18" charset="0"/>
                <a:ea typeface="Times New Roman" panose="02020603050405020304" pitchFamily="18" charset="0"/>
                <a:cs typeface="Times New Roman" panose="02020603050405020304" pitchFamily="18" charset="0"/>
              </a:rPr>
              <a:t>Using Tesseract (Open-Source OCR) </a:t>
            </a:r>
          </a:p>
          <a:p>
            <a:pPr indent="457200">
              <a:lnSpc>
                <a:spcPct val="115000"/>
              </a:lnSpc>
              <a:spcAft>
                <a:spcPts val="1000"/>
              </a:spcAft>
            </a:pPr>
            <a:r>
              <a:rPr lang="en-US" sz="1800" dirty="0">
                <a:effectLst/>
                <a:latin typeface="Calibri" panose="020F0502020204030204" pitchFamily="34" charset="0"/>
                <a:ea typeface="Calibri" panose="020F0502020204030204" pitchFamily="34" charset="0"/>
                <a:cs typeface="Andalus" panose="02020603050405020304" pitchFamily="18" charset="-78"/>
              </a:rPr>
              <a:t>Tesseract is an open-source OCR (optical character recognition) that can work on more than 100 languages and find the text from the input image. It was the first OCR engine to be able to handle black and white texts efficiently. </a:t>
            </a:r>
          </a:p>
        </p:txBody>
      </p:sp>
      <p:sp>
        <p:nvSpPr>
          <p:cNvPr id="3" name="مربع نص 2">
            <a:extLst>
              <a:ext uri="{FF2B5EF4-FFF2-40B4-BE49-F238E27FC236}">
                <a16:creationId xmlns:a16="http://schemas.microsoft.com/office/drawing/2014/main" id="{57D1523B-184E-40E1-A0DE-4508B0007B29}"/>
              </a:ext>
            </a:extLst>
          </p:cNvPr>
          <p:cNvSpPr txBox="1"/>
          <p:nvPr/>
        </p:nvSpPr>
        <p:spPr>
          <a:xfrm>
            <a:off x="740780" y="2465408"/>
            <a:ext cx="4305782" cy="3897990"/>
          </a:xfrm>
          <a:prstGeom prst="rect">
            <a:avLst/>
          </a:prstGeom>
          <a:noFill/>
        </p:spPr>
        <p:txBody>
          <a:bodyPr wrap="square" rtlCol="1">
            <a:spAutoFit/>
          </a:bodyPr>
          <a:lstStyle/>
          <a:p>
            <a:pPr marL="342900" lvl="0" indent="-342900" rtl="0">
              <a:lnSpc>
                <a:spcPct val="115000"/>
              </a:lnSpc>
              <a:spcAft>
                <a:spcPts val="1000"/>
              </a:spcAft>
              <a:buFont typeface="+mj-lt"/>
              <a:buAutoNum type="arabicPeriod"/>
            </a:pPr>
            <a:r>
              <a:rPr lang="en-US" sz="1800" u="none" strike="noStrike" dirty="0">
                <a:effectLst/>
                <a:latin typeface="Calibri" panose="020F0502020204030204" pitchFamily="34" charset="0"/>
                <a:ea typeface="Calibri" panose="020F0502020204030204" pitchFamily="34" charset="0"/>
                <a:cs typeface="Andalus" panose="02020603050405020304" pitchFamily="18" charset="-78"/>
              </a:rPr>
              <a:t>First, it performs connected component analysis in which it stores the outlines of the connected components. </a:t>
            </a:r>
          </a:p>
          <a:p>
            <a:pPr marL="342900" lvl="0" indent="-342900">
              <a:lnSpc>
                <a:spcPct val="115000"/>
              </a:lnSpc>
              <a:spcAft>
                <a:spcPts val="1000"/>
              </a:spcAft>
              <a:buFont typeface="+mj-lt"/>
              <a:buAutoNum type="arabicPeriod"/>
            </a:pPr>
            <a:r>
              <a:rPr lang="en-US" sz="1800" u="none" strike="noStrike" dirty="0">
                <a:effectLst/>
                <a:latin typeface="Calibri" panose="020F0502020204030204" pitchFamily="34" charset="0"/>
                <a:ea typeface="Calibri" panose="020F0502020204030204" pitchFamily="34" charset="0"/>
                <a:cs typeface="Andalus" panose="02020603050405020304" pitchFamily="18" charset="-78"/>
              </a:rPr>
              <a:t>Next, it creates Blobs by gathering the outlines together.  </a:t>
            </a:r>
          </a:p>
          <a:p>
            <a:pPr marL="342900" lvl="0" indent="-342900">
              <a:lnSpc>
                <a:spcPct val="115000"/>
              </a:lnSpc>
              <a:spcAft>
                <a:spcPts val="1000"/>
              </a:spcAft>
              <a:buFont typeface="+mj-lt"/>
              <a:buAutoNum type="arabicPeriod"/>
            </a:pPr>
            <a:r>
              <a:rPr lang="en-US" sz="1800" u="none" strike="noStrike" dirty="0">
                <a:effectLst/>
                <a:latin typeface="Calibri" panose="020F0502020204030204" pitchFamily="34" charset="0"/>
                <a:ea typeface="Calibri" panose="020F0502020204030204" pitchFamily="34" charset="0"/>
                <a:cs typeface="Andalus" panose="02020603050405020304" pitchFamily="18" charset="-78"/>
              </a:rPr>
              <a:t>These blobs are organized in the form of text lines and then analyzed for a fixed proportion of text. This proportional text is divided into words. </a:t>
            </a:r>
          </a:p>
          <a:p>
            <a:r>
              <a:rPr lang="en-US" sz="1800" dirty="0">
                <a:effectLst/>
                <a:latin typeface="Calibri" panose="020F0502020204030204" pitchFamily="34" charset="0"/>
                <a:ea typeface="Calibri" panose="020F0502020204030204" pitchFamily="34" charset="0"/>
                <a:cs typeface="Andalus" panose="02020603050405020304" pitchFamily="18" charset="-78"/>
              </a:rPr>
              <a:t>Next, the recognition of characters takes place using an adaptive classifier.</a:t>
            </a:r>
            <a:endParaRPr lang="ar-SA" dirty="0"/>
          </a:p>
        </p:txBody>
      </p:sp>
    </p:spTree>
    <p:extLst>
      <p:ext uri="{BB962C8B-B14F-4D97-AF65-F5344CB8AC3E}">
        <p14:creationId xmlns:p14="http://schemas.microsoft.com/office/powerpoint/2010/main" val="3979588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library for Extraction</a:t>
            </a:r>
          </a:p>
        </p:txBody>
      </p:sp>
      <p:sp>
        <p:nvSpPr>
          <p:cNvPr id="3" name="Content Placeholder 2"/>
          <p:cNvSpPr>
            <a:spLocks noGrp="1"/>
          </p:cNvSpPr>
          <p:nvPr>
            <p:ph idx="1"/>
          </p:nvPr>
        </p:nvSpPr>
        <p:spPr/>
        <p:txBody>
          <a:bodyPr/>
          <a:lstStyle/>
          <a:p>
            <a:pPr algn="l" rtl="0"/>
            <a:r>
              <a:rPr lang="en-US" dirty="0"/>
              <a:t>All this is wrapped into the python library “pytesseract” which is imported when we want to use the Tesseract OCR. Once we have our license plate recognized, extraction of license plate number from the plate image is done using pytesseract image_to_string () function.</a:t>
            </a:r>
          </a:p>
          <a:p>
            <a:pPr algn="l" rtl="0"/>
            <a:endParaRPr lang="en-US" dirty="0"/>
          </a:p>
        </p:txBody>
      </p:sp>
    </p:spTree>
    <p:extLst>
      <p:ext uri="{BB962C8B-B14F-4D97-AF65-F5344CB8AC3E}">
        <p14:creationId xmlns:p14="http://schemas.microsoft.com/office/powerpoint/2010/main" val="951847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2B1D-93A3-B348-AB14-E0349EC68633}"/>
              </a:ext>
            </a:extLst>
          </p:cNvPr>
          <p:cNvSpPr>
            <a:spLocks noGrp="1"/>
          </p:cNvSpPr>
          <p:nvPr>
            <p:ph type="ctrTitle"/>
          </p:nvPr>
        </p:nvSpPr>
        <p:spPr/>
        <p:txBody>
          <a:bodyPr>
            <a:normAutofit/>
          </a:bodyPr>
          <a:lstStyle/>
          <a:p>
            <a:r>
              <a:rPr lang="en-US" dirty="0"/>
              <a:t>CHARACTER</a:t>
            </a:r>
            <a:br>
              <a:rPr lang="en-US" dirty="0"/>
            </a:br>
            <a:r>
              <a:rPr lang="en-US" dirty="0"/>
              <a:t>RECOGNITION</a:t>
            </a:r>
          </a:p>
        </p:txBody>
      </p:sp>
    </p:spTree>
    <p:extLst>
      <p:ext uri="{BB962C8B-B14F-4D97-AF65-F5344CB8AC3E}">
        <p14:creationId xmlns:p14="http://schemas.microsoft.com/office/powerpoint/2010/main" val="3158916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221F0C4-1599-E94A-BAA3-4838F3D1D163}"/>
              </a:ext>
            </a:extLst>
          </p:cNvPr>
          <p:cNvSpPr txBox="1">
            <a:spLocks/>
          </p:cNvSpPr>
          <p:nvPr/>
        </p:nvSpPr>
        <p:spPr>
          <a:xfrm>
            <a:off x="921240" y="406521"/>
            <a:ext cx="9603275" cy="561150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Character Recognition : </a:t>
            </a:r>
          </a:p>
          <a:p>
            <a:pPr marL="0" indent="0">
              <a:buNone/>
            </a:pPr>
            <a:endParaRPr lang="en-US" dirty="0"/>
          </a:p>
          <a:p>
            <a:pPr>
              <a:buFontTx/>
              <a:buChar char="-"/>
            </a:pPr>
            <a:r>
              <a:rPr lang="en-US" dirty="0"/>
              <a:t>Create an OCR (Optical Character Recognition). For this, we can use either a statistical classifier or a computational classifier.  We used the following: </a:t>
            </a:r>
          </a:p>
          <a:p>
            <a:pPr marL="0" indent="0">
              <a:buNone/>
            </a:pPr>
            <a:r>
              <a:rPr lang="en-US" dirty="0"/>
              <a:t>Support Vector Machine Classifier </a:t>
            </a:r>
          </a:p>
          <a:p>
            <a:pPr marL="0" indent="0">
              <a:buNone/>
            </a:pPr>
            <a:r>
              <a:rPr lang="en-US" dirty="0">
                <a:latin typeface="Calibri" panose="020F0502020204030204" pitchFamily="34" charset="0"/>
                <a:ea typeface="Calibri" panose="020F0502020204030204" pitchFamily="34" charset="0"/>
                <a:cs typeface="Andalus" panose="02020603050405020304" pitchFamily="18" charset="-78"/>
              </a:rPr>
              <a:t>The main objective of the support vector machine algorithm is to find a hyperplane in N-dimensional space (N — the number of features) that uniquely classifies the information points into different predefined groups or segments</a:t>
            </a:r>
          </a:p>
          <a:p>
            <a:pPr marL="0" indent="0">
              <a:buNone/>
            </a:pPr>
            <a:r>
              <a:rPr lang="en-US" dirty="0">
                <a:latin typeface="Calibri" panose="020F0502020204030204" pitchFamily="34" charset="0"/>
                <a:ea typeface="Calibri" panose="020F0502020204030204" pitchFamily="34" charset="0"/>
                <a:cs typeface="Andalus" panose="02020603050405020304" pitchFamily="18" charset="-78"/>
              </a:rPr>
              <a:t>Our objective is to seek out a plane that has the most margin, i.e., the most distance between data points of both classes.</a:t>
            </a:r>
            <a:endParaRPr lang="en-US" dirty="0"/>
          </a:p>
          <a:p>
            <a:pPr marL="0" indent="0">
              <a:buNone/>
            </a:pPr>
            <a:r>
              <a:rPr lang="en-US" dirty="0"/>
              <a:t>- </a:t>
            </a:r>
            <a:r>
              <a:rPr lang="en-US" dirty="0">
                <a:latin typeface="Calibri" panose="020F0502020204030204" pitchFamily="34" charset="0"/>
                <a:cs typeface="Andalus" panose="02020603050405020304" pitchFamily="18" charset="-78"/>
              </a:rPr>
              <a:t>T</a:t>
            </a:r>
            <a:r>
              <a:rPr lang="en-US" dirty="0">
                <a:latin typeface="Calibri" panose="020F0502020204030204" pitchFamily="34" charset="0"/>
                <a:ea typeface="Calibri" panose="020F0502020204030204" pitchFamily="34" charset="0"/>
                <a:cs typeface="Andalus" panose="02020603050405020304" pitchFamily="18" charset="-78"/>
              </a:rPr>
              <a:t>o classify each alphanumeric character</a:t>
            </a:r>
            <a:endParaRPr lang="en-US" dirty="0"/>
          </a:p>
        </p:txBody>
      </p:sp>
    </p:spTree>
    <p:extLst>
      <p:ext uri="{BB962C8B-B14F-4D97-AF65-F5344CB8AC3E}">
        <p14:creationId xmlns:p14="http://schemas.microsoft.com/office/powerpoint/2010/main" val="1718311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4849" y="420451"/>
            <a:ext cx="5543221" cy="1077218"/>
          </a:xfrm>
          <a:prstGeom prst="rect">
            <a:avLst/>
          </a:prstGeom>
        </p:spPr>
        <p:txBody>
          <a:bodyPr wrap="square">
            <a:spAutoFit/>
          </a:bodyPr>
          <a:lstStyle/>
          <a:p>
            <a:r>
              <a:rPr lang="en-US" sz="3200" dirty="0"/>
              <a:t>Support Vector Machine Classifier </a:t>
            </a:r>
          </a:p>
        </p:txBody>
      </p:sp>
      <p:sp>
        <p:nvSpPr>
          <p:cNvPr id="5" name="Rectangle 4"/>
          <p:cNvSpPr/>
          <p:nvPr/>
        </p:nvSpPr>
        <p:spPr>
          <a:xfrm>
            <a:off x="534849" y="2274838"/>
            <a:ext cx="9765598" cy="1477328"/>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Andalus" panose="02020603050405020304" pitchFamily="18" charset="-78"/>
              </a:rPr>
              <a:t>We get the binary image of each alphanumeric character by using the Otsu threshold value. The training set consists of 20pX20p images of all alphanumeric characters. We are using a </a:t>
            </a:r>
            <a:r>
              <a:rPr lang="en-US" dirty="0" err="1">
                <a:latin typeface="Calibri" panose="020F0502020204030204" pitchFamily="34" charset="0"/>
                <a:ea typeface="Calibri" panose="020F0502020204030204" pitchFamily="34" charset="0"/>
                <a:cs typeface="Andalus" panose="02020603050405020304" pitchFamily="18" charset="-78"/>
              </a:rPr>
              <a:t>sci</a:t>
            </a:r>
            <a:r>
              <a:rPr lang="en-US" dirty="0">
                <a:latin typeface="Calibri" panose="020F0502020204030204" pitchFamily="34" charset="0"/>
                <a:ea typeface="Calibri" panose="020F0502020204030204" pitchFamily="34" charset="0"/>
                <a:cs typeface="Andalus" panose="02020603050405020304" pitchFamily="18" charset="-78"/>
              </a:rPr>
              <a:t>-kit learn package for implementing our model and cross-validation with four folds (that is 3/4th of the dataset is used for training and 1/4th is used for testing). Once the model is trained it is saved for our later use i.e. to make predictions on the character segmented image of license plate.</a:t>
            </a:r>
            <a:endParaRPr lang="ar-SA" sz="3200" dirty="0"/>
          </a:p>
        </p:txBody>
      </p:sp>
    </p:spTree>
    <p:extLst>
      <p:ext uri="{BB962C8B-B14F-4D97-AF65-F5344CB8AC3E}">
        <p14:creationId xmlns:p14="http://schemas.microsoft.com/office/powerpoint/2010/main" val="326185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2B1D-93A3-B348-AB14-E0349EC68633}"/>
              </a:ext>
            </a:extLst>
          </p:cNvPr>
          <p:cNvSpPr>
            <a:spLocks noGrp="1"/>
          </p:cNvSpPr>
          <p:nvPr>
            <p:ph type="ctrTitle"/>
          </p:nvPr>
        </p:nvSpPr>
        <p:spPr/>
        <p:txBody>
          <a:bodyPr>
            <a:normAutofit/>
          </a:bodyPr>
          <a:lstStyle/>
          <a:p>
            <a:r>
              <a:rPr lang="en-US" dirty="0"/>
              <a:t>CONCLUSION</a:t>
            </a:r>
          </a:p>
        </p:txBody>
      </p:sp>
    </p:spTree>
    <p:extLst>
      <p:ext uri="{BB962C8B-B14F-4D97-AF65-F5344CB8AC3E}">
        <p14:creationId xmlns:p14="http://schemas.microsoft.com/office/powerpoint/2010/main" val="93261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221F0C4-1599-E94A-BAA3-4838F3D1D163}"/>
              </a:ext>
            </a:extLst>
          </p:cNvPr>
          <p:cNvSpPr txBox="1">
            <a:spLocks/>
          </p:cNvSpPr>
          <p:nvPr/>
        </p:nvSpPr>
        <p:spPr>
          <a:xfrm>
            <a:off x="921240" y="406521"/>
            <a:ext cx="9603275" cy="561150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In the first method, we have used the edge feature detection for plate recognition and Tesseract for character segmentation and recognition. </a:t>
            </a:r>
          </a:p>
          <a:p>
            <a:r>
              <a:rPr lang="en-US" dirty="0"/>
              <a:t>In the second method, we have used the Heuristic method for plate recognition and character segmentation and SVM classifiers to recognize each segmented character. </a:t>
            </a:r>
          </a:p>
          <a:p>
            <a:endParaRPr lang="en-US" dirty="0"/>
          </a:p>
        </p:txBody>
      </p:sp>
    </p:spTree>
    <p:extLst>
      <p:ext uri="{BB962C8B-B14F-4D97-AF65-F5344CB8AC3E}">
        <p14:creationId xmlns:p14="http://schemas.microsoft.com/office/powerpoint/2010/main" val="286911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86B9-98F3-C847-902F-291BD1B40C4D}"/>
              </a:ext>
            </a:extLst>
          </p:cNvPr>
          <p:cNvSpPr>
            <a:spLocks noGrp="1"/>
          </p:cNvSpPr>
          <p:nvPr>
            <p:ph type="title"/>
          </p:nvPr>
        </p:nvSpPr>
        <p:spPr/>
        <p:txBody>
          <a:bodyPr/>
          <a:lstStyle/>
          <a:p>
            <a:r>
              <a:rPr lang="en-US" dirty="0"/>
              <a:t>AIM</a:t>
            </a:r>
          </a:p>
        </p:txBody>
      </p:sp>
      <p:sp>
        <p:nvSpPr>
          <p:cNvPr id="3" name="Content Placeholder 2">
            <a:extLst>
              <a:ext uri="{FF2B5EF4-FFF2-40B4-BE49-F238E27FC236}">
                <a16:creationId xmlns:a16="http://schemas.microsoft.com/office/drawing/2014/main" id="{E13AAD55-E454-E24A-857A-E6940031BB69}"/>
              </a:ext>
            </a:extLst>
          </p:cNvPr>
          <p:cNvSpPr>
            <a:spLocks noGrp="1"/>
          </p:cNvSpPr>
          <p:nvPr>
            <p:ph idx="1"/>
          </p:nvPr>
        </p:nvSpPr>
        <p:spPr/>
        <p:txBody>
          <a:bodyPr>
            <a:normAutofit/>
          </a:bodyPr>
          <a:lstStyle/>
          <a:p>
            <a:pPr algn="l" rtl="0"/>
            <a:endParaRPr lang="en-US" dirty="0"/>
          </a:p>
          <a:p>
            <a:pPr algn="l" rtl="0"/>
            <a:r>
              <a:rPr lang="en-US" dirty="0"/>
              <a:t>With this project we aim to create a License Plate Recognition System which can identify the License Plate number of the vehicles on the road. This system can be expanded on further and be used for various other systems e.g. a parking system, vehicle tracking in a metropolitan city etc. </a:t>
            </a:r>
          </a:p>
          <a:p>
            <a:pPr algn="l" rtl="0"/>
            <a:endParaRPr lang="en-US" dirty="0"/>
          </a:p>
        </p:txBody>
      </p:sp>
    </p:spTree>
    <p:extLst>
      <p:ext uri="{BB962C8B-B14F-4D97-AF65-F5344CB8AC3E}">
        <p14:creationId xmlns:p14="http://schemas.microsoft.com/office/powerpoint/2010/main" val="407452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A0C4-E8A5-DA4D-90C5-205C614EBB68}"/>
              </a:ext>
            </a:extLst>
          </p:cNvPr>
          <p:cNvSpPr>
            <a:spLocks noGrp="1"/>
          </p:cNvSpPr>
          <p:nvPr>
            <p:ph type="title"/>
          </p:nvPr>
        </p:nvSpPr>
        <p:spPr>
          <a:xfrm>
            <a:off x="503730" y="402110"/>
            <a:ext cx="5928360" cy="1188720"/>
          </a:xfrm>
          <a:solidFill>
            <a:schemeClr val="bg1">
              <a:alpha val="80000"/>
            </a:schemeClr>
          </a:solidFill>
          <a:ln>
            <a:solidFill>
              <a:schemeClr val="tx1">
                <a:lumMod val="75000"/>
                <a:lumOff val="25000"/>
              </a:schemeClr>
            </a:solidFill>
          </a:ln>
        </p:spPr>
        <p:txBody>
          <a:bodyPr>
            <a:normAutofit/>
          </a:bodyPr>
          <a:lstStyle/>
          <a:p>
            <a:pPr algn="ctr"/>
            <a:r>
              <a:rPr lang="en-US" dirty="0">
                <a:solidFill>
                  <a:schemeClr val="tx1">
                    <a:lumMod val="85000"/>
                    <a:lumOff val="15000"/>
                  </a:schemeClr>
                </a:solidFill>
              </a:rPr>
              <a:t>METHODOLOGY</a:t>
            </a:r>
          </a:p>
        </p:txBody>
      </p:sp>
      <p:sp>
        <p:nvSpPr>
          <p:cNvPr id="1029" name="Content Placeholder 1028">
            <a:extLst>
              <a:ext uri="{FF2B5EF4-FFF2-40B4-BE49-F238E27FC236}">
                <a16:creationId xmlns:a16="http://schemas.microsoft.com/office/drawing/2014/main" id="{1766ABF1-BE28-4555-8930-459D9FDFF37E}"/>
              </a:ext>
            </a:extLst>
          </p:cNvPr>
          <p:cNvSpPr>
            <a:spLocks noGrp="1"/>
          </p:cNvSpPr>
          <p:nvPr>
            <p:ph idx="1"/>
          </p:nvPr>
        </p:nvSpPr>
        <p:spPr>
          <a:xfrm>
            <a:off x="707153" y="2546429"/>
            <a:ext cx="3374136" cy="3814437"/>
          </a:xfrm>
        </p:spPr>
        <p:txBody>
          <a:bodyPr anchor="ctr">
            <a:normAutofit lnSpcReduction="10000"/>
          </a:bodyPr>
          <a:lstStyle/>
          <a:p>
            <a:pPr algn="l" rtl="0"/>
            <a:r>
              <a:rPr lang="en-US" sz="2800" dirty="0">
                <a:solidFill>
                  <a:schemeClr val="tx2">
                    <a:lumMod val="50000"/>
                  </a:schemeClr>
                </a:solidFill>
              </a:rPr>
              <a:t>PLATE DETECTION</a:t>
            </a:r>
          </a:p>
          <a:p>
            <a:pPr algn="l" rtl="0"/>
            <a:endParaRPr lang="en-US" sz="2800" dirty="0">
              <a:solidFill>
                <a:schemeClr val="tx2">
                  <a:lumMod val="50000"/>
                </a:schemeClr>
              </a:solidFill>
            </a:endParaRPr>
          </a:p>
          <a:p>
            <a:pPr algn="l" rtl="0"/>
            <a:r>
              <a:rPr lang="en-US" sz="2800" dirty="0">
                <a:solidFill>
                  <a:schemeClr val="tx2">
                    <a:lumMod val="50000"/>
                  </a:schemeClr>
                </a:solidFill>
              </a:rPr>
              <a:t>CHARACTER EXTRACTION</a:t>
            </a:r>
          </a:p>
          <a:p>
            <a:pPr algn="l" rtl="0"/>
            <a:endParaRPr lang="en-US" sz="2800" dirty="0">
              <a:solidFill>
                <a:schemeClr val="tx2">
                  <a:lumMod val="50000"/>
                </a:schemeClr>
              </a:solidFill>
            </a:endParaRPr>
          </a:p>
          <a:p>
            <a:pPr algn="l" rtl="0"/>
            <a:r>
              <a:rPr lang="en-US" sz="2800" dirty="0">
                <a:solidFill>
                  <a:schemeClr val="tx2">
                    <a:lumMod val="50000"/>
                  </a:schemeClr>
                </a:solidFill>
              </a:rPr>
              <a:t>CHARACTER RECOGNITION</a:t>
            </a:r>
          </a:p>
        </p:txBody>
      </p:sp>
    </p:spTree>
    <p:extLst>
      <p:ext uri="{BB962C8B-B14F-4D97-AF65-F5344CB8AC3E}">
        <p14:creationId xmlns:p14="http://schemas.microsoft.com/office/powerpoint/2010/main" val="4063441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3">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صورة 2" descr="صورة تحتوي على نص&#10;&#10;تم إنشاء الوصف تلقائياً">
            <a:extLst>
              <a:ext uri="{FF2B5EF4-FFF2-40B4-BE49-F238E27FC236}">
                <a16:creationId xmlns:a16="http://schemas.microsoft.com/office/drawing/2014/main" id="{DD5C6543-1347-424F-AC50-721219B2CC5C}"/>
              </a:ext>
            </a:extLst>
          </p:cNvPr>
          <p:cNvPicPr>
            <a:picLocks noChangeAspect="1"/>
          </p:cNvPicPr>
          <p:nvPr/>
        </p:nvPicPr>
        <p:blipFill rotWithShape="1">
          <a:blip r:embed="rId2">
            <a:alphaModFix amt="40000"/>
          </a:blip>
          <a:srcRect l="10692" r="353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E6752B1D-93A3-B348-AB14-E0349EC68633}"/>
              </a:ext>
            </a:extLst>
          </p:cNvPr>
          <p:cNvSpPr>
            <a:spLocks noGrp="1"/>
          </p:cNvSpPr>
          <p:nvPr>
            <p:ph type="ctrTitle"/>
          </p:nvPr>
        </p:nvSpPr>
        <p:spPr>
          <a:xfrm>
            <a:off x="810001" y="1449147"/>
            <a:ext cx="10572000" cy="3732453"/>
          </a:xfrm>
        </p:spPr>
        <p:txBody>
          <a:bodyPr>
            <a:normAutofit/>
          </a:bodyPr>
          <a:lstStyle/>
          <a:p>
            <a:pPr>
              <a:spcBef>
                <a:spcPts val="1000"/>
              </a:spcBef>
            </a:pPr>
            <a:r>
              <a:rPr lang="en-US" b="1">
                <a:effectLst/>
                <a:latin typeface="Cambria" panose="02040503050406030204" pitchFamily="18" charset="0"/>
                <a:ea typeface="Times New Roman" panose="02020603050405020304" pitchFamily="18" charset="0"/>
                <a:cs typeface="Times New Roman" panose="02020603050405020304" pitchFamily="18" charset="0"/>
              </a:rPr>
              <a:t>Plate Recognition</a:t>
            </a:r>
          </a:p>
        </p:txBody>
      </p:sp>
    </p:spTree>
    <p:extLst>
      <p:ext uri="{BB962C8B-B14F-4D97-AF65-F5344CB8AC3E}">
        <p14:creationId xmlns:p14="http://schemas.microsoft.com/office/powerpoint/2010/main" val="6193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221F0C4-1599-E94A-BAA3-4838F3D1D163}"/>
              </a:ext>
            </a:extLst>
          </p:cNvPr>
          <p:cNvSpPr txBox="1">
            <a:spLocks/>
          </p:cNvSpPr>
          <p:nvPr/>
        </p:nvSpPr>
        <p:spPr>
          <a:xfrm>
            <a:off x="242023" y="753486"/>
            <a:ext cx="7234380" cy="44987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15000"/>
              </a:lnSpc>
              <a:spcBef>
                <a:spcPts val="1000"/>
              </a:spcBef>
            </a:pPr>
            <a:r>
              <a:rPr lang="en-US" sz="3600" b="1" u="sng" dirty="0">
                <a:effectLst/>
                <a:latin typeface="Cambria" panose="02040503050406030204" pitchFamily="18" charset="0"/>
                <a:ea typeface="Times New Roman" panose="02020603050405020304" pitchFamily="18" charset="0"/>
                <a:cs typeface="Times New Roman" panose="02020603050405020304" pitchFamily="18" charset="0"/>
              </a:rPr>
              <a:t>Heuristic Method</a:t>
            </a:r>
          </a:p>
          <a:p>
            <a:r>
              <a:rPr lang="en-US" sz="2800" dirty="0">
                <a:effectLst/>
                <a:latin typeface="Calibri" panose="020F0502020204030204" pitchFamily="34" charset="0"/>
                <a:ea typeface="Calibri" panose="020F0502020204030204" pitchFamily="34" charset="0"/>
                <a:cs typeface="Andalus" panose="02020603050405020304" pitchFamily="18" charset="-78"/>
              </a:rPr>
              <a:t>In the heuristic method, a few assumptions are made to extract the image containing the number plate. These assumptions are made while considering input pictures and the camera positioning</a:t>
            </a:r>
            <a:r>
              <a:rPr lang="en-US" sz="2800" dirty="0">
                <a:solidFill>
                  <a:schemeClr val="bg1"/>
                </a:solidFill>
              </a:rPr>
              <a:t>.</a:t>
            </a:r>
            <a:r>
              <a:rPr lang="en-US" sz="2800" dirty="0">
                <a:solidFill>
                  <a:schemeClr val="bg1"/>
                </a:solidFill>
                <a:highlight>
                  <a:srgbClr val="FFFF00"/>
                </a:highlight>
              </a:rPr>
              <a:t> </a:t>
            </a:r>
          </a:p>
          <a:p>
            <a:pPr marL="0" indent="0">
              <a:lnSpc>
                <a:spcPct val="100000"/>
              </a:lnSpc>
              <a:buClr>
                <a:schemeClr val="accent2"/>
              </a:buClr>
              <a:buNone/>
            </a:pPr>
            <a:r>
              <a:rPr lang="en-US" sz="2800" dirty="0">
                <a:solidFill>
                  <a:schemeClr val="bg1"/>
                </a:solidFill>
              </a:rPr>
              <a:t>by highways agencies.</a:t>
            </a:r>
          </a:p>
          <a:p>
            <a:pPr marL="457200">
              <a:lnSpc>
                <a:spcPct val="100000"/>
              </a:lnSpc>
              <a:buClr>
                <a:schemeClr val="accent2"/>
              </a:buClr>
            </a:pPr>
            <a:endParaRPr lang="en-US" dirty="0">
              <a:solidFill>
                <a:schemeClr val="bg1"/>
              </a:solidFill>
            </a:endParaRPr>
          </a:p>
          <a:p>
            <a:pPr>
              <a:lnSpc>
                <a:spcPct val="100000"/>
              </a:lnSpc>
              <a:buClr>
                <a:schemeClr val="accent2"/>
              </a:buClr>
            </a:pPr>
            <a:endParaRPr lang="en-US" dirty="0">
              <a:solidFill>
                <a:schemeClr val="bg1"/>
              </a:solidFill>
            </a:endParaRPr>
          </a:p>
        </p:txBody>
      </p:sp>
      <p:pic>
        <p:nvPicPr>
          <p:cNvPr id="4" name="صورة 3">
            <a:extLst>
              <a:ext uri="{FF2B5EF4-FFF2-40B4-BE49-F238E27FC236}">
                <a16:creationId xmlns:a16="http://schemas.microsoft.com/office/drawing/2014/main" id="{747CA6C9-8768-4464-8AE8-1C15FA1F15F8}"/>
              </a:ext>
            </a:extLst>
          </p:cNvPr>
          <p:cNvPicPr>
            <a:picLocks noChangeAspect="1"/>
          </p:cNvPicPr>
          <p:nvPr/>
        </p:nvPicPr>
        <p:blipFill>
          <a:blip r:embed="rId2"/>
          <a:stretch>
            <a:fillRect/>
          </a:stretch>
        </p:blipFill>
        <p:spPr>
          <a:xfrm>
            <a:off x="8119870" y="1552076"/>
            <a:ext cx="3428662" cy="3553017"/>
          </a:xfrm>
          <a:prstGeom prst="rect">
            <a:avLst/>
          </a:prstGeom>
        </p:spPr>
      </p:pic>
    </p:spTree>
    <p:extLst>
      <p:ext uri="{BB962C8B-B14F-4D97-AF65-F5344CB8AC3E}">
        <p14:creationId xmlns:p14="http://schemas.microsoft.com/office/powerpoint/2010/main" val="393575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3" name="صورة 2">
            <a:extLst>
              <a:ext uri="{FF2B5EF4-FFF2-40B4-BE49-F238E27FC236}">
                <a16:creationId xmlns:a16="http://schemas.microsoft.com/office/drawing/2014/main" id="{D8E8ABC2-6931-4BC4-AA0F-B7D3F2853511}"/>
              </a:ext>
            </a:extLst>
          </p:cNvPr>
          <p:cNvPicPr>
            <a:picLocks noChangeAspect="1"/>
          </p:cNvPicPr>
          <p:nvPr/>
        </p:nvPicPr>
        <p:blipFill>
          <a:blip r:embed="rId2"/>
          <a:stretch>
            <a:fillRect/>
          </a:stretch>
        </p:blipFill>
        <p:spPr>
          <a:xfrm>
            <a:off x="960438" y="2461814"/>
            <a:ext cx="2913062" cy="3618710"/>
          </a:xfrm>
          <a:prstGeom prst="roundRect">
            <a:avLst>
              <a:gd name="adj" fmla="val 3876"/>
            </a:avLst>
          </a:prstGeom>
          <a:ln>
            <a:solidFill>
              <a:schemeClr val="accent1"/>
            </a:solidFill>
          </a:ln>
          <a:effectLst/>
        </p:spPr>
      </p:pic>
      <p:sp>
        <p:nvSpPr>
          <p:cNvPr id="2" name="مربع نص 1">
            <a:extLst>
              <a:ext uri="{FF2B5EF4-FFF2-40B4-BE49-F238E27FC236}">
                <a16:creationId xmlns:a16="http://schemas.microsoft.com/office/drawing/2014/main" id="{16455457-947B-4D50-B906-CA5293BC61BE}"/>
              </a:ext>
            </a:extLst>
          </p:cNvPr>
          <p:cNvSpPr txBox="1"/>
          <p:nvPr/>
        </p:nvSpPr>
        <p:spPr>
          <a:xfrm>
            <a:off x="4330699" y="2413000"/>
            <a:ext cx="7052733" cy="3632200"/>
          </a:xfrm>
          <a:prstGeom prst="rect">
            <a:avLst/>
          </a:prstGeom>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endParaRPr lang="en-US" dirty="0"/>
          </a:p>
          <a:p>
            <a:pPr marL="342900" indent="-342900">
              <a:spcBef>
                <a:spcPct val="20000"/>
              </a:spcBef>
              <a:spcAft>
                <a:spcPts val="600"/>
              </a:spcAft>
              <a:buClr>
                <a:schemeClr val="accent1"/>
              </a:buClr>
              <a:buFont typeface="Wingdings 2" charset="2"/>
              <a:buChar char=""/>
            </a:pPr>
            <a:r>
              <a:rPr lang="en-US" dirty="0"/>
              <a:t>The height of the plate is 5 to 20 percent of the image height.</a:t>
            </a:r>
          </a:p>
          <a:p>
            <a:pPr>
              <a:spcBef>
                <a:spcPct val="20000"/>
              </a:spcBef>
              <a:spcAft>
                <a:spcPts val="600"/>
              </a:spcAft>
              <a:buClr>
                <a:schemeClr val="accent1"/>
              </a:buClr>
              <a:buFont typeface="Wingdings 2" charset="2"/>
              <a:buChar char=""/>
            </a:pPr>
            <a:endParaRPr lang="en-US" dirty="0"/>
          </a:p>
          <a:p>
            <a:pPr marL="342900" indent="-342900">
              <a:spcBef>
                <a:spcPct val="20000"/>
              </a:spcBef>
              <a:spcAft>
                <a:spcPts val="600"/>
              </a:spcAft>
              <a:buClr>
                <a:schemeClr val="accent1"/>
              </a:buClr>
              <a:buFont typeface="Wingdings 2" charset="2"/>
              <a:buChar char=""/>
            </a:pPr>
            <a:r>
              <a:rPr lang="en-US" dirty="0"/>
              <a:t>  The width of the plate is 15 to 60 percent of the image width. </a:t>
            </a:r>
          </a:p>
          <a:p>
            <a:pPr>
              <a:spcBef>
                <a:spcPct val="20000"/>
              </a:spcBef>
              <a:spcAft>
                <a:spcPts val="600"/>
              </a:spcAft>
              <a:buClr>
                <a:schemeClr val="accent1"/>
              </a:buClr>
              <a:buFont typeface="Wingdings 2" charset="2"/>
              <a:buChar char=""/>
            </a:pPr>
            <a:endParaRPr lang="en-US" dirty="0"/>
          </a:p>
          <a:p>
            <a:pPr>
              <a:spcBef>
                <a:spcPct val="20000"/>
              </a:spcBef>
              <a:spcAft>
                <a:spcPts val="600"/>
              </a:spcAft>
              <a:buClr>
                <a:schemeClr val="accent1"/>
              </a:buClr>
              <a:buFont typeface="Wingdings 2" charset="2"/>
              <a:buChar char=""/>
            </a:pPr>
            <a:r>
              <a:rPr lang="en-US" dirty="0"/>
              <a:t>   Plate height is greater than 20 percent of plate width. </a:t>
            </a:r>
          </a:p>
        </p:txBody>
      </p:sp>
    </p:spTree>
    <p:extLst>
      <p:ext uri="{BB962C8B-B14F-4D97-AF65-F5344CB8AC3E}">
        <p14:creationId xmlns:p14="http://schemas.microsoft.com/office/powerpoint/2010/main" val="370842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A9A1ACB-4ECA-4EAE-AEAB-CE9C8C01E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4" name="صورة 3">
            <a:extLst>
              <a:ext uri="{FF2B5EF4-FFF2-40B4-BE49-F238E27FC236}">
                <a16:creationId xmlns:a16="http://schemas.microsoft.com/office/drawing/2014/main" id="{C6AEDF6E-0FC0-4E45-B217-4AE60647AD1B}"/>
              </a:ext>
            </a:extLst>
          </p:cNvPr>
          <p:cNvPicPr>
            <a:picLocks noChangeAspect="1"/>
          </p:cNvPicPr>
          <p:nvPr/>
        </p:nvPicPr>
        <p:blipFill rotWithShape="1">
          <a:blip r:embed="rId2"/>
          <a:srcRect t="19757" b="5243"/>
          <a:stretch/>
        </p:blipFill>
        <p:spPr>
          <a:xfrm>
            <a:off x="20" y="10"/>
            <a:ext cx="12191980" cy="6857989"/>
          </a:xfrm>
          <a:prstGeom prst="rect">
            <a:avLst/>
          </a:prstGeom>
        </p:spPr>
      </p:pic>
      <p:sp>
        <p:nvSpPr>
          <p:cNvPr id="11" name="Freeform 9">
            <a:extLst>
              <a:ext uri="{FF2B5EF4-FFF2-40B4-BE49-F238E27FC236}">
                <a16:creationId xmlns:a16="http://schemas.microsoft.com/office/drawing/2014/main" id="{72319FFA-0E4F-4E0B-BEBA-A9DD4B41A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مربع نص 2">
            <a:extLst>
              <a:ext uri="{FF2B5EF4-FFF2-40B4-BE49-F238E27FC236}">
                <a16:creationId xmlns:a16="http://schemas.microsoft.com/office/drawing/2014/main" id="{1B31F15D-B6B1-49E1-9808-837AF43F9936}"/>
              </a:ext>
            </a:extLst>
          </p:cNvPr>
          <p:cNvSpPr txBox="1"/>
          <p:nvPr/>
        </p:nvSpPr>
        <p:spPr>
          <a:xfrm>
            <a:off x="378874" y="369887"/>
            <a:ext cx="5836731" cy="5880441"/>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pPr>
            <a:endParaRPr lang="en-US" sz="1100" dirty="0"/>
          </a:p>
          <a:p>
            <a:pPr marL="342900" indent="-342900">
              <a:lnSpc>
                <a:spcPct val="90000"/>
              </a:lnSpc>
              <a:spcBef>
                <a:spcPct val="20000"/>
              </a:spcBef>
              <a:spcAft>
                <a:spcPts val="600"/>
              </a:spcAft>
              <a:buClr>
                <a:schemeClr val="accent1"/>
              </a:buClr>
              <a:buFont typeface="Wingdings 2" charset="2"/>
              <a:buChar char=""/>
            </a:pPr>
            <a:r>
              <a:rPr lang="en-US" sz="2000" dirty="0"/>
              <a:t>Take the image as input.</a:t>
            </a:r>
          </a:p>
          <a:p>
            <a:pPr>
              <a:lnSpc>
                <a:spcPct val="90000"/>
              </a:lnSpc>
              <a:spcBef>
                <a:spcPct val="20000"/>
              </a:spcBef>
              <a:spcAft>
                <a:spcPts val="600"/>
              </a:spcAft>
              <a:buClr>
                <a:schemeClr val="accent1"/>
              </a:buClr>
              <a:buFont typeface="Wingdings 2" charset="2"/>
              <a:buChar char=""/>
            </a:pPr>
            <a:endParaRPr lang="en-US" sz="2000" dirty="0"/>
          </a:p>
          <a:p>
            <a:pPr>
              <a:lnSpc>
                <a:spcPct val="90000"/>
              </a:lnSpc>
              <a:spcBef>
                <a:spcPct val="20000"/>
              </a:spcBef>
              <a:spcAft>
                <a:spcPts val="600"/>
              </a:spcAft>
              <a:buClr>
                <a:schemeClr val="accent1"/>
              </a:buClr>
              <a:buFont typeface="Wingdings 2" charset="2"/>
              <a:buChar char=""/>
            </a:pPr>
            <a:r>
              <a:rPr lang="en-US" sz="2000" dirty="0"/>
              <a:t>  Converts the image to grayscale</a:t>
            </a:r>
          </a:p>
          <a:p>
            <a:pPr>
              <a:lnSpc>
                <a:spcPct val="90000"/>
              </a:lnSpc>
              <a:spcBef>
                <a:spcPct val="20000"/>
              </a:spcBef>
              <a:spcAft>
                <a:spcPts val="600"/>
              </a:spcAft>
              <a:buClr>
                <a:schemeClr val="accent1"/>
              </a:buClr>
              <a:buFont typeface="Wingdings 2" charset="2"/>
              <a:buChar char=""/>
            </a:pPr>
            <a:endParaRPr lang="en-US" sz="2000" dirty="0"/>
          </a:p>
          <a:p>
            <a:pPr>
              <a:lnSpc>
                <a:spcPct val="90000"/>
              </a:lnSpc>
              <a:spcBef>
                <a:spcPct val="20000"/>
              </a:spcBef>
              <a:spcAft>
                <a:spcPts val="600"/>
              </a:spcAft>
              <a:buClr>
                <a:schemeClr val="accent1"/>
              </a:buClr>
              <a:buFont typeface="Wingdings 2" charset="2"/>
              <a:buChar char=""/>
            </a:pPr>
            <a:r>
              <a:rPr lang="en-US" sz="2000" dirty="0"/>
              <a:t>  Converts grayscale to binary using OTSU threshold method.</a:t>
            </a:r>
          </a:p>
          <a:p>
            <a:pPr>
              <a:lnSpc>
                <a:spcPct val="90000"/>
              </a:lnSpc>
              <a:spcBef>
                <a:spcPct val="20000"/>
              </a:spcBef>
              <a:spcAft>
                <a:spcPts val="600"/>
              </a:spcAft>
              <a:buClr>
                <a:schemeClr val="accent1"/>
              </a:buClr>
              <a:buFont typeface="Wingdings 2" charset="2"/>
              <a:buChar char=""/>
            </a:pPr>
            <a:endParaRPr lang="en-US" sz="2000" dirty="0"/>
          </a:p>
          <a:p>
            <a:pPr>
              <a:lnSpc>
                <a:spcPct val="90000"/>
              </a:lnSpc>
              <a:spcBef>
                <a:spcPct val="20000"/>
              </a:spcBef>
              <a:spcAft>
                <a:spcPts val="600"/>
              </a:spcAft>
              <a:buClr>
                <a:schemeClr val="accent1"/>
              </a:buClr>
              <a:buFont typeface="Wingdings 2" charset="2"/>
              <a:buChar char=""/>
            </a:pPr>
            <a:r>
              <a:rPr lang="en-US" sz="2000" dirty="0"/>
              <a:t>  Label all the connected components in the binary image.</a:t>
            </a:r>
          </a:p>
          <a:p>
            <a:pPr>
              <a:lnSpc>
                <a:spcPct val="90000"/>
              </a:lnSpc>
              <a:spcBef>
                <a:spcPct val="20000"/>
              </a:spcBef>
              <a:spcAft>
                <a:spcPts val="600"/>
              </a:spcAft>
              <a:buClr>
                <a:schemeClr val="accent1"/>
              </a:buClr>
              <a:buFont typeface="Wingdings 2" charset="2"/>
              <a:buChar char=""/>
            </a:pPr>
            <a:endParaRPr lang="en-US" sz="2000" dirty="0"/>
          </a:p>
          <a:p>
            <a:pPr>
              <a:lnSpc>
                <a:spcPct val="90000"/>
              </a:lnSpc>
              <a:spcBef>
                <a:spcPct val="20000"/>
              </a:spcBef>
              <a:spcAft>
                <a:spcPts val="600"/>
              </a:spcAft>
              <a:buClr>
                <a:schemeClr val="accent1"/>
              </a:buClr>
              <a:buFont typeface="Wingdings 2" charset="2"/>
              <a:buChar char=""/>
            </a:pPr>
            <a:r>
              <a:rPr lang="en-US" sz="2000" dirty="0"/>
              <a:t>  Selected corresponding bounding-boxes</a:t>
            </a:r>
          </a:p>
          <a:p>
            <a:pPr>
              <a:lnSpc>
                <a:spcPct val="90000"/>
              </a:lnSpc>
              <a:spcBef>
                <a:spcPct val="20000"/>
              </a:spcBef>
              <a:spcAft>
                <a:spcPts val="600"/>
              </a:spcAft>
              <a:buClr>
                <a:schemeClr val="accent1"/>
              </a:buClr>
              <a:buFont typeface="Wingdings 2" charset="2"/>
              <a:buChar char=""/>
            </a:pPr>
            <a:endParaRPr lang="en-US" sz="2000" dirty="0"/>
          </a:p>
          <a:p>
            <a:pPr>
              <a:lnSpc>
                <a:spcPct val="90000"/>
              </a:lnSpc>
              <a:spcBef>
                <a:spcPct val="20000"/>
              </a:spcBef>
              <a:spcAft>
                <a:spcPts val="600"/>
              </a:spcAft>
              <a:buClr>
                <a:schemeClr val="accent1"/>
              </a:buClr>
              <a:buFont typeface="Wingdings 2" charset="2"/>
              <a:buChar char=""/>
            </a:pPr>
            <a:r>
              <a:rPr lang="en-US" sz="2000" dirty="0"/>
              <a:t>  Select the listed bounding boxes</a:t>
            </a:r>
          </a:p>
          <a:p>
            <a:pPr>
              <a:lnSpc>
                <a:spcPct val="90000"/>
              </a:lnSpc>
              <a:spcBef>
                <a:spcPct val="20000"/>
              </a:spcBef>
              <a:spcAft>
                <a:spcPts val="600"/>
              </a:spcAft>
              <a:buClr>
                <a:schemeClr val="accent1"/>
              </a:buClr>
              <a:buFont typeface="Wingdings 2" charset="2"/>
              <a:buChar char=""/>
            </a:pPr>
            <a:endParaRPr lang="en-US" sz="1100" dirty="0"/>
          </a:p>
        </p:txBody>
      </p:sp>
    </p:spTree>
    <p:extLst>
      <p:ext uri="{BB962C8B-B14F-4D97-AF65-F5344CB8AC3E}">
        <p14:creationId xmlns:p14="http://schemas.microsoft.com/office/powerpoint/2010/main" val="357150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Content Placeholder 2">
            <a:extLst>
              <a:ext uri="{FF2B5EF4-FFF2-40B4-BE49-F238E27FC236}">
                <a16:creationId xmlns:a16="http://schemas.microsoft.com/office/drawing/2014/main" id="{C221F0C4-1599-E94A-BAA3-4838F3D1D163}"/>
              </a:ext>
            </a:extLst>
          </p:cNvPr>
          <p:cNvSpPr txBox="1">
            <a:spLocks/>
          </p:cNvSpPr>
          <p:nvPr/>
        </p:nvSpPr>
        <p:spPr>
          <a:xfrm>
            <a:off x="0" y="3015315"/>
            <a:ext cx="6362667" cy="3472405"/>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defTabSz="457200">
              <a:lnSpc>
                <a:spcPct val="110000"/>
              </a:lnSpc>
              <a:spcBef>
                <a:spcPct val="20000"/>
              </a:spcBef>
              <a:spcAft>
                <a:spcPts val="600"/>
              </a:spcAft>
              <a:buNone/>
            </a:pPr>
            <a:endParaRPr lang="en-US" sz="1400" dirty="0"/>
          </a:p>
          <a:p>
            <a:pPr marL="457200" defTabSz="457200">
              <a:lnSpc>
                <a:spcPct val="110000"/>
              </a:lnSpc>
              <a:spcBef>
                <a:spcPct val="20000"/>
              </a:spcBef>
              <a:spcAft>
                <a:spcPts val="600"/>
              </a:spcAft>
              <a:buFont typeface="Wingdings 2" charset="2"/>
              <a:buChar char=""/>
            </a:pPr>
            <a:endParaRPr lang="en-US" sz="1400" dirty="0"/>
          </a:p>
          <a:p>
            <a:pPr marL="457200" defTabSz="457200">
              <a:lnSpc>
                <a:spcPct val="110000"/>
              </a:lnSpc>
              <a:spcBef>
                <a:spcPct val="20000"/>
              </a:spcBef>
              <a:spcAft>
                <a:spcPts val="600"/>
              </a:spcAft>
              <a:buFont typeface="Wingdings 2" charset="2"/>
              <a:buChar char=""/>
            </a:pPr>
            <a:r>
              <a:rPr lang="en-US" sz="2400" dirty="0"/>
              <a:t>Edge detection is an image processing technique for finding the boundaries of objects within images. It works by detecting discontinuities in brightness. Edge detection is used for image segmentation and data extraction in areas such as image processing, computer vision, and machine vision.</a:t>
            </a:r>
          </a:p>
          <a:p>
            <a:pPr indent="0" defTabSz="457200">
              <a:lnSpc>
                <a:spcPct val="110000"/>
              </a:lnSpc>
              <a:spcBef>
                <a:spcPct val="20000"/>
              </a:spcBef>
              <a:spcAft>
                <a:spcPts val="600"/>
              </a:spcAft>
              <a:buFont typeface="Wingdings 2" charset="2"/>
              <a:buChar char=""/>
            </a:pPr>
            <a:endParaRPr lang="en-US" sz="2400" dirty="0"/>
          </a:p>
          <a:p>
            <a:pPr indent="0" defTabSz="457200">
              <a:lnSpc>
                <a:spcPct val="110000"/>
              </a:lnSpc>
              <a:spcBef>
                <a:spcPct val="20000"/>
              </a:spcBef>
              <a:spcAft>
                <a:spcPts val="600"/>
              </a:spcAft>
              <a:buFont typeface="Wingdings 2" charset="2"/>
              <a:buChar char=""/>
            </a:pPr>
            <a:endParaRPr lang="en-US" sz="1400" dirty="0">
              <a:effectLst/>
            </a:endParaRPr>
          </a:p>
          <a:p>
            <a:pPr marL="0" indent="0" defTabSz="457200">
              <a:lnSpc>
                <a:spcPct val="110000"/>
              </a:lnSpc>
              <a:spcBef>
                <a:spcPct val="20000"/>
              </a:spcBef>
              <a:spcAft>
                <a:spcPts val="600"/>
              </a:spcAft>
              <a:buFont typeface="Wingdings 2" charset="2"/>
              <a:buChar char=""/>
            </a:pPr>
            <a:endParaRPr lang="en-US" sz="1400" dirty="0"/>
          </a:p>
          <a:p>
            <a:pPr defTabSz="457200">
              <a:lnSpc>
                <a:spcPct val="110000"/>
              </a:lnSpc>
              <a:spcBef>
                <a:spcPct val="20000"/>
              </a:spcBef>
              <a:spcAft>
                <a:spcPts val="600"/>
              </a:spcAft>
              <a:buFont typeface="Wingdings 2" charset="2"/>
              <a:buChar char=""/>
            </a:pPr>
            <a:endParaRPr lang="en-US" sz="1400" dirty="0"/>
          </a:p>
          <a:p>
            <a:pPr marL="0" defTabSz="457200">
              <a:lnSpc>
                <a:spcPct val="110000"/>
              </a:lnSpc>
              <a:spcBef>
                <a:spcPct val="20000"/>
              </a:spcBef>
              <a:spcAft>
                <a:spcPts val="600"/>
              </a:spcAft>
              <a:buFont typeface="Wingdings 2" charset="2"/>
              <a:buChar char=""/>
            </a:pPr>
            <a:endParaRPr lang="en-US" sz="1400" dirty="0"/>
          </a:p>
          <a:p>
            <a:pPr marL="457200" defTabSz="457200">
              <a:lnSpc>
                <a:spcPct val="110000"/>
              </a:lnSpc>
              <a:spcBef>
                <a:spcPct val="20000"/>
              </a:spcBef>
              <a:spcAft>
                <a:spcPts val="600"/>
              </a:spcAft>
              <a:buFont typeface="Wingdings 2" charset="2"/>
              <a:buChar char=""/>
            </a:pPr>
            <a:endParaRPr lang="en-US" sz="1400" dirty="0"/>
          </a:p>
          <a:p>
            <a:pPr defTabSz="457200">
              <a:lnSpc>
                <a:spcPct val="110000"/>
              </a:lnSpc>
              <a:spcBef>
                <a:spcPct val="20000"/>
              </a:spcBef>
              <a:spcAft>
                <a:spcPts val="600"/>
              </a:spcAft>
              <a:buFont typeface="Wingdings 2" charset="2"/>
              <a:buChar char=""/>
            </a:pPr>
            <a:endParaRPr lang="en-US" sz="1400" dirty="0"/>
          </a:p>
        </p:txBody>
      </p:sp>
      <p:pic>
        <p:nvPicPr>
          <p:cNvPr id="4" name="صورة 3" descr="صورة تحتوي على نص&#10;&#10;تم إنشاء الوصف تلقائياً">
            <a:extLst>
              <a:ext uri="{FF2B5EF4-FFF2-40B4-BE49-F238E27FC236}">
                <a16:creationId xmlns:a16="http://schemas.microsoft.com/office/drawing/2014/main" id="{66C09EDE-99B9-40AD-96CB-17C531EA3087}"/>
              </a:ext>
            </a:extLst>
          </p:cNvPr>
          <p:cNvPicPr>
            <a:picLocks noChangeAspect="1"/>
          </p:cNvPicPr>
          <p:nvPr/>
        </p:nvPicPr>
        <p:blipFill>
          <a:blip r:embed="rId2"/>
          <a:stretch>
            <a:fillRect/>
          </a:stretch>
        </p:blipFill>
        <p:spPr>
          <a:xfrm>
            <a:off x="6362667" y="2297253"/>
            <a:ext cx="5630815" cy="3716338"/>
          </a:xfrm>
          <a:prstGeom prst="roundRect">
            <a:avLst>
              <a:gd name="adj" fmla="val 3876"/>
            </a:avLst>
          </a:prstGeom>
          <a:ln>
            <a:solidFill>
              <a:schemeClr val="accent1"/>
            </a:solidFill>
          </a:ln>
          <a:effectLst/>
        </p:spPr>
      </p:pic>
      <p:sp>
        <p:nvSpPr>
          <p:cNvPr id="5" name="مربع نص 4">
            <a:extLst>
              <a:ext uri="{FF2B5EF4-FFF2-40B4-BE49-F238E27FC236}">
                <a16:creationId xmlns:a16="http://schemas.microsoft.com/office/drawing/2014/main" id="{62539BEC-5DB7-42B7-9D97-E3F7ED2DBC4B}"/>
              </a:ext>
            </a:extLst>
          </p:cNvPr>
          <p:cNvSpPr txBox="1"/>
          <p:nvPr/>
        </p:nvSpPr>
        <p:spPr>
          <a:xfrm>
            <a:off x="544009" y="381965"/>
            <a:ext cx="4352081" cy="804644"/>
          </a:xfrm>
          <a:prstGeom prst="rect">
            <a:avLst/>
          </a:prstGeom>
          <a:noFill/>
        </p:spPr>
        <p:txBody>
          <a:bodyPr wrap="square" rtlCol="1">
            <a:spAutoFit/>
          </a:bodyPr>
          <a:lstStyle/>
          <a:p>
            <a:pPr>
              <a:lnSpc>
                <a:spcPct val="115000"/>
              </a:lnSpc>
              <a:spcBef>
                <a:spcPts val="1000"/>
              </a:spcBef>
            </a:pPr>
            <a:r>
              <a:rPr lang="en-US" sz="4400" b="1" u="sng" dirty="0">
                <a:effectLst/>
                <a:latin typeface="Cambria" panose="02040503050406030204" pitchFamily="18" charset="0"/>
                <a:ea typeface="Times New Roman" panose="02020603050405020304" pitchFamily="18" charset="0"/>
                <a:cs typeface="Times New Roman" panose="02020603050405020304" pitchFamily="18" charset="0"/>
              </a:rPr>
              <a:t>Edge Detection</a:t>
            </a:r>
          </a:p>
        </p:txBody>
      </p:sp>
    </p:spTree>
    <p:extLst>
      <p:ext uri="{BB962C8B-B14F-4D97-AF65-F5344CB8AC3E}">
        <p14:creationId xmlns:p14="http://schemas.microsoft.com/office/powerpoint/2010/main" val="380721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5" name="مربع نص 4">
            <a:extLst>
              <a:ext uri="{FF2B5EF4-FFF2-40B4-BE49-F238E27FC236}">
                <a16:creationId xmlns:a16="http://schemas.microsoft.com/office/drawing/2014/main" id="{E0648F03-A9C7-42B2-98E5-BD34F6EC4F28}"/>
              </a:ext>
            </a:extLst>
          </p:cNvPr>
          <p:cNvSpPr txBox="1"/>
          <p:nvPr/>
        </p:nvSpPr>
        <p:spPr>
          <a:xfrm>
            <a:off x="289469" y="287161"/>
            <a:ext cx="4074187" cy="5963167"/>
          </a:xfrm>
          <a:prstGeom prst="rect">
            <a:avLst/>
          </a:prstGeom>
        </p:spPr>
        <p:txBody>
          <a:bodyPr vert="horz" lIns="91440" tIns="45720" rIns="91440" bIns="45720" rtlCol="0" anchor="ctr">
            <a:normAutofit/>
          </a:bodyPr>
          <a:lstStyle/>
          <a:p>
            <a:pPr marL="342900" indent="-342900">
              <a:lnSpc>
                <a:spcPct val="90000"/>
              </a:lnSpc>
              <a:spcBef>
                <a:spcPct val="20000"/>
              </a:spcBef>
              <a:spcAft>
                <a:spcPts val="600"/>
              </a:spcAft>
              <a:buClr>
                <a:schemeClr val="accent1"/>
              </a:buClr>
              <a:buFont typeface="Wingdings 2" charset="2"/>
              <a:buChar char=""/>
            </a:pPr>
            <a:r>
              <a:rPr lang="en-US" dirty="0">
                <a:solidFill>
                  <a:srgbClr val="FFFFFF"/>
                </a:solidFill>
              </a:rPr>
              <a:t>First, we take the image and read it as a NumPy array. and convert images to grayscale. </a:t>
            </a:r>
          </a:p>
          <a:p>
            <a:pPr>
              <a:lnSpc>
                <a:spcPct val="90000"/>
              </a:lnSpc>
              <a:spcBef>
                <a:spcPct val="20000"/>
              </a:spcBef>
              <a:spcAft>
                <a:spcPts val="600"/>
              </a:spcAft>
              <a:buClr>
                <a:schemeClr val="accent1"/>
              </a:buClr>
              <a:buFont typeface="Wingdings 2" charset="2"/>
              <a:buChar char=""/>
            </a:pPr>
            <a:endParaRPr lang="en-US" dirty="0">
              <a:solidFill>
                <a:srgbClr val="FFFFFF"/>
              </a:solidFill>
            </a:endParaRPr>
          </a:p>
          <a:p>
            <a:pPr marL="342900" indent="-342900">
              <a:lnSpc>
                <a:spcPct val="90000"/>
              </a:lnSpc>
              <a:spcBef>
                <a:spcPct val="20000"/>
              </a:spcBef>
              <a:spcAft>
                <a:spcPts val="600"/>
              </a:spcAft>
              <a:buClr>
                <a:schemeClr val="accent1"/>
              </a:buClr>
              <a:buFont typeface="Wingdings 2" charset="2"/>
              <a:buChar char=""/>
            </a:pPr>
            <a:r>
              <a:rPr lang="en-US" dirty="0">
                <a:solidFill>
                  <a:srgbClr val="FFFFFF"/>
                </a:solidFill>
              </a:rPr>
              <a:t>The grayscale image is that it has only 1 layer w, hence the processing speed is greatly increased.</a:t>
            </a:r>
          </a:p>
          <a:p>
            <a:pPr>
              <a:lnSpc>
                <a:spcPct val="90000"/>
              </a:lnSpc>
              <a:spcBef>
                <a:spcPct val="20000"/>
              </a:spcBef>
              <a:spcAft>
                <a:spcPts val="600"/>
              </a:spcAft>
              <a:buClr>
                <a:schemeClr val="accent1"/>
              </a:buClr>
              <a:buFont typeface="Wingdings 2" charset="2"/>
              <a:buChar char=""/>
            </a:pPr>
            <a:endParaRPr lang="en-US" dirty="0">
              <a:solidFill>
                <a:srgbClr val="FFFFFF"/>
              </a:solidFill>
            </a:endParaRPr>
          </a:p>
          <a:p>
            <a:pPr marL="342900" indent="-342900">
              <a:lnSpc>
                <a:spcPct val="90000"/>
              </a:lnSpc>
              <a:spcBef>
                <a:spcPct val="20000"/>
              </a:spcBef>
              <a:spcAft>
                <a:spcPts val="600"/>
              </a:spcAft>
              <a:buClr>
                <a:schemeClr val="accent1"/>
              </a:buClr>
              <a:buFont typeface="Wingdings 2" charset="2"/>
              <a:buChar char=""/>
            </a:pPr>
            <a:r>
              <a:rPr lang="en-US" dirty="0">
                <a:solidFill>
                  <a:srgbClr val="FFFFFF"/>
                </a:solidFill>
              </a:rPr>
              <a:t>Removing unwanted noise from the image.</a:t>
            </a:r>
          </a:p>
          <a:p>
            <a:pPr>
              <a:lnSpc>
                <a:spcPct val="90000"/>
              </a:lnSpc>
              <a:spcBef>
                <a:spcPct val="20000"/>
              </a:spcBef>
              <a:spcAft>
                <a:spcPts val="600"/>
              </a:spcAft>
              <a:buClr>
                <a:schemeClr val="accent1"/>
              </a:buClr>
            </a:pPr>
            <a:endParaRPr lang="en-US" dirty="0">
              <a:solidFill>
                <a:srgbClr val="FFFFFF"/>
              </a:solidFill>
            </a:endParaRPr>
          </a:p>
          <a:p>
            <a:pPr marL="342900" indent="-342900">
              <a:lnSpc>
                <a:spcPct val="90000"/>
              </a:lnSpc>
              <a:spcBef>
                <a:spcPct val="20000"/>
              </a:spcBef>
              <a:spcAft>
                <a:spcPts val="600"/>
              </a:spcAft>
              <a:buClr>
                <a:schemeClr val="accent1"/>
              </a:buClr>
              <a:buFont typeface="Wingdings 2" charset="2"/>
              <a:buChar char=""/>
            </a:pPr>
            <a:r>
              <a:rPr lang="en-US" dirty="0">
                <a:solidFill>
                  <a:srgbClr val="FFFFFF"/>
                </a:solidFill>
              </a:rPr>
              <a:t>  Edge detection as the edges          are sufficient to identify the number plate and the text (numbers and alphabets) inside it. </a:t>
            </a:r>
          </a:p>
        </p:txBody>
      </p:sp>
      <p:pic>
        <p:nvPicPr>
          <p:cNvPr id="6" name="صورة 5">
            <a:extLst>
              <a:ext uri="{FF2B5EF4-FFF2-40B4-BE49-F238E27FC236}">
                <a16:creationId xmlns:a16="http://schemas.microsoft.com/office/drawing/2014/main" id="{F2350539-F4FC-44ED-BE1C-24E25029188C}"/>
              </a:ext>
            </a:extLst>
          </p:cNvPr>
          <p:cNvPicPr>
            <a:picLocks noChangeAspect="1"/>
          </p:cNvPicPr>
          <p:nvPr/>
        </p:nvPicPr>
        <p:blipFill>
          <a:blip r:embed="rId2"/>
          <a:stretch>
            <a:fillRect/>
          </a:stretch>
        </p:blipFill>
        <p:spPr>
          <a:xfrm>
            <a:off x="5280790" y="1877270"/>
            <a:ext cx="6267743" cy="280481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66267062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قابل للاقتباس">
  <a:themeElements>
    <a:clrScheme name="قابل للاقتباس">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قابل للاقتباس">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قابل للاقتباس">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TM03457503[[fn=قابل للاقتباس]]</Template>
  <TotalTime>794</TotalTime>
  <Words>922</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vt:lpstr>
      <vt:lpstr>Century Gothic</vt:lpstr>
      <vt:lpstr>Wingdings 2</vt:lpstr>
      <vt:lpstr>قابل للاقتباس</vt:lpstr>
      <vt:lpstr>License PLATE RECOGNITION SYSTEM</vt:lpstr>
      <vt:lpstr>AIM</vt:lpstr>
      <vt:lpstr>METHODOLOGY</vt:lpstr>
      <vt:lpstr>Plate Recognition</vt:lpstr>
      <vt:lpstr>PowerPoint Presentation</vt:lpstr>
      <vt:lpstr>PowerPoint Presentation</vt:lpstr>
      <vt:lpstr>PowerPoint Presentation</vt:lpstr>
      <vt:lpstr>PowerPoint Presentation</vt:lpstr>
      <vt:lpstr>PowerPoint Presentation</vt:lpstr>
      <vt:lpstr>CHARACTER EXTRACTION</vt:lpstr>
      <vt:lpstr>PowerPoint Presentation</vt:lpstr>
      <vt:lpstr>PowerPoint Presentation</vt:lpstr>
      <vt:lpstr>PowerPoint Presentation</vt:lpstr>
      <vt:lpstr>Python library for Extraction</vt:lpstr>
      <vt:lpstr>CHARACTER RECOGNITION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PLATE RECOGNITION SYSTEM</dc:title>
  <dc:creator>M.J.R</dc:creator>
  <cp:lastModifiedBy>AHMED MAHDI HADI SHALYAN BELHARETH</cp:lastModifiedBy>
  <cp:revision>16</cp:revision>
  <dcterms:created xsi:type="dcterms:W3CDTF">2021-11-14T07:23:01Z</dcterms:created>
  <dcterms:modified xsi:type="dcterms:W3CDTF">2021-12-14T11:35:18Z</dcterms:modified>
</cp:coreProperties>
</file>