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Gabe Balicki</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4400" dirty="0"/>
              <a:t>Pre-Production Side</a:t>
            </a:r>
          </a:p>
          <a:p>
            <a:pPr marL="685800" lvl="1" indent="-228600" algn="l" rtl="0">
              <a:lnSpc>
                <a:spcPct val="90000"/>
              </a:lnSpc>
              <a:spcBef>
                <a:spcPts val="0"/>
              </a:spcBef>
              <a:spcAft>
                <a:spcPts val="0"/>
              </a:spcAft>
              <a:buClr>
                <a:schemeClr val="lt1"/>
              </a:buClr>
              <a:buSzPts val="2000"/>
              <a:buChar char="•"/>
            </a:pPr>
            <a:endParaRPr lang="en-US" sz="4400" dirty="0"/>
          </a:p>
          <a:p>
            <a:pPr marL="685800" lvl="1" indent="-228600" algn="l" rtl="0">
              <a:lnSpc>
                <a:spcPct val="90000"/>
              </a:lnSpc>
              <a:spcBef>
                <a:spcPts val="0"/>
              </a:spcBef>
              <a:spcAft>
                <a:spcPts val="0"/>
              </a:spcAft>
              <a:buClr>
                <a:schemeClr val="lt1"/>
              </a:buClr>
              <a:buSzPts val="2000"/>
              <a:buChar char="•"/>
            </a:pPr>
            <a:r>
              <a:rPr lang="en-US" sz="4400" dirty="0"/>
              <a:t>Production Side</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What are the Risks of not implementing secure coding into daily practice?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What are the 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800" dirty="0"/>
              <a:t>Tools</a:t>
            </a:r>
          </a:p>
          <a:p>
            <a:pPr marL="914400" lvl="2" indent="0" algn="l" rtl="0">
              <a:lnSpc>
                <a:spcPct val="90000"/>
              </a:lnSpc>
              <a:spcBef>
                <a:spcPts val="0"/>
              </a:spcBef>
              <a:spcAft>
                <a:spcPts val="0"/>
              </a:spcAft>
              <a:buClr>
                <a:schemeClr val="lt1"/>
              </a:buClr>
              <a:buSzPts val="1800"/>
              <a:buNone/>
            </a:pPr>
            <a:endParaRPr lang="en-US" sz="2800" dirty="0"/>
          </a:p>
          <a:p>
            <a:pPr marL="914400" lvl="2" indent="0" algn="l" rtl="0">
              <a:lnSpc>
                <a:spcPct val="90000"/>
              </a:lnSpc>
              <a:spcBef>
                <a:spcPts val="0"/>
              </a:spcBef>
              <a:spcAft>
                <a:spcPts val="0"/>
              </a:spcAft>
              <a:buClr>
                <a:schemeClr val="lt1"/>
              </a:buClr>
              <a:buSzPts val="1800"/>
              <a:buNone/>
            </a:pPr>
            <a:r>
              <a:rPr lang="en-US" sz="2800" dirty="0"/>
              <a:t>Check-ins</a:t>
            </a:r>
          </a:p>
          <a:p>
            <a:pPr marL="914400" lvl="2" indent="0" algn="l" rtl="0">
              <a:lnSpc>
                <a:spcPct val="90000"/>
              </a:lnSpc>
              <a:spcBef>
                <a:spcPts val="0"/>
              </a:spcBef>
              <a:spcAft>
                <a:spcPts val="0"/>
              </a:spcAft>
              <a:buClr>
                <a:schemeClr val="lt1"/>
              </a:buClr>
              <a:buSzPts val="1800"/>
              <a:buNone/>
            </a:pPr>
            <a:endParaRPr lang="en-US" sz="2800" dirty="0"/>
          </a:p>
          <a:p>
            <a:pPr marL="914400" lvl="2" indent="0" algn="l" rtl="0">
              <a:lnSpc>
                <a:spcPct val="90000"/>
              </a:lnSpc>
              <a:spcBef>
                <a:spcPts val="0"/>
              </a:spcBef>
              <a:spcAft>
                <a:spcPts val="0"/>
              </a:spcAft>
              <a:buClr>
                <a:schemeClr val="lt1"/>
              </a:buClr>
              <a:buSzPts val="1800"/>
              <a:buNone/>
            </a:pPr>
            <a:r>
              <a:rPr lang="en-US" sz="2800" dirty="0"/>
              <a:t>Regular Trainings</a:t>
            </a:r>
          </a:p>
          <a:p>
            <a:pPr marL="914400" lvl="2" indent="0" algn="l" rtl="0">
              <a:lnSpc>
                <a:spcPct val="90000"/>
              </a:lnSpc>
              <a:spcBef>
                <a:spcPts val="0"/>
              </a:spcBef>
              <a:spcAft>
                <a:spcPts val="0"/>
              </a:spcAft>
              <a:buClr>
                <a:schemeClr val="lt1"/>
              </a:buClr>
              <a:buSzPts val="1800"/>
              <a:buNone/>
            </a:pP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6600" dirty="0"/>
              <a:t>Sanitization!!!</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	University of Michigan. (n.d.). Best practices for secure coding. </a:t>
            </a:r>
            <a:r>
              <a:rPr lang="en-US" dirty="0" err="1"/>
              <a:t>safecomputing.umich</a:t>
            </a:r>
            <a:r>
              <a:rPr lang="en-US" dirty="0"/>
              <a:t>. Retrieved April 15, 2023, from https://safecomputing.umich.edu/protect-the-u/protect-your-unit/secure-coding/best-practices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	Secure coding practices: What is secure coding? </a:t>
            </a:r>
            <a:r>
              <a:rPr lang="en-US" dirty="0" err="1"/>
              <a:t>Snyk</a:t>
            </a:r>
            <a:r>
              <a:rPr lang="en-US" dirty="0"/>
              <a:t>. (n.d.). Retrieved April 15, 2023, from https://snyk.io/learn/secure-coding-practices/ </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856232" y="1865377"/>
            <a:ext cx="8202169" cy="472437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439639528"/>
              </p:ext>
            </p:extLst>
          </p:nvPr>
        </p:nvGraphicFramePr>
        <p:xfrm>
          <a:off x="2178387" y="2057401"/>
          <a:ext cx="7835225" cy="43890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endParaRPr lang="en-US" sz="1400" b="0" i="0" u="none" strike="noStrike" cap="none" dirty="0">
                        <a:solidFill>
                          <a:srgbClr val="000000"/>
                        </a:solidFill>
                        <a:effectLst/>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STD-002-CPP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STD-004-CPP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STD-005-CPP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Tx/>
                        <a:buNone/>
                      </a:pPr>
                      <a:r>
                        <a:rPr lang="en-US" sz="1400" b="0" i="0" u="none" strike="noStrike" cap="none" dirty="0">
                          <a:solidFill>
                            <a:srgbClr val="000000"/>
                          </a:solidFill>
                          <a:effectLst/>
                          <a:latin typeface="Arial"/>
                          <a:ea typeface="Arial"/>
                          <a:cs typeface="Arial"/>
                          <a:sym typeface="Arial"/>
                        </a:rPr>
                        <a:t>STD-009-CPP</a:t>
                      </a:r>
                    </a:p>
                    <a:p>
                      <a:pPr marL="0" marR="0" lvl="0" indent="0" algn="ctr" rtl="0">
                        <a:lnSpc>
                          <a:spcPct val="100000"/>
                        </a:lnSpc>
                        <a:spcBef>
                          <a:spcPts val="0"/>
                        </a:spcBef>
                        <a:spcAft>
                          <a:spcPts val="0"/>
                        </a:spcAft>
                        <a:buClr>
                          <a:srgbClr val="000000"/>
                        </a:buClr>
                        <a:buSzPts val="3600"/>
                        <a:buFontTx/>
                        <a:buNone/>
                      </a:pPr>
                      <a:r>
                        <a:rPr lang="en-US" sz="3600" u="none" strike="noStrike" cap="none" dirty="0">
                          <a:solidFill>
                            <a:srgbClr val="FFD966"/>
                          </a:solidFill>
                        </a:rPr>
                        <a:t>Likely </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285750" marR="0" lvl="0" indent="-285750" algn="ctr" rtl="0">
                        <a:lnSpc>
                          <a:spcPct val="100000"/>
                        </a:lnSpc>
                        <a:spcBef>
                          <a:spcPts val="0"/>
                        </a:spcBef>
                        <a:spcAft>
                          <a:spcPts val="0"/>
                        </a:spcAft>
                        <a:buClr>
                          <a:srgbClr val="000000"/>
                        </a:buClr>
                        <a:buSzPts val="3600"/>
                        <a:buFont typeface="Arial" panose="020B0604020202020204" pitchFamily="34" charset="0"/>
                        <a:buChar char="•"/>
                      </a:pPr>
                      <a:endParaRPr lang="en-US" sz="1400" b="0" i="0" u="none" strike="noStrike" cap="none" dirty="0">
                        <a:solidFill>
                          <a:srgbClr val="000000"/>
                        </a:solidFill>
                        <a:effectLst/>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STD-002-CPP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STD-004-CPP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STD-005-CPP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STD-009-CPP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endParaRPr lang="en-US" sz="1400" b="0" i="0" u="none" strike="noStrike" cap="none" dirty="0">
                        <a:solidFill>
                          <a:srgbClr val="000000"/>
                        </a:solidFill>
                        <a:effectLst/>
                        <a:latin typeface="Arial"/>
                        <a:cs typeface="Arial"/>
                        <a:sym typeface="Aria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3200" u="none" strike="noStrike" cap="none" dirty="0">
                          <a:solidFill>
                            <a:srgbClr val="FFD966"/>
                          </a:solidFill>
                        </a:rPr>
                        <a:t>Priority</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endParaRPr lang="en-US" sz="1400" b="0" i="0" u="none" strike="noStrike" cap="none" dirty="0">
                        <a:solidFill>
                          <a:srgbClr val="000000"/>
                        </a:solidFill>
                        <a:effectLst/>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STD-010-CPP</a:t>
                      </a: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Priority</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endParaRPr lang="en-US" sz="1400" b="0" i="0" u="none" strike="noStrike" cap="none" dirty="0">
                        <a:solidFill>
                          <a:srgbClr val="000000"/>
                        </a:solidFill>
                        <a:effectLst/>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STD-010-CPP</a:t>
                      </a:r>
                    </a:p>
                    <a:p>
                      <a:pPr marL="0" marR="0" lvl="0" indent="0" algn="ctr" rtl="0">
                        <a:lnSpc>
                          <a:spcPct val="100000"/>
                        </a:lnSpc>
                        <a:spcBef>
                          <a:spcPts val="0"/>
                        </a:spcBef>
                        <a:spcAft>
                          <a:spcPts val="0"/>
                        </a:spcAft>
                        <a:buClr>
                          <a:srgbClr val="000000"/>
                        </a:buClr>
                        <a:buSzPts val="3600"/>
                        <a:buFont typeface="Arial"/>
                        <a:buNone/>
                      </a:pPr>
                      <a:endParaRPr lang="en-US" sz="1400" b="0" i="0" u="none" strike="noStrike" cap="none" dirty="0">
                        <a:solidFill>
                          <a:srgbClr val="000000"/>
                        </a:solidFill>
                        <a:effectLst/>
                        <a:latin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Unlikely </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 </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Our 10 coding standards are:</a:t>
            </a: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STD-001-CPP - Do not write syntactically ambiguous declarations</a:t>
            </a: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STD-002-CPP - </a:t>
            </a:r>
            <a:r>
              <a:rPr lang="en-US" sz="1800" dirty="0">
                <a:effectLst/>
                <a:latin typeface="Calibri" panose="020F0502020204030204" pitchFamily="34" charset="0"/>
                <a:ea typeface="Calibri" panose="020F0502020204030204" pitchFamily="34" charset="0"/>
              </a:rPr>
              <a:t>Do not depend on the order of evaluation for side effects</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STD-003-CPP - </a:t>
            </a:r>
            <a:r>
              <a:rPr lang="en-US" sz="1800" dirty="0">
                <a:effectLst/>
                <a:latin typeface="Calibri" panose="020F0502020204030204" pitchFamily="34" charset="0"/>
                <a:ea typeface="Calibri" panose="020F0502020204030204" pitchFamily="34" charset="0"/>
              </a:rPr>
              <a:t>Guarantee that storage for strings has sufficient space for character data and the null terminator</a:t>
            </a:r>
            <a:endParaRPr lang="en-US" sz="2000" dirty="0">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STD-004-CPP - </a:t>
            </a:r>
            <a:r>
              <a:rPr lang="en-US" sz="1800" dirty="0">
                <a:effectLst/>
                <a:latin typeface="Calibri" panose="020F0502020204030204" pitchFamily="34" charset="0"/>
                <a:ea typeface="Calibri" panose="020F0502020204030204" pitchFamily="34" charset="0"/>
              </a:rPr>
              <a:t>Avoid constructing SQL queries using string concatenation with user input.</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STD-005-CPP - </a:t>
            </a:r>
            <a:r>
              <a:rPr lang="en-US" sz="1800" dirty="0">
                <a:effectLst/>
                <a:latin typeface="Calibri" panose="020F0502020204030204" pitchFamily="34" charset="0"/>
                <a:ea typeface="Calibri" panose="020F0502020204030204" pitchFamily="34" charset="0"/>
              </a:rPr>
              <a:t>Detect and handle memory allocation errors</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STD-006-CPP - </a:t>
            </a:r>
            <a:r>
              <a:rPr lang="en-US" sz="1800" dirty="0">
                <a:effectLst/>
                <a:latin typeface="Calibri" panose="020F0502020204030204" pitchFamily="34" charset="0"/>
                <a:ea typeface="Calibri" panose="020F0502020204030204" pitchFamily="34" charset="0"/>
              </a:rPr>
              <a:t>Use assert() to check for violations of assumptions</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STD-007-CPP - </a:t>
            </a:r>
            <a:r>
              <a:rPr lang="en-US" sz="1800" dirty="0">
                <a:effectLst/>
                <a:latin typeface="Calibri" panose="020F0502020204030204" pitchFamily="34" charset="0"/>
                <a:ea typeface="Calibri" panose="020F0502020204030204" pitchFamily="34" charset="0"/>
              </a:rPr>
              <a:t>Do not abruptly terminate the program</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STD-008-CPP - </a:t>
            </a:r>
            <a:r>
              <a:rPr lang="en-US" sz="1800" dirty="0">
                <a:effectLst/>
                <a:latin typeface="Calibri" panose="020F0502020204030204" pitchFamily="34" charset="0"/>
                <a:ea typeface="Calibri" panose="020F0502020204030204" pitchFamily="34" charset="0"/>
              </a:rPr>
              <a:t>Do not cast to an out-of-range enumeration value</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STD-009-CPP - </a:t>
            </a:r>
            <a:r>
              <a:rPr lang="en-US" sz="1800" dirty="0">
                <a:effectLst/>
                <a:latin typeface="Calibri" panose="020F0502020204030204" pitchFamily="34" charset="0"/>
                <a:ea typeface="Calibri" panose="020F0502020204030204" pitchFamily="34" charset="0"/>
              </a:rPr>
              <a:t>Close files when they are no longer needed.</a:t>
            </a:r>
            <a:endParaRPr lang="en-US" sz="2000" dirty="0">
              <a:effectLst/>
              <a:latin typeface="Calibri" panose="020F0502020204030204" pitchFamily="34" charset="0"/>
              <a:ea typeface="Calibri" panose="020F0502020204030204" pitchFamily="34" charset="0"/>
            </a:endParaRPr>
          </a:p>
          <a:p>
            <a:pPr marL="228600" indent="-228600">
              <a:spcBef>
                <a:spcPts val="0"/>
              </a:spcBef>
              <a:buSzPts val="2000"/>
            </a:pPr>
            <a:r>
              <a:rPr lang="en-US" sz="2000" dirty="0">
                <a:effectLst/>
                <a:latin typeface="Calibri" panose="020F0502020204030204" pitchFamily="34" charset="0"/>
                <a:ea typeface="Calibri" panose="020F0502020204030204" pitchFamily="34" charset="0"/>
              </a:rPr>
              <a:t>STD-010-CPP - </a:t>
            </a:r>
            <a:r>
              <a:rPr lang="en-US" sz="1800" dirty="0">
                <a:effectLst/>
                <a:latin typeface="Calibri" panose="020F0502020204030204" pitchFamily="34" charset="0"/>
                <a:ea typeface="Calibri" panose="020F0502020204030204" pitchFamily="34" charset="0"/>
              </a:rPr>
              <a:t>Obey the one-definition rule</a:t>
            </a:r>
          </a:p>
          <a:p>
            <a:pPr marL="0" indent="0">
              <a:spcBef>
                <a:spcPts val="0"/>
              </a:spcBef>
              <a:buSzPts val="2000"/>
              <a:buNone/>
            </a:pP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rest</a:t>
            </a:r>
            <a:r>
              <a:rPr lang="en-US" sz="2000" dirty="0">
                <a:effectLst/>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All sensitive data at rest must be encrypted using strong, industry-standard encryption algorithms.</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at flight</a:t>
            </a:r>
            <a:r>
              <a:rPr lang="en-US" sz="2000" dirty="0">
                <a:effectLst/>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All sensitive data that is being transmitted between systems or over a network must be encrypted using strong, industry-standard encryption algorithms.</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use</a:t>
            </a:r>
            <a:r>
              <a:rPr lang="en-US" sz="2000" dirty="0">
                <a:effectLst/>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All sensitive data that is being processed or accessed in memory, CPU, caches, or registers must be encrypted using strong, industry-standard encryption algorithms.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400" dirty="0"/>
              <a:t>Authentication - </a:t>
            </a:r>
            <a:r>
              <a:rPr lang="en-US" sz="1800" dirty="0">
                <a:effectLst/>
                <a:latin typeface="Calibri" panose="020F0502020204030204" pitchFamily="34" charset="0"/>
                <a:ea typeface="Calibri" panose="020F0502020204030204" pitchFamily="34" charset="0"/>
              </a:rPr>
              <a:t>Establish guidelines for authentication practices to ensure that users are appropriately identified and authenticated before accessing organizational resources</a:t>
            </a: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a:t>
            </a:r>
            <a:r>
              <a:rPr lang="en-US" sz="1800" dirty="0">
                <a:effectLst/>
                <a:latin typeface="Calibri" panose="020F0502020204030204" pitchFamily="34" charset="0"/>
                <a:ea typeface="Calibri" panose="020F0502020204030204" pitchFamily="34" charset="0"/>
              </a:rPr>
              <a:t>Authorization should be implemented based on the principle of least privilege. Access should be granted to only those resources that are necessary to perform job functions.</a:t>
            </a: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indent="-228600">
              <a:spcBef>
                <a:spcPts val="0"/>
              </a:spcBef>
              <a:buSzPts val="2400"/>
            </a:pPr>
            <a:r>
              <a:rPr lang="en-US" sz="2400" dirty="0"/>
              <a:t>Accounting - </a:t>
            </a:r>
            <a:r>
              <a:rPr lang="en-US" sz="1800" dirty="0">
                <a:effectLst/>
                <a:latin typeface="Calibri" panose="020F0502020204030204" pitchFamily="34" charset="0"/>
                <a:ea typeface="Calibri" panose="020F0502020204030204" pitchFamily="34" charset="0"/>
              </a:rPr>
              <a:t>All information systems must implement an accounting mechanism to ensure the accurate recording of all security-related events that occur within the system.</a:t>
            </a:r>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104</TotalTime>
  <Words>515</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Gabriel Balicki</cp:lastModifiedBy>
  <cp:revision>6</cp:revision>
  <dcterms:created xsi:type="dcterms:W3CDTF">2020-08-19T17:59:24Z</dcterms:created>
  <dcterms:modified xsi:type="dcterms:W3CDTF">2023-04-15T20:30:30Z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