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CAC"/>
    <a:srgbClr val="DF0B1F"/>
    <a:srgbClr val="E53E11"/>
    <a:srgbClr val="270B03"/>
    <a:srgbClr val="260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Operaciones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Hoja1!$A$2:$A$5</c:f>
              <c:numCache>
                <c:formatCode>General</c:formatCode>
                <c:ptCount val="4"/>
                <c:pt idx="0">
                  <c:v>8.5</c:v>
                </c:pt>
                <c:pt idx="1">
                  <c:v>1.5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8.5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25C-B0C0-D29BF1AC4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552431790358816"/>
          <c:y val="0.9082298125617041"/>
          <c:w val="0.15225467313671429"/>
          <c:h val="7.0121383875618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E53E11"/>
                </a:solidFill>
              </a:rPr>
              <a:t>SIN </a:t>
            </a:r>
            <a:r>
              <a:rPr lang="es-MX" dirty="0" smtClean="0">
                <a:solidFill>
                  <a:srgbClr val="CE1CAC"/>
                </a:solidFill>
              </a:rPr>
              <a:t>VUELTAS</a:t>
            </a:r>
            <a:endParaRPr lang="en-US" dirty="0">
              <a:solidFill>
                <a:srgbClr val="CE1CAC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3200" b="1" i="1" dirty="0" smtClean="0">
                <a:solidFill>
                  <a:srgbClr val="CE1CAC"/>
                </a:solidFill>
                <a:latin typeface="Bradley Hand ITC" panose="03070402050302030203" pitchFamily="66" charset="0"/>
              </a:rPr>
              <a:t>Reinventando la forma de rentar y comprar…</a:t>
            </a:r>
            <a:endParaRPr lang="en-US" sz="3200" b="1" i="1" dirty="0">
              <a:solidFill>
                <a:srgbClr val="CE1CAC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8305" y="743989"/>
            <a:ext cx="8653549" cy="1084812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>
                <a:latin typeface="Gill Sans Ultra Bold Condensed" panose="020B0A06020104020203" pitchFamily="34" charset="0"/>
              </a:rPr>
              <a:t>¿Cuanto tiempo te has tardado en encontrar lo que buscas en internet?</a:t>
            </a:r>
            <a:endParaRPr lang="en-US" sz="3600" dirty="0">
              <a:latin typeface="Gill Sans Ultra Bold Condensed" panose="020B0A06020104020203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28305" y="2357165"/>
            <a:ext cx="5910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Constantia" panose="02030602050306030303" pitchFamily="18" charset="0"/>
              </a:rPr>
              <a:t>El 80% de la población busca a través de internet, porque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No le gusta marcar por teléfono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No les gusta salir a buscar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No les da confianza compartir sus datos personales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Olvidan las citas agendadas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Y por miedo a un fraude.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82" y="3043876"/>
            <a:ext cx="3524758" cy="21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136" y="727363"/>
            <a:ext cx="7885737" cy="1993535"/>
          </a:xfrm>
        </p:spPr>
        <p:txBody>
          <a:bodyPr>
            <a:noAutofit/>
          </a:bodyPr>
          <a:lstStyle/>
          <a:p>
            <a:r>
              <a:rPr lang="es-MX" sz="3600" dirty="0" smtClean="0">
                <a:latin typeface="Constantia" panose="02030602050306030303" pitchFamily="18" charset="0"/>
              </a:rPr>
              <a:t>Nuestra App </a:t>
            </a:r>
            <a:r>
              <a:rPr lang="es-MX" sz="3600" b="1" i="1" dirty="0" err="1" smtClean="0">
                <a:solidFill>
                  <a:srgbClr val="CE1CAC"/>
                </a:solidFill>
                <a:latin typeface="Constantia" panose="02030602050306030303" pitchFamily="18" charset="0"/>
              </a:rPr>
              <a:t>Sinvueltas</a:t>
            </a:r>
            <a:r>
              <a:rPr lang="es-MX" sz="36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,</a:t>
            </a:r>
            <a:r>
              <a:rPr lang="es-MX" sz="3600" dirty="0" smtClean="0">
                <a:latin typeface="Constantia" panose="02030602050306030303" pitchFamily="18" charset="0"/>
              </a:rPr>
              <a:t> busca resolver las problemáticas que se encuentran al navegar por internet, como la “Infoxicación”.</a:t>
            </a:r>
            <a:r>
              <a:rPr lang="es-MX" sz="3200" dirty="0" smtClean="0">
                <a:latin typeface="Constantia" panose="02030602050306030303" pitchFamily="18" charset="0"/>
              </a:rPr>
              <a:t/>
            </a:r>
            <a:br>
              <a:rPr lang="es-MX" sz="3200" dirty="0" smtClean="0">
                <a:latin typeface="Constantia" panose="02030602050306030303" pitchFamily="18" charset="0"/>
              </a:rPr>
            </a:br>
            <a:r>
              <a:rPr lang="es-MX" sz="2800" dirty="0" smtClean="0"/>
              <a:t/>
            </a:r>
            <a:br>
              <a:rPr lang="es-MX" sz="2800" dirty="0" smtClean="0"/>
            </a:b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470136" y="3178098"/>
            <a:ext cx="61331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Demasiada información en demasiados sitios.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Información repetida.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Constantia" panose="02030602050306030303" pitchFamily="18" charset="0"/>
              </a:rPr>
              <a:t>En los peores casos, información falsa.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26" y="2720898"/>
            <a:ext cx="3345366" cy="33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3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3287" y="685800"/>
            <a:ext cx="9601200" cy="1485900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rgbClr val="CE1CAC"/>
                </a:solidFill>
                <a:latin typeface="Bradley Hand ITC" panose="03070402050302030203" pitchFamily="66" charset="0"/>
              </a:rPr>
              <a:t>La solución que traemos es tan simple como un </a:t>
            </a:r>
            <a:endParaRPr lang="en-US" b="1" dirty="0">
              <a:solidFill>
                <a:srgbClr val="CE1CAC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88541" y="2417026"/>
            <a:ext cx="6038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 smtClean="0">
                <a:latin typeface="Constantia" panose="02030602050306030303" pitchFamily="18" charset="0"/>
              </a:rPr>
              <a:t>Ahorramos tu tiempo.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 smtClean="0">
                <a:latin typeface="Constantia" panose="02030602050306030303" pitchFamily="18" charset="0"/>
              </a:rPr>
              <a:t>Nuestra base de datos valida tu información y te vuelve un cliente propio.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 smtClean="0">
                <a:latin typeface="Constantia" panose="02030602050306030303" pitchFamily="18" charset="0"/>
              </a:rPr>
              <a:t>Tu no llamas, nosotros llamamos y agendamos tus citas.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400" dirty="0" smtClean="0">
                <a:latin typeface="Constantia" panose="02030602050306030303" pitchFamily="18" charset="0"/>
              </a:rPr>
              <a:t>Y si aun no es suficiente, te asignamos un asesor personalizado, que se ajustará a todas tus necesidades hasta el proceso legal.</a:t>
            </a:r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3" t="30107" r="16698" b="28734"/>
          <a:stretch/>
        </p:blipFill>
        <p:spPr>
          <a:xfrm>
            <a:off x="7324018" y="1335359"/>
            <a:ext cx="1942645" cy="7568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35" y="3724508"/>
            <a:ext cx="3235452" cy="20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1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03366" cy="2781216"/>
          </a:xfrm>
        </p:spPr>
        <p:txBody>
          <a:bodyPr>
            <a:normAutofit/>
          </a:bodyPr>
          <a:lstStyle/>
          <a:p>
            <a:r>
              <a:rPr lang="es-MX" sz="5400" b="1" dirty="0" smtClean="0">
                <a:solidFill>
                  <a:srgbClr val="CE1CAC"/>
                </a:solidFill>
                <a:latin typeface="Bradley Hand ITC" panose="03070402050302030203" pitchFamily="66" charset="0"/>
              </a:rPr>
              <a:t>¿Cómo generamos $$$?</a:t>
            </a:r>
            <a:br>
              <a:rPr lang="es-MX" sz="5400" b="1" dirty="0" smtClean="0">
                <a:solidFill>
                  <a:srgbClr val="CE1CAC"/>
                </a:solidFill>
                <a:latin typeface="Bradley Hand ITC" panose="03070402050302030203" pitchFamily="66" charset="0"/>
              </a:rPr>
            </a:br>
            <a:r>
              <a:rPr lang="es-MX" b="1" dirty="0">
                <a:solidFill>
                  <a:srgbClr val="CE1CAC"/>
                </a:solidFill>
                <a:latin typeface="Bradley Hand ITC" panose="03070402050302030203" pitchFamily="66" charset="0"/>
              </a:rPr>
              <a:t/>
            </a:r>
            <a:br>
              <a:rPr lang="es-MX" b="1" dirty="0">
                <a:solidFill>
                  <a:srgbClr val="CE1CAC"/>
                </a:solidFill>
                <a:latin typeface="Bradley Hand ITC" panose="03070402050302030203" pitchFamily="66" charset="0"/>
              </a:rPr>
            </a:br>
            <a:r>
              <a:rPr lang="es-MX" sz="2800" dirty="0" smtClean="0">
                <a:latin typeface="Constantia" panose="02030602050306030303" pitchFamily="18" charset="0"/>
              </a:rPr>
              <a:t>En la actualidad las operaciones inmobiliarias se llevan a cabo de dos maneras.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71601" y="3110177"/>
            <a:ext cx="4917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nstantia" panose="02030602050306030303" pitchFamily="18" charset="0"/>
              </a:rPr>
              <a:t>1.- El 85% Asesor-Asesor</a:t>
            </a:r>
          </a:p>
          <a:p>
            <a:r>
              <a:rPr lang="es-MX" sz="2400" dirty="0" smtClean="0">
                <a:latin typeface="Constantia" panose="02030602050306030303" pitchFamily="18" charset="0"/>
              </a:rPr>
              <a:t>Es decir, dos asesores llevan a cabo el proceso de representación de los clientes y la comisión que se genera, durante el negocio se divide 50-50, la mayoría de los casos.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049" y="3110177"/>
            <a:ext cx="2997122" cy="24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66333" y="1437697"/>
            <a:ext cx="4530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nstantia" panose="02030602050306030303" pitchFamily="18" charset="0"/>
              </a:rPr>
              <a:t>2.- El 15% Asesor- Cliente directo</a:t>
            </a:r>
          </a:p>
          <a:p>
            <a:endParaRPr lang="es-MX" sz="2400" dirty="0">
              <a:latin typeface="Constantia" panose="02030602050306030303" pitchFamily="18" charset="0"/>
            </a:endParaRPr>
          </a:p>
          <a:p>
            <a:r>
              <a:rPr lang="es-MX" sz="2400" dirty="0" smtClean="0">
                <a:latin typeface="Constantia" panose="02030602050306030303" pitchFamily="18" charset="0"/>
              </a:rPr>
              <a:t>En este caso, el asesor se lleva el 100% de la comisión de la vente generada durante el negocio, al representar a comprador y vendedor.</a:t>
            </a:r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7155" r="22124" b="26829"/>
          <a:stretch/>
        </p:blipFill>
        <p:spPr>
          <a:xfrm>
            <a:off x="7388262" y="1918009"/>
            <a:ext cx="2837408" cy="35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36866" y="1203703"/>
            <a:ext cx="42855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latin typeface="Constantia" panose="02030602050306030303" pitchFamily="18" charset="0"/>
              </a:rPr>
              <a:t>Nosotros usaremos el esquema de comisiones de Asesor-Asesor, así, de manera masiva, tendremos acceso a un mayor número de operaciones inmobiliarias.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878708573"/>
              </p:ext>
            </p:extLst>
          </p:nvPr>
        </p:nvGraphicFramePr>
        <p:xfrm>
          <a:off x="6646126" y="2709747"/>
          <a:ext cx="5107259" cy="376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7493620" y="1203703"/>
            <a:ext cx="3766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Constantia" panose="02030602050306030303" pitchFamily="18" charset="0"/>
              </a:rPr>
              <a:t>Entonces de cada 10 operaciones, estamos accediendo a 8.5.</a:t>
            </a:r>
            <a:endParaRPr lang="en-US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1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46168" y="532014"/>
            <a:ext cx="99061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 smtClean="0">
                <a:solidFill>
                  <a:srgbClr val="CE1CAC"/>
                </a:solidFill>
                <a:latin typeface="Bradley Hand ITC" panose="03070402050302030203" pitchFamily="66" charset="0"/>
              </a:rPr>
              <a:t>Ganancia$ monetaria$</a:t>
            </a:r>
            <a:endParaRPr lang="es-MX" sz="4400" b="1" dirty="0" smtClean="0">
              <a:solidFill>
                <a:srgbClr val="CE1CAC"/>
              </a:solidFill>
              <a:latin typeface="Bradley Hand ITC" panose="03070402050302030203" pitchFamily="66" charset="0"/>
            </a:endParaRPr>
          </a:p>
          <a:p>
            <a:pPr algn="ctr"/>
            <a:endParaRPr lang="es-MX" sz="800" dirty="0" smtClean="0">
              <a:latin typeface="Constantia" panose="02030602050306030303" pitchFamily="18" charset="0"/>
            </a:endParaRPr>
          </a:p>
          <a:p>
            <a:pPr algn="ctr"/>
            <a:endParaRPr lang="es-MX" sz="800" dirty="0">
              <a:latin typeface="Constantia" panose="02030602050306030303" pitchFamily="18" charset="0"/>
            </a:endParaRPr>
          </a:p>
          <a:p>
            <a:pPr algn="ctr"/>
            <a:r>
              <a:rPr lang="es-MX" sz="2400" dirty="0" smtClean="0">
                <a:latin typeface="Constantia" panose="02030602050306030303" pitchFamily="18" charset="0"/>
              </a:rPr>
              <a:t>La propiedad promedio en renta donde realizamos nuestra pruebas piloto, tiene un costo de </a:t>
            </a:r>
            <a:r>
              <a:rPr lang="es-MX" sz="2400" b="1" dirty="0" smtClean="0">
                <a:solidFill>
                  <a:srgbClr val="CE1CAC"/>
                </a:solidFill>
                <a:latin typeface="Constantia" panose="02030602050306030303" pitchFamily="18" charset="0"/>
              </a:rPr>
              <a:t>$12,000</a:t>
            </a:r>
            <a:r>
              <a:rPr lang="es-MX" sz="2400" dirty="0" smtClean="0">
                <a:latin typeface="Constantia" panose="02030602050306030303" pitchFamily="18" charset="0"/>
              </a:rPr>
              <a:t>, haciéndonos ganar </a:t>
            </a:r>
            <a:r>
              <a:rPr lang="es-MX" sz="2400" b="1" dirty="0" smtClean="0">
                <a:solidFill>
                  <a:srgbClr val="CE1CAC"/>
                </a:solidFill>
                <a:latin typeface="Constantia" panose="02030602050306030303" pitchFamily="18" charset="0"/>
              </a:rPr>
              <a:t>$6,000 </a:t>
            </a:r>
            <a:r>
              <a:rPr lang="es-MX" sz="2400" dirty="0" smtClean="0">
                <a:latin typeface="Constantia" panose="02030602050306030303" pitchFamily="18" charset="0"/>
              </a:rPr>
              <a:t>por cada operación.</a:t>
            </a:r>
          </a:p>
          <a:p>
            <a:pPr algn="ctr"/>
            <a:endParaRPr lang="es-MX" sz="2400" dirty="0" smtClean="0">
              <a:latin typeface="Constantia" panose="02030602050306030303" pitchFamily="18" charset="0"/>
            </a:endParaRPr>
          </a:p>
          <a:p>
            <a:pPr algn="ctr"/>
            <a:r>
              <a:rPr lang="es-MX" sz="2400" dirty="0" smtClean="0">
                <a:latin typeface="Constantia" panose="02030602050306030303" pitchFamily="18" charset="0"/>
              </a:rPr>
              <a:t>Obtenemos una ganancia de:</a:t>
            </a:r>
          </a:p>
          <a:p>
            <a:pPr algn="ctr"/>
            <a:endParaRPr lang="es-MX" sz="2400" dirty="0" smtClean="0">
              <a:latin typeface="Constantia" panose="02030602050306030303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861969" y="3184252"/>
            <a:ext cx="5274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onstantia" panose="02030602050306030303" pitchFamily="18" charset="0"/>
              </a:rPr>
              <a:t>$6,000 x 8.5 = $51,000.00</a:t>
            </a:r>
          </a:p>
          <a:p>
            <a:pPr algn="ctr"/>
            <a:r>
              <a:rPr lang="es-MX" sz="3200" b="1" dirty="0">
                <a:latin typeface="Constantia" panose="02030602050306030303" pitchFamily="18" charset="0"/>
              </a:rPr>
              <a:t>Por cada 10 operaciones</a:t>
            </a:r>
            <a:endParaRPr lang="en-US" sz="3200" b="1" dirty="0">
              <a:latin typeface="Constantia" panose="02030602050306030303" pitchFamily="18" charset="0"/>
            </a:endParaRPr>
          </a:p>
          <a:p>
            <a:endParaRPr lang="en-US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22" y="413315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731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151</TotalTime>
  <Words>352</Words>
  <Application>Microsoft Office PowerPoint</Application>
  <PresentationFormat>Panorámica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Bradley Hand ITC</vt:lpstr>
      <vt:lpstr>Constantia</vt:lpstr>
      <vt:lpstr>Franklin Gothic Book</vt:lpstr>
      <vt:lpstr>Gill Sans Ultra Bold Condensed</vt:lpstr>
      <vt:lpstr>Wingdings</vt:lpstr>
      <vt:lpstr>Crop</vt:lpstr>
      <vt:lpstr>SIN VUELTAS</vt:lpstr>
      <vt:lpstr>¿Cuanto tiempo te has tardado en encontrar lo que buscas en internet?</vt:lpstr>
      <vt:lpstr>Nuestra App Sinvueltas, busca resolver las problemáticas que se encuentran al navegar por internet, como la “Infoxicación”.  </vt:lpstr>
      <vt:lpstr>La solución que traemos es tan simple como un </vt:lpstr>
      <vt:lpstr>¿Cómo generamos $$$?  En la actualidad las operaciones inmobiliarias se llevan a cabo de dos maneras.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VUELTAS</dc:title>
  <dc:creator>Usuario de Windows</dc:creator>
  <cp:lastModifiedBy>Usuario de Windows</cp:lastModifiedBy>
  <cp:revision>13</cp:revision>
  <dcterms:created xsi:type="dcterms:W3CDTF">2020-02-24T01:06:54Z</dcterms:created>
  <dcterms:modified xsi:type="dcterms:W3CDTF">2020-02-24T03:38:17Z</dcterms:modified>
</cp:coreProperties>
</file>