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80" r:id="rId16"/>
    <p:sldId id="281" r:id="rId17"/>
    <p:sldId id="270" r:id="rId18"/>
    <p:sldId id="271" r:id="rId19"/>
    <p:sldId id="272" r:id="rId20"/>
    <p:sldId id="273" r:id="rId21"/>
    <p:sldId id="274" r:id="rId22"/>
    <p:sldId id="282" r:id="rId23"/>
    <p:sldId id="283" r:id="rId24"/>
    <p:sldId id="284" r:id="rId25"/>
    <p:sldId id="276" r:id="rId26"/>
    <p:sldId id="277" r:id="rId27"/>
    <p:sldId id="291" r:id="rId28"/>
    <p:sldId id="290" r:id="rId29"/>
    <p:sldId id="278" r:id="rId30"/>
    <p:sldId id="279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08478-B1E1-4D26-B6E6-748562F727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Курсовая работа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A10FD7-F7E9-410A-A8B3-9BB25D1A32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/>
              <a:t>По дисциплине </a:t>
            </a:r>
            <a:r>
              <a:rPr lang="ru-RU" dirty="0"/>
              <a:t>«Дизайн и Юзабилити интерфейсов пользователей»</a:t>
            </a:r>
          </a:p>
          <a:p>
            <a:r>
              <a:rPr lang="ru-RU" b="1" dirty="0"/>
              <a:t>По теме</a:t>
            </a:r>
            <a:r>
              <a:rPr lang="ru-RU" dirty="0"/>
              <a:t> «Разработка пользовательских интерфейсов сайта магазина обуви»</a:t>
            </a:r>
            <a:endParaRPr lang="ru-RU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8E259C-E82F-4FF9-9FB8-2CA49AA8052B}"/>
              </a:ext>
            </a:extLst>
          </p:cNvPr>
          <p:cNvSpPr txBox="1"/>
          <p:nvPr/>
        </p:nvSpPr>
        <p:spPr>
          <a:xfrm>
            <a:off x="7726261" y="4991450"/>
            <a:ext cx="3848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</a:rPr>
              <a:t>Выполнил: </a:t>
            </a:r>
            <a:r>
              <a:rPr lang="ru-RU" dirty="0">
                <a:solidFill>
                  <a:schemeClr val="accent2"/>
                </a:solidFill>
              </a:rPr>
              <a:t>Аникеенко Е. В.</a:t>
            </a:r>
          </a:p>
          <a:p>
            <a:r>
              <a:rPr lang="ru-RU" b="1" dirty="0">
                <a:solidFill>
                  <a:schemeClr val="accent2"/>
                </a:solidFill>
              </a:rPr>
              <a:t>Руководитель: </a:t>
            </a:r>
            <a:r>
              <a:rPr lang="ru-RU" dirty="0">
                <a:solidFill>
                  <a:schemeClr val="accent2"/>
                </a:solidFill>
              </a:rPr>
              <a:t>Брусенцова Т. П.</a:t>
            </a:r>
          </a:p>
        </p:txBody>
      </p:sp>
    </p:spTree>
    <p:extLst>
      <p:ext uri="{BB962C8B-B14F-4D97-AF65-F5344CB8AC3E}">
        <p14:creationId xmlns:p14="http://schemas.microsoft.com/office/powerpoint/2010/main" val="4206881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F140A-B8C5-42A2-A19E-5BB08FC0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Информационная структура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FAB3042-AB9E-45C9-856B-D583380EA66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94626" y="1934834"/>
            <a:ext cx="7272067" cy="43697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761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F140A-B8C5-42A2-A19E-5BB08FC0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структурной схемы и его 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AD7C5E-375C-4F2A-80F1-E9D28F317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Представление информационной структуры в понятном и доступном виде необходимо для того, чтобы пользователи могли ориентироваться по сайту и найти нужную им информацию. Чтобы удостовериться в этом, проведена проверка соответствия информационной структуры и пользовательских сценариев, описанных при разработке персонажей.</a:t>
            </a:r>
          </a:p>
        </p:txBody>
      </p:sp>
    </p:spTree>
    <p:extLst>
      <p:ext uri="{BB962C8B-B14F-4D97-AF65-F5344CB8AC3E}">
        <p14:creationId xmlns:p14="http://schemas.microsoft.com/office/powerpoint/2010/main" val="111227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F140A-B8C5-42A2-A19E-5BB08FC0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структурной схемы и его результат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A43A20A-38A5-449D-AA89-620992BFDFD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9386" y="3916904"/>
            <a:ext cx="3549701" cy="2319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CE27F4-90B0-43DD-A384-C7D23FF769A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6136" y="1940943"/>
            <a:ext cx="3378193" cy="2183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458BD7D-58AF-4501-B033-5C9C9444AE4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536" y="1940943"/>
            <a:ext cx="3481850" cy="2252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8626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F140A-B8C5-42A2-A19E-5BB08FC0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Прототип интерфейса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AD7C5E-375C-4F2A-80F1-E9D28F317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66760"/>
            <a:ext cx="6883879" cy="274518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Далее нам необходимо составить описание для каждой страницы. </a:t>
            </a:r>
          </a:p>
          <a:p>
            <a:pPr marL="0" indent="0">
              <a:buNone/>
            </a:pPr>
            <a:r>
              <a:rPr lang="ru-RU" dirty="0"/>
              <a:t>Для них мы определяем: </a:t>
            </a:r>
          </a:p>
          <a:p>
            <a:r>
              <a:rPr lang="ru-RU" dirty="0"/>
              <a:t>функциональность;</a:t>
            </a:r>
          </a:p>
          <a:p>
            <a:r>
              <a:rPr lang="ru-RU" dirty="0"/>
              <a:t>информацию, которая будет на ней присутствовать;</a:t>
            </a:r>
          </a:p>
          <a:p>
            <a:r>
              <a:rPr lang="ru-RU" dirty="0"/>
              <a:t>цели, которая она выполняет; </a:t>
            </a:r>
          </a:p>
          <a:p>
            <a:r>
              <a:rPr lang="ru-RU" dirty="0"/>
              <a:t>точки входа на страницу и выхода из неё.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59644-1718-4B96-84F6-35E22BAF9FD7}"/>
              </a:ext>
            </a:extLst>
          </p:cNvPr>
          <p:cNvSpPr txBox="1"/>
          <p:nvPr/>
        </p:nvSpPr>
        <p:spPr>
          <a:xfrm>
            <a:off x="5901508" y="4264882"/>
            <a:ext cx="5505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2"/>
                </a:solidFill>
              </a:rPr>
              <a:t>Прототипы интерфейса разработаны в соответствии с задачами, целями и сценариями пользователей.</a:t>
            </a:r>
          </a:p>
          <a:p>
            <a:r>
              <a:rPr lang="ru-RU" dirty="0">
                <a:solidFill>
                  <a:schemeClr val="tx2"/>
                </a:solidFill>
              </a:rPr>
              <a:t>Этот процесс происходит после того, как мы создали структурную схему и информационную структуру сайта.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5398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F140A-B8C5-42A2-A19E-5BB08FC0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Прототип сайта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2328FF3-FC38-4A6A-ADF5-28C8E602080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" b="72380"/>
          <a:stretch/>
        </p:blipFill>
        <p:spPr bwMode="auto">
          <a:xfrm>
            <a:off x="654105" y="2508594"/>
            <a:ext cx="3079081" cy="3046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970D4B-A097-49F8-BD3B-3FDB8827541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501"/>
          <a:stretch/>
        </p:blipFill>
        <p:spPr bwMode="auto">
          <a:xfrm>
            <a:off x="4122354" y="2508594"/>
            <a:ext cx="3475686" cy="3046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B791362-3901-465D-9747-121F7D6931A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208" y="2508593"/>
            <a:ext cx="3079081" cy="30155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8C8927-0A40-41E4-9AFB-56BF67C34A8C}"/>
              </a:ext>
            </a:extLst>
          </p:cNvPr>
          <p:cNvSpPr txBox="1"/>
          <p:nvPr/>
        </p:nvSpPr>
        <p:spPr>
          <a:xfrm>
            <a:off x="1112808" y="2018581"/>
            <a:ext cx="1944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Главная страница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333E8B-1BF5-41BB-AA23-087F11FB41DF}"/>
              </a:ext>
            </a:extLst>
          </p:cNvPr>
          <p:cNvSpPr txBox="1"/>
          <p:nvPr/>
        </p:nvSpPr>
        <p:spPr>
          <a:xfrm>
            <a:off x="4887751" y="2018581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«Для мужчин»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F8D6AC-4B01-406B-AC4C-C20CAD86B667}"/>
              </a:ext>
            </a:extLst>
          </p:cNvPr>
          <p:cNvSpPr txBox="1"/>
          <p:nvPr/>
        </p:nvSpPr>
        <p:spPr>
          <a:xfrm>
            <a:off x="8120850" y="2013466"/>
            <a:ext cx="2811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Подарочные сертификаты</a:t>
            </a:r>
          </a:p>
        </p:txBody>
      </p:sp>
    </p:spTree>
    <p:extLst>
      <p:ext uri="{BB962C8B-B14F-4D97-AF65-F5344CB8AC3E}">
        <p14:creationId xmlns:p14="http://schemas.microsoft.com/office/powerpoint/2010/main" val="662965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F140A-B8C5-42A2-A19E-5BB08FC0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Прототип сайта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C8927-0A40-41E4-9AFB-56BF67C34A8C}"/>
              </a:ext>
            </a:extLst>
          </p:cNvPr>
          <p:cNvSpPr txBox="1"/>
          <p:nvPr/>
        </p:nvSpPr>
        <p:spPr>
          <a:xfrm>
            <a:off x="1753692" y="2016977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Магазины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333E8B-1BF5-41BB-AA23-087F11FB41DF}"/>
              </a:ext>
            </a:extLst>
          </p:cNvPr>
          <p:cNvSpPr txBox="1"/>
          <p:nvPr/>
        </p:nvSpPr>
        <p:spPr>
          <a:xfrm>
            <a:off x="4887751" y="2018581"/>
            <a:ext cx="1872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Страница товара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F8D6AC-4B01-406B-AC4C-C20CAD86B667}"/>
              </a:ext>
            </a:extLst>
          </p:cNvPr>
          <p:cNvSpPr txBox="1"/>
          <p:nvPr/>
        </p:nvSpPr>
        <p:spPr>
          <a:xfrm>
            <a:off x="8120850" y="2013466"/>
            <a:ext cx="2091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Гарантия и возврат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1C01D68-64C5-4259-8636-42B7EE21F80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46" y="2549828"/>
            <a:ext cx="3005455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F3CB50E-7C61-4538-B01F-AA0AD743DD81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68"/>
          <a:stretch/>
        </p:blipFill>
        <p:spPr bwMode="auto">
          <a:xfrm>
            <a:off x="4488294" y="2508593"/>
            <a:ext cx="2865120" cy="2832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DAABA1B-4B1A-494A-BEF5-6273E81F20C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207" y="2508593"/>
            <a:ext cx="3005455" cy="3329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8959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F140A-B8C5-42A2-A19E-5BB08FC0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Прототип сайта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C8927-0A40-41E4-9AFB-56BF67C34A8C}"/>
              </a:ext>
            </a:extLst>
          </p:cNvPr>
          <p:cNvSpPr txBox="1"/>
          <p:nvPr/>
        </p:nvSpPr>
        <p:spPr>
          <a:xfrm>
            <a:off x="1753692" y="2016977"/>
            <a:ext cx="102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Корзина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333E8B-1BF5-41BB-AA23-087F11FB41DF}"/>
              </a:ext>
            </a:extLst>
          </p:cNvPr>
          <p:cNvSpPr txBox="1"/>
          <p:nvPr/>
        </p:nvSpPr>
        <p:spPr>
          <a:xfrm>
            <a:off x="5352429" y="2013466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Вакансии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F8D6AC-4B01-406B-AC4C-C20CAD86B667}"/>
              </a:ext>
            </a:extLst>
          </p:cNvPr>
          <p:cNvSpPr txBox="1"/>
          <p:nvPr/>
        </p:nvSpPr>
        <p:spPr>
          <a:xfrm>
            <a:off x="8828945" y="2016977"/>
            <a:ext cx="98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Каталог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099C9DF-D9E4-4ACE-A20D-E4F105328ED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16" y="2508593"/>
            <a:ext cx="2788285" cy="3267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C415EAA-2846-4C75-9225-A742F6F0E7D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144" y="2508593"/>
            <a:ext cx="2725420" cy="2725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139DCDC-97B5-42F9-969E-E983DD0E9F6F}"/>
              </a:ext>
            </a:extLst>
          </p:cNvPr>
          <p:cNvPicPr/>
          <p:nvPr/>
        </p:nvPicPr>
        <p:blipFill rotWithShape="1">
          <a:blip r:embed="rId4"/>
          <a:srcRect b="35344"/>
          <a:stretch/>
        </p:blipFill>
        <p:spPr>
          <a:xfrm>
            <a:off x="7987207" y="2508594"/>
            <a:ext cx="2672080" cy="326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30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F140A-B8C5-42A2-A19E-5BB08FC0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прототипа респондентами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AD7C5E-375C-4F2A-80F1-E9D28F317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Респондентам было предложено решить три задания:</a:t>
            </a:r>
            <a:r>
              <a:rPr lang="ru-RU" sz="1800" b="1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</a:p>
          <a:p>
            <a:r>
              <a:rPr lang="ru-RU" sz="1800" b="1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Задание 1.</a:t>
            </a:r>
            <a:r>
              <a:rPr lang="ru-RU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Выбрать пару мужских сандалет, после чего забронировать их в ближайшем магазине, а также просмотреть, где он находится.</a:t>
            </a:r>
          </a:p>
          <a:p>
            <a:r>
              <a:rPr lang="ru-RU" sz="1800" b="1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Задание 2.</a:t>
            </a:r>
            <a:r>
              <a:rPr lang="ru-RU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Купить подарочный сертификат.</a:t>
            </a:r>
          </a:p>
          <a:p>
            <a:r>
              <a:rPr lang="ru-RU" sz="1800" b="1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Задание 3. </a:t>
            </a:r>
            <a:r>
              <a:rPr lang="ru-RU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Вернуть товар.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Тестирование интерфейса является исключительно важной задачей при проектировании интерфейса. В ходе проведения тестирования был найден один недочет при первоначальном проектировании. Интерфейс был модифицирован. Это позволит улучшить качество взаимодействия пользователя с готовым продуктом.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15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F140A-B8C5-42A2-A19E-5BB08FC0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Исправление ошибок после тестирования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CB6EE4-E662-4491-B78E-3EA663B143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89341" y="3258692"/>
            <a:ext cx="2294255" cy="230886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D36A6B-42FB-4A87-BD4F-EA539511275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93003" y="3219874"/>
            <a:ext cx="2630805" cy="22815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9761A6-FF5E-4B0A-B863-15B27FC8E27D}"/>
              </a:ext>
            </a:extLst>
          </p:cNvPr>
          <p:cNvSpPr txBox="1"/>
          <p:nvPr/>
        </p:nvSpPr>
        <p:spPr>
          <a:xfrm>
            <a:off x="2329133" y="2283249"/>
            <a:ext cx="6660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Был добавлен номер телефона в контактную информацию сайта:</a:t>
            </a:r>
          </a:p>
        </p:txBody>
      </p:sp>
    </p:spTree>
    <p:extLst>
      <p:ext uri="{BB962C8B-B14F-4D97-AF65-F5344CB8AC3E}">
        <p14:creationId xmlns:p14="http://schemas.microsoft.com/office/powerpoint/2010/main" val="795542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F140A-B8C5-42A2-A19E-5BB08FC0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дизайна сайта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B7F37-A717-4DE5-BD17-96F3468671C5}"/>
              </a:ext>
            </a:extLst>
          </p:cNvPr>
          <p:cNvSpPr txBox="1"/>
          <p:nvPr/>
        </p:nvSpPr>
        <p:spPr>
          <a:xfrm>
            <a:off x="581192" y="2337758"/>
            <a:ext cx="6662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 данном этапе был разработан логотип магазина обуви </a:t>
            </a:r>
            <a:r>
              <a:rPr lang="en-US" dirty="0"/>
              <a:t>Codex</a:t>
            </a:r>
            <a:r>
              <a:rPr lang="ru-RU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4B1125-9A08-43F2-8DE5-CE5480DB83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173" y="2046266"/>
            <a:ext cx="1010086" cy="157432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9CAA07-FC58-4A9D-8EFA-B55904E25D4B}"/>
              </a:ext>
            </a:extLst>
          </p:cNvPr>
          <p:cNvSpPr txBox="1"/>
          <p:nvPr/>
        </p:nvSpPr>
        <p:spPr>
          <a:xfrm>
            <a:off x="664234" y="3950898"/>
            <a:ext cx="10368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Смысл логотипа отображен в данном изображении. Он заключается в том, что из его элементов можно составить название магазина.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2AA24A-E59D-4242-8523-5A8A1091BB1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92" b="18561"/>
          <a:stretch/>
        </p:blipFill>
        <p:spPr bwMode="auto">
          <a:xfrm>
            <a:off x="7524252" y="4835327"/>
            <a:ext cx="3308166" cy="117578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7168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F1123-B378-44A9-B3AA-D01D91A4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A0DB57-78F8-434A-BD09-966BBBFEA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Областью разработки является сайт магазина обуви «</a:t>
            </a:r>
            <a:r>
              <a:rPr lang="en-US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Codex</a:t>
            </a:r>
            <a:r>
              <a:rPr lang="ru-RU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», предназначенный для поиска, заказа, покупки обувной продукции, а также для поиска нужного товара в оффлайн магазинах «</a:t>
            </a:r>
            <a:r>
              <a:rPr lang="en-US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Codex</a:t>
            </a:r>
            <a:r>
              <a:rPr lang="ru-RU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». Он предоставляет широкий ассортимент выбора продукции, возможность добавлять товары в корзину, после чего заказать доставку или же воспользоваться функцией поиска ближайшего магазина и купить выбранную модель уже там. Посетитель сайта сможет подобрать подходящую себе обувь по фото, видеообзорам, отзывам других пользователей сайта, цвету и другим критериям. Также на сайте предусмотрен поиск по моделям, цвету, размеру и прочим фильтрам. </a:t>
            </a:r>
          </a:p>
          <a:p>
            <a:r>
              <a:rPr lang="ru-RU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Необходимо сделать простой и удобный сайт, который содержал бы всю информацию, необходимую покупателю. Для этого нужно выяснить и учесть требования к содержимому сайта, а также разработать и спроектировать удобный интерфейс для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3055002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F140A-B8C5-42A2-A19E-5BB08FC0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шрифты и цветовая схема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AD7C5E-375C-4F2A-80F1-E9D28F317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7962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Для шрифтовой сетки принимаем следующие параметры: кегль – 14 </a:t>
            </a:r>
            <a:r>
              <a:rPr lang="ru-RU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pt</a:t>
            </a:r>
            <a:r>
              <a:rPr lang="ru-RU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высота строки – 17 </a:t>
            </a:r>
            <a:r>
              <a:rPr lang="ru-RU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pt</a:t>
            </a:r>
            <a:r>
              <a:rPr lang="ru-RU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 А для страниц «Подарочные сертификаты» и «Вакансии» больше подходит кегль – 18</a:t>
            </a:r>
            <a:r>
              <a:rPr lang="en-US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pt</a:t>
            </a:r>
            <a:r>
              <a:rPr lang="ru-RU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высота строки – 22 </a:t>
            </a:r>
            <a:r>
              <a:rPr lang="en-US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pt</a:t>
            </a:r>
            <a:r>
              <a:rPr lang="ru-RU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Цветовая гамма подбиралась так, чтобы сайт смотрелся как единое целое. Все элементы должны быть связаны и дополнять друг друга. Подбор цветов является очень важной задачей, так как они могут непосредственно влиять на настроение человека и его физическое состояние. Исходя из цветов, которые использовались в логотипе сайта, была определена цветовая схема. Цветовая гамма создавалась вручную. Была выбрана цветовая схема, представленная на рисунке.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794E75-8D97-48A4-98A1-05949DC89D4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645" y="4506559"/>
            <a:ext cx="5652135" cy="8813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506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F140A-B8C5-42A2-A19E-5BB08FC0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Модульная сетка сайта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986DDC-EB54-4D9A-89A5-83BFBC50180E}"/>
              </a:ext>
            </a:extLst>
          </p:cNvPr>
          <p:cNvSpPr txBox="1"/>
          <p:nvPr/>
        </p:nvSpPr>
        <p:spPr>
          <a:xfrm>
            <a:off x="581192" y="2556722"/>
            <a:ext cx="63404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проектирования интерфейса веб-сайта было выбрано разрешение 1440×1024. Это одно из наиболее популярных разрешений экрана. Поэтому было принято решение взять модульную сетку на 12 колонок. Ширина одной колонки составляет 70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рх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расстояние между колонками равно 30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рх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Это значит, что максимальная ширина контента занимает 1300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рх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в ширину. Строки имеют такой же размер и расстояние между ними.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F3CA38-26FF-4017-9E4B-2D2CAA3E91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39101" y="2228115"/>
            <a:ext cx="2820352" cy="392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63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F140A-B8C5-42A2-A19E-5BB08FC0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Макет сайта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C8927-0A40-41E4-9AFB-56BF67C34A8C}"/>
              </a:ext>
            </a:extLst>
          </p:cNvPr>
          <p:cNvSpPr txBox="1"/>
          <p:nvPr/>
        </p:nvSpPr>
        <p:spPr>
          <a:xfrm>
            <a:off x="1112808" y="2018581"/>
            <a:ext cx="1944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Главная страница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333E8B-1BF5-41BB-AA23-087F11FB41DF}"/>
              </a:ext>
            </a:extLst>
          </p:cNvPr>
          <p:cNvSpPr txBox="1"/>
          <p:nvPr/>
        </p:nvSpPr>
        <p:spPr>
          <a:xfrm>
            <a:off x="4983736" y="2013466"/>
            <a:ext cx="1872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Страница товара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F8D6AC-4B01-406B-AC4C-C20CAD86B667}"/>
              </a:ext>
            </a:extLst>
          </p:cNvPr>
          <p:cNvSpPr txBox="1"/>
          <p:nvPr/>
        </p:nvSpPr>
        <p:spPr>
          <a:xfrm>
            <a:off x="8864563" y="2013466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Магазины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9B53F8F-6289-43DA-8F1E-9BD0A1086A4D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824"/>
          <a:stretch/>
        </p:blipFill>
        <p:spPr bwMode="auto">
          <a:xfrm>
            <a:off x="347410" y="2508593"/>
            <a:ext cx="3475686" cy="3777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995E3B7-F73B-4E42-B71E-D8A03E125B0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790" y="2508593"/>
            <a:ext cx="2882265" cy="4006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1FA288A-FEDB-4AF3-ABCE-90141B80357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749" y="2508593"/>
            <a:ext cx="2891790" cy="2687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9009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F140A-B8C5-42A2-A19E-5BB08FC0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Макет сайта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C8927-0A40-41E4-9AFB-56BF67C34A8C}"/>
              </a:ext>
            </a:extLst>
          </p:cNvPr>
          <p:cNvSpPr txBox="1"/>
          <p:nvPr/>
        </p:nvSpPr>
        <p:spPr>
          <a:xfrm>
            <a:off x="934155" y="2017157"/>
            <a:ext cx="2811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Подарочные сертификаты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333E8B-1BF5-41BB-AA23-087F11FB41DF}"/>
              </a:ext>
            </a:extLst>
          </p:cNvPr>
          <p:cNvSpPr txBox="1"/>
          <p:nvPr/>
        </p:nvSpPr>
        <p:spPr>
          <a:xfrm>
            <a:off x="4983736" y="2013466"/>
            <a:ext cx="2091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Гарантия и возврат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F8D6AC-4B01-406B-AC4C-C20CAD86B667}"/>
              </a:ext>
            </a:extLst>
          </p:cNvPr>
          <p:cNvSpPr txBox="1"/>
          <p:nvPr/>
        </p:nvSpPr>
        <p:spPr>
          <a:xfrm>
            <a:off x="9292238" y="2013466"/>
            <a:ext cx="98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Каталог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343E655-FE83-4348-8456-7AA40B3689D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11" y="2508593"/>
            <a:ext cx="2966085" cy="290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B41E53F-6848-4997-9B5E-A307DD65567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097" y="2508593"/>
            <a:ext cx="3011805" cy="33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6DBD529-D7FF-44CE-8EFA-AA409F6FDD1B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707"/>
          <a:stretch/>
        </p:blipFill>
        <p:spPr bwMode="auto">
          <a:xfrm>
            <a:off x="8368903" y="2508593"/>
            <a:ext cx="2835275" cy="3336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026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F140A-B8C5-42A2-A19E-5BB08FC0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Макет сайта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C8927-0A40-41E4-9AFB-56BF67C34A8C}"/>
              </a:ext>
            </a:extLst>
          </p:cNvPr>
          <p:cNvSpPr txBox="1"/>
          <p:nvPr/>
        </p:nvSpPr>
        <p:spPr>
          <a:xfrm>
            <a:off x="1771627" y="2013466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Вакансии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333E8B-1BF5-41BB-AA23-087F11FB41DF}"/>
              </a:ext>
            </a:extLst>
          </p:cNvPr>
          <p:cNvSpPr txBox="1"/>
          <p:nvPr/>
        </p:nvSpPr>
        <p:spPr>
          <a:xfrm>
            <a:off x="5581915" y="2013466"/>
            <a:ext cx="102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Корзина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F8D6AC-4B01-406B-AC4C-C20CAD86B667}"/>
              </a:ext>
            </a:extLst>
          </p:cNvPr>
          <p:cNvSpPr txBox="1"/>
          <p:nvPr/>
        </p:nvSpPr>
        <p:spPr>
          <a:xfrm>
            <a:off x="9292238" y="2013466"/>
            <a:ext cx="98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Каталог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D075C15-8300-4B08-AFB4-FBF7C4AE1E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72" y="2508593"/>
            <a:ext cx="2626360" cy="2717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5D0A963-275A-4D86-ACCA-A5FF69E5E68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522" y="2508593"/>
            <a:ext cx="2814955" cy="330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6FF4634-5B38-434E-A179-85C0A498DD7D}"/>
              </a:ext>
            </a:extLst>
          </p:cNvPr>
          <p:cNvPicPr/>
          <p:nvPr/>
        </p:nvPicPr>
        <p:blipFill rotWithShape="1">
          <a:blip r:embed="rId4"/>
          <a:srcRect b="31220"/>
          <a:stretch/>
        </p:blipFill>
        <p:spPr>
          <a:xfrm>
            <a:off x="8515587" y="2508593"/>
            <a:ext cx="2541905" cy="330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30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F140A-B8C5-42A2-A19E-5BB08FC0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Динамические элементы на странице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DF8393-28F0-4BF3-ADF4-664382BCE3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81734" y="2791870"/>
            <a:ext cx="9278637" cy="12742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884A26-3510-439B-B9F9-4B840E501BEE}"/>
              </a:ext>
            </a:extLst>
          </p:cNvPr>
          <p:cNvSpPr txBox="1"/>
          <p:nvPr/>
        </p:nvSpPr>
        <p:spPr>
          <a:xfrm>
            <a:off x="1181734" y="2118150"/>
            <a:ext cx="651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 наведении на пункт основного меню, появляется подменю: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9883F-8DBC-45BD-AD48-A14962943A1A}"/>
              </a:ext>
            </a:extLst>
          </p:cNvPr>
          <p:cNvSpPr txBox="1"/>
          <p:nvPr/>
        </p:nvSpPr>
        <p:spPr>
          <a:xfrm>
            <a:off x="1485900" y="4619625"/>
            <a:ext cx="643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 наведении на кнопку «Показать все», она подчеркивается: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4C3AA9A-7EBD-400A-A45D-DC7A8898B94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86230" y="5453380"/>
            <a:ext cx="2485390" cy="40894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A44129B-C2EE-42ED-B134-5D14E5C2201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407095" y="5453380"/>
            <a:ext cx="2466340" cy="38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86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F140A-B8C5-42A2-A19E-5BB08FC0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Динамические элементы на странице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638A57-D165-4EE0-B612-9C259052FE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81417" y="5029517"/>
            <a:ext cx="2209165" cy="55181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3F4251-FBCB-4086-8FD9-9F320AA27A5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96067" y="5029517"/>
            <a:ext cx="2209165" cy="54229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3B7447-0D69-4BDB-96ED-5BEEBD07411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644304" y="2355805"/>
            <a:ext cx="2444889" cy="322552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00FC51-7767-402E-9E23-40DE779571F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198592" y="2296353"/>
            <a:ext cx="2407622" cy="322552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9E3CFE7-4660-4EC8-9BE2-03EDDAF63DAE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096067" y="2355805"/>
            <a:ext cx="2209165" cy="21841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BF37D3-7497-497B-A6EE-65073309EE11}"/>
              </a:ext>
            </a:extLst>
          </p:cNvPr>
          <p:cNvSpPr txBox="1"/>
          <p:nvPr/>
        </p:nvSpPr>
        <p:spPr>
          <a:xfrm>
            <a:off x="585786" y="2911071"/>
            <a:ext cx="3400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наведении курсора мыши на </a:t>
            </a:r>
            <a:r>
              <a:rPr lang="ru-RU" dirty="0" err="1"/>
              <a:t>кликабельный</a:t>
            </a:r>
            <a:r>
              <a:rPr lang="ru-RU" dirty="0"/>
              <a:t> элемент, он меняет свой цвет.</a:t>
            </a:r>
          </a:p>
        </p:txBody>
      </p:sp>
    </p:spTree>
    <p:extLst>
      <p:ext uri="{BB962C8B-B14F-4D97-AF65-F5344CB8AC3E}">
        <p14:creationId xmlns:p14="http://schemas.microsoft.com/office/powerpoint/2010/main" val="3863406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11ACA-7788-4B76-9A8B-75EBFD24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Адаптивная версия сайта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8B54F4-2D13-4A6E-A8D4-EA2FD8DBDC60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967"/>
          <a:stretch/>
        </p:blipFill>
        <p:spPr bwMode="auto">
          <a:xfrm>
            <a:off x="1379053" y="2214209"/>
            <a:ext cx="2877820" cy="3941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FA11E5-403F-4C05-8FF1-6BC252362794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967"/>
          <a:stretch/>
        </p:blipFill>
        <p:spPr bwMode="auto">
          <a:xfrm>
            <a:off x="4657407" y="2214209"/>
            <a:ext cx="2877185" cy="3941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99D8DCD-7414-499D-A540-BF74A2612585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36"/>
          <a:stretch/>
        </p:blipFill>
        <p:spPr bwMode="auto">
          <a:xfrm>
            <a:off x="7935126" y="2214209"/>
            <a:ext cx="2305685" cy="3941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7134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FA0A2A-3669-4F33-B66E-AC1977AB1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Адаптивная версия сайта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461476-4FC1-4A04-A5A1-2B666ACFC6DB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26"/>
          <a:stretch/>
        </p:blipFill>
        <p:spPr bwMode="auto">
          <a:xfrm>
            <a:off x="3117532" y="2282052"/>
            <a:ext cx="2299335" cy="3873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F0458D-4156-420A-94E6-1D69DBB700CC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237"/>
          <a:stretch/>
        </p:blipFill>
        <p:spPr bwMode="auto">
          <a:xfrm>
            <a:off x="6374753" y="2282052"/>
            <a:ext cx="1978660" cy="38737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1981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F140A-B8C5-42A2-A19E-5BB08FC0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AD7C5E-375C-4F2A-80F1-E9D28F317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проведения тестирования был выбран метод через имитацию поведения пользователей. Необходимо выбрать респондентов, методы тестирования, разработать тестовые задания. Следует определить общие требования к респондентам: опыт работы с системой, уровень компьютерной грамотности, возраст, пол, уровень эмоциональной открытости.</a:t>
            </a:r>
          </a:p>
          <a:p>
            <a:pPr marL="0" indent="0">
              <a:buNone/>
            </a:pPr>
            <a:r>
              <a:rPr lang="ru-RU" dirty="0"/>
              <a:t>Все респонденты были выбраны из разных слоев общества, с разными интересами, владением технологий, возрастом, уровнем компьютерной грамотности и т. д.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966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B0BE13-D638-4DF6-A70F-F7D444CC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аналогов и сделанные 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D9FBB9-A3D8-4B2B-A627-7D257F2E0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cs typeface="Calibri" panose="020F0502020204030204" pitchFamily="34" charset="0"/>
              </a:rPr>
              <a:t>Для того, чтобы разработать грамотный интерфейс, следует изучить аналоги проектов на эту тему. Были проанализированы 3 аналога сайтов.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cs typeface="Calibri" panose="020F0502020204030204" pitchFamily="34" charset="0"/>
              </a:rPr>
              <a:t>В результате просмотра интерфейса сайтов-аналогов, я выделил для себя ключевые моменты для создания интерфейса собственного сайта, анализировав все преимущества и недостатки рассматриваемых аналогов.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78741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F140A-B8C5-42A2-A19E-5BB08FC0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тестирования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AD7C5E-375C-4F2A-80F1-E9D28F317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just">
              <a:spcBef>
                <a:spcPts val="1400"/>
              </a:spcBef>
              <a:buNone/>
            </a:pPr>
            <a:r>
              <a:rPr lang="ru-RU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Успешность в данной таблице рассчитывалась путем деления выполненных задач на все задачи. Поскольку каждый респондент справился с каждым заданием, то успешность у всех равна 100%.</a:t>
            </a:r>
          </a:p>
          <a:p>
            <a:pPr indent="0" algn="just">
              <a:buNone/>
            </a:pPr>
            <a:r>
              <a:rPr lang="ru-RU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Процент удовлетворенности от продукта составил 94%, общая относительная эффективность равна 100 %, среднее значение удовлетворенности пользователей составило 13.67 балла из 24 возможных.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3567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F140A-B8C5-42A2-A19E-5BB08FC0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Экспертное 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AD7C5E-375C-4F2A-80F1-E9D28F317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Также проводилось экспертное тестирование по чек-листу и эвристическая оценка сайта.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По результатам экспертного тестирования нарушений в данном интерфейсе выявлено не было, проблем в информационной структуре или функциональном соответствии элементов обнаружено не было. Таким образом, можно сказать, что интерфейс спроектирован грамотно и при его разработке учитывались все принципы юзабилити.</a:t>
            </a:r>
          </a:p>
        </p:txBody>
      </p:sp>
    </p:spTree>
    <p:extLst>
      <p:ext uri="{BB962C8B-B14F-4D97-AF65-F5344CB8AC3E}">
        <p14:creationId xmlns:p14="http://schemas.microsoft.com/office/powerpoint/2010/main" val="4252648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F140A-B8C5-42A2-A19E-5BB08FC0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Модификации после тестирования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91B2D2-DD64-4AB3-95E6-45536469359D}"/>
              </a:ext>
            </a:extLst>
          </p:cNvPr>
          <p:cNvSpPr txBox="1"/>
          <p:nvPr/>
        </p:nvSpPr>
        <p:spPr>
          <a:xfrm>
            <a:off x="4523229" y="1915065"/>
            <a:ext cx="314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Была добавлена регистрация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0F7745-D9B2-4257-8703-957D74003B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4353" y="2467245"/>
            <a:ext cx="2974455" cy="25790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18A7CBD-253D-4EAC-83FF-38FC4B7DF82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80161" y="2467245"/>
            <a:ext cx="3060313" cy="14664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7DDCD2-F0C0-47E4-B0E8-1905B8DDB37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270394" y="2467246"/>
            <a:ext cx="3995704" cy="43515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4C5B012-C512-4497-9A5B-B7056B87049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270394" y="3275330"/>
            <a:ext cx="3624202" cy="43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255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F140A-B8C5-42A2-A19E-5BB08FC0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Модификации после тестирования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C63494-BF6A-4C5E-B99A-D7114CB31181}"/>
              </a:ext>
            </a:extLst>
          </p:cNvPr>
          <p:cNvSpPr txBox="1"/>
          <p:nvPr/>
        </p:nvSpPr>
        <p:spPr>
          <a:xfrm>
            <a:off x="1072898" y="2199736"/>
            <a:ext cx="398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Была изменена пиктограмма корзины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725EEA-D702-4080-9B7F-22B5499D7D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72898" y="3052848"/>
            <a:ext cx="1825578" cy="9464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71ABC8F-85A5-416F-B363-3A82DA92D41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60306" y="3052848"/>
            <a:ext cx="1892912" cy="9464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AB5614-0D16-4EBB-8CE3-DF3099907657}"/>
              </a:ext>
            </a:extLst>
          </p:cNvPr>
          <p:cNvSpPr txBox="1"/>
          <p:nvPr/>
        </p:nvSpPr>
        <p:spPr>
          <a:xfrm>
            <a:off x="6452558" y="2199736"/>
            <a:ext cx="3524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Была изменена поисковая строка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6DFE845-DA4A-4817-90F9-16923A2C05A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534874" y="2769079"/>
            <a:ext cx="3358311" cy="71817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A775BE6-5A89-4989-88E0-A7864EBC359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534875" y="3621237"/>
            <a:ext cx="3358310" cy="75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408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F140A-B8C5-42A2-A19E-5BB08FC0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AD7C5E-375C-4F2A-80F1-E9D28F317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Во время проектирования интерфейсов сайта я научился многому. Например, ознакомился программами </a:t>
            </a:r>
            <a:r>
              <a:rPr lang="en-US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Figma</a:t>
            </a:r>
            <a:r>
              <a:rPr lang="ru-RU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Adobe Illustrator</a:t>
            </a:r>
            <a:r>
              <a:rPr lang="ru-RU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 Также я научился всем этапам проектирования интерфейсов. Узнал много нового о разработке интерфейса. Узнал новое о влиянии дизайна, интерфейса и цвета на психику пользователя, что буду обязательно внедрять в своих будущих проектах.  В результате была определенна предметная область, цели, задачи проекта, целевая аудитория, список потребностей и возможностей пользователей, был сделан обзор аналогов.  Далее был разработан сперва статический, а после и динамический прототип. После он был протестирован. Затем был разработан логотип и стилистика, определенна цветовая гамма, выбран шрифт. Была создана сетка. После этого был создан дизайн главной и остальных страниц. Завершающим этапом было юзабилити-тестирование в котором приняли участие 3 человека.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285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F140A-B8C5-42A2-A19E-5BB08FC0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Deichmann.com</a:t>
            </a:r>
            <a:endParaRPr lang="ru-RU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2EC7F706-14E5-4F99-8652-0DE5CE18BE6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4626" y="2191110"/>
            <a:ext cx="7211683" cy="350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66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F140A-B8C5-42A2-A19E-5BB08FC0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Megatop.by</a:t>
            </a:r>
            <a:endParaRPr lang="ru-RU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14C8140D-55C5-417D-AF94-B90512079C8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1880" y="2260122"/>
            <a:ext cx="7343736" cy="38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4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F140A-B8C5-42A2-A19E-5BB08FC0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Belwest.by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216DB49-36EC-486F-81F1-7580C505AD5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2272506"/>
            <a:ext cx="71628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78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F140A-B8C5-42A2-A19E-5BB08FC0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AD7C5E-375C-4F2A-80F1-E9D28F317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Необходимо спроектировать интерфейсы сайта магазина обуви, на котором пользователи смогли бы подобрать, найти, купить обувную продукцию, а также посмотреть отзывы на каждую из представленных моделей, написать отзыв, а также найти ближайший или определенный оффлайн магазин с необходимым пользователю товаром. Основной целью данного сайта является привлечение новых клиентов, а также желание пользователя вернуться на него вновь.</a:t>
            </a:r>
            <a:endParaRPr lang="ru-RU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В результате проведенного исследования были выявлены следующие задачи:</a:t>
            </a:r>
            <a:endParaRPr lang="ru-RU" sz="1800" dirty="0">
              <a:effectLst/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Реализация удобного интерфейса пользователя.</a:t>
            </a:r>
            <a:endParaRPr lang="ru-RU" sz="1800" dirty="0">
              <a:effectLst/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Снижение нагрузки на оффлайн магазины.</a:t>
            </a:r>
            <a:endParaRPr lang="ru-RU" sz="1800" dirty="0">
              <a:effectLst/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Привлечение новой аудитории.</a:t>
            </a:r>
            <a:endParaRPr lang="ru-RU" sz="1800" dirty="0">
              <a:effectLst/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Создание </a:t>
            </a:r>
            <a:r>
              <a:rPr lang="ru-RU" sz="18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высоколояльного</a:t>
            </a: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сообщества клиентов.</a:t>
            </a:r>
            <a:endParaRPr lang="ru-RU" sz="1800" dirty="0">
              <a:effectLst/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778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F140A-B8C5-42A2-A19E-5BB08FC0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AD7C5E-375C-4F2A-80F1-E9D28F317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323850" algn="just">
              <a:lnSpc>
                <a:spcPct val="107000"/>
              </a:lnSpc>
            </a:pPr>
            <a:r>
              <a:rPr lang="ru-RU" sz="1800" i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Группа 1.</a:t>
            </a:r>
            <a:r>
              <a:rPr lang="ru-RU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Люди, которые профессионально или любительски занимаются каким-либо видом спорта. Для спортсменов нужна особенная и качественная обувь. Важно, чтобы магазин смог обеспечить их данной продукцией, так как это их профессиональный инструмент, убирающий преграды на пути к победе. Такие клиенты, как правило, не жалеют денег на качественную обувь.</a:t>
            </a:r>
            <a:endParaRPr lang="ru-RU" sz="18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323850" algn="just">
              <a:lnSpc>
                <a:spcPct val="107000"/>
              </a:lnSpc>
              <a:spcAft>
                <a:spcPts val="800"/>
              </a:spcAft>
            </a:pPr>
            <a:r>
              <a:rPr lang="ru-RU" sz="1800" i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Группа 2.</a:t>
            </a:r>
            <a:r>
              <a:rPr lang="ru-RU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Люди, нуждающиеся в обуви в среднем ценовом сегменте. Самый большой сегмент пользователей сайта. В данной группе есть люди как мужского, так и женского пола, 18-45 лет.</a:t>
            </a:r>
          </a:p>
          <a:p>
            <a:pPr marL="457200" indent="323850" algn="just">
              <a:lnSpc>
                <a:spcPct val="107000"/>
              </a:lnSpc>
              <a:spcAft>
                <a:spcPts val="800"/>
              </a:spcAft>
            </a:pPr>
            <a:r>
              <a:rPr lang="ru-RU" sz="1800" i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Группа 3. </a:t>
            </a:r>
            <a:r>
              <a:rPr lang="ru-RU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Люди, нуждающиеся в обуви в низком ценовом сегменте. Эта группа, как правило, стоит на втором месте по популярности после третьей группы.</a:t>
            </a:r>
            <a:endParaRPr lang="ru-RU" sz="18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241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F140A-B8C5-42A2-A19E-5BB08FC0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Потребности пользователей и их возможности в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AD7C5E-375C-4F2A-80F1-E9D28F317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49570"/>
            <a:ext cx="11029615" cy="4382219"/>
          </a:xfrm>
        </p:spPr>
        <p:txBody>
          <a:bodyPr>
            <a:normAutofit fontScale="62500" lnSpcReduction="20000"/>
          </a:bodyPr>
          <a:lstStyle/>
          <a:p>
            <a:pPr indent="0" algn="just">
              <a:buNone/>
            </a:pPr>
            <a:r>
              <a:rPr lang="ru-RU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Добротный и удобный интерфейс можно разработать только при учете потребностей пользователей. Также необходимо отталкиваться от их приоритетов при работе с данным интерфейсом. </a:t>
            </a:r>
          </a:p>
          <a:p>
            <a:pPr indent="0" algn="just">
              <a:buNone/>
            </a:pPr>
            <a:r>
              <a:rPr lang="ru-RU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В случае сайта магазина обуви потребности пользователей представляют собой (приоритеты по убыванию):</a:t>
            </a:r>
          </a:p>
          <a:p>
            <a:pPr indent="0" algn="just">
              <a:buNone/>
            </a:pPr>
            <a:r>
              <a:rPr lang="ru-RU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1. Просмотреть ассортимент магазина </a:t>
            </a:r>
            <a:r>
              <a:rPr lang="en-US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Codex</a:t>
            </a:r>
            <a:r>
              <a:rPr lang="ru-RU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;</a:t>
            </a:r>
          </a:p>
          <a:p>
            <a:pPr indent="0" algn="just">
              <a:buNone/>
            </a:pPr>
            <a:r>
              <a:rPr lang="ru-RU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2. Узнать цены на товары;</a:t>
            </a:r>
          </a:p>
          <a:p>
            <a:pPr indent="0" algn="just">
              <a:buNone/>
            </a:pPr>
            <a:r>
              <a:rPr lang="ru-RU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3. Заказать на дом определенную модель обуви;</a:t>
            </a:r>
          </a:p>
          <a:p>
            <a:pPr indent="0" algn="just">
              <a:buNone/>
            </a:pPr>
            <a:r>
              <a:rPr lang="ru-RU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4. Иметь возможность почитать отзывы других пользователей о выбранной модели обуви, а также написать отзыв;</a:t>
            </a:r>
          </a:p>
          <a:p>
            <a:pPr indent="0" algn="just">
              <a:buNone/>
            </a:pPr>
            <a:r>
              <a:rPr lang="ru-RU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5. Просмотреть контактную информацию;</a:t>
            </a:r>
          </a:p>
          <a:p>
            <a:pPr indent="0" algn="just">
              <a:buNone/>
            </a:pPr>
            <a:r>
              <a:rPr lang="ru-RU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6. Получить информацию о ближайшем, либо выбранном оффлайн магазине </a:t>
            </a:r>
            <a:r>
              <a:rPr lang="en-US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Codex</a:t>
            </a:r>
            <a:r>
              <a:rPr lang="ru-RU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;</a:t>
            </a:r>
          </a:p>
          <a:p>
            <a:pPr indent="0" algn="just">
              <a:buNone/>
            </a:pPr>
            <a:r>
              <a:rPr lang="ru-RU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 основе списка потребностей необходимо составить список предоставляемых возможностей так, чтобы максимально удовлетворить запросы пользователей. Гости на сайте могут: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Просмотреть все товары, которые есть в наличии в каком-либо из оффлайн магазинов </a:t>
            </a:r>
            <a:r>
              <a:rPr lang="en-US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Codex</a:t>
            </a:r>
            <a:r>
              <a:rPr lang="ru-RU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Узнать цены на каждый товар.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Оформить заказ на любую модель доступной для заказа обуви;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Оставить отзыв, а также почитать отзывы других пользователей о каждой модели обуви.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Посмотреть на интерактивной карте местонахождение ближайшие оффлайн магазины </a:t>
            </a:r>
            <a:r>
              <a:rPr lang="en-US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Codex</a:t>
            </a:r>
            <a:r>
              <a:rPr lang="ru-RU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Просмотреть акции магазина.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805259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373</TotalTime>
  <Words>1515</Words>
  <Application>Microsoft Office PowerPoint</Application>
  <PresentationFormat>Широкоэкранный</PresentationFormat>
  <Paragraphs>117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2" baseType="lpstr">
      <vt:lpstr>Calibri</vt:lpstr>
      <vt:lpstr>Corbel</vt:lpstr>
      <vt:lpstr>Gill Sans MT</vt:lpstr>
      <vt:lpstr>Symbol</vt:lpstr>
      <vt:lpstr>Times New Roman</vt:lpstr>
      <vt:lpstr>Wingdings</vt:lpstr>
      <vt:lpstr>Wingdings 2</vt:lpstr>
      <vt:lpstr>Дивиденд</vt:lpstr>
      <vt:lpstr>Курсовая работа</vt:lpstr>
      <vt:lpstr>Предметная область</vt:lpstr>
      <vt:lpstr>Обзор аналогов и сделанные выводы</vt:lpstr>
      <vt:lpstr>Deichmann.com</vt:lpstr>
      <vt:lpstr>Megatop.by</vt:lpstr>
      <vt:lpstr>Belwest.by</vt:lpstr>
      <vt:lpstr>Основные цели и задачи</vt:lpstr>
      <vt:lpstr>Целевая аудитория</vt:lpstr>
      <vt:lpstr>Потребности пользователей и их возможности в проекте</vt:lpstr>
      <vt:lpstr>Информационная структура</vt:lpstr>
      <vt:lpstr>Тестирование структурной схемы и его результат</vt:lpstr>
      <vt:lpstr>Тестирование структурной схемы и его результат</vt:lpstr>
      <vt:lpstr>Прототип интерфейса</vt:lpstr>
      <vt:lpstr>Прототип сайта</vt:lpstr>
      <vt:lpstr>Прототип сайта</vt:lpstr>
      <vt:lpstr>Прототип сайта</vt:lpstr>
      <vt:lpstr>Тестирование прототипа респондентами</vt:lpstr>
      <vt:lpstr>Исправление ошибок после тестирования</vt:lpstr>
      <vt:lpstr>Разработка дизайна сайта</vt:lpstr>
      <vt:lpstr>шрифты и цветовая схема</vt:lpstr>
      <vt:lpstr>Модульная сетка сайта</vt:lpstr>
      <vt:lpstr>Макет сайта</vt:lpstr>
      <vt:lpstr>Макет сайта</vt:lpstr>
      <vt:lpstr>Макет сайта</vt:lpstr>
      <vt:lpstr>Динамические элементы на странице</vt:lpstr>
      <vt:lpstr>Динамические элементы на странице</vt:lpstr>
      <vt:lpstr>Адаптивная версия сайта</vt:lpstr>
      <vt:lpstr>Адаптивная версия сайта</vt:lpstr>
      <vt:lpstr>Тестирование</vt:lpstr>
      <vt:lpstr>Результаты тестирования</vt:lpstr>
      <vt:lpstr>Экспертное тестирование</vt:lpstr>
      <vt:lpstr>Модификации после тестирования</vt:lpstr>
      <vt:lpstr>Модификации после тестирования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Егор Аникеенко</dc:creator>
  <cp:lastModifiedBy>Егор Аникеенко</cp:lastModifiedBy>
  <cp:revision>19</cp:revision>
  <dcterms:created xsi:type="dcterms:W3CDTF">2020-12-10T09:12:37Z</dcterms:created>
  <dcterms:modified xsi:type="dcterms:W3CDTF">2020-12-10T21:37:37Z</dcterms:modified>
</cp:coreProperties>
</file>