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87" r:id="rId13"/>
    <p:sldId id="286" r:id="rId14"/>
    <p:sldId id="266" r:id="rId15"/>
    <p:sldId id="28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9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3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9DCA7E">
                <a:lumMod val="94000"/>
                <a:lumOff val="6000"/>
              </a:srgbClr>
            </a:gs>
            <a:gs pos="46000">
              <a:schemeClr val="accent6">
                <a:lumMod val="17000"/>
                <a:lumOff val="83000"/>
              </a:schemeClr>
            </a:gs>
            <a:gs pos="71000">
              <a:schemeClr val="bg1">
                <a:lumMod val="99000"/>
              </a:schemeClr>
            </a:gs>
            <a:gs pos="0">
              <a:schemeClr val="accent6">
                <a:lumMod val="82000"/>
                <a:lumOff val="1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393E-BF45-4EAA-B14D-61D64EC4881A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D141-46FC-4B5E-B3EE-08A86FC2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8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Математическая комбинаторика</a:t>
            </a:r>
            <a:endParaRPr lang="ru-RU" sz="8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79772"/>
            <a:ext cx="9144000" cy="278027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Свойства факториала</a:t>
            </a:r>
            <a:endParaRPr lang="ru-RU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ru-RU" sz="3200" dirty="0" smtClean="0"/>
                  <a:t>1. Принимается: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0!=1 </m:t>
                    </m:r>
                  </m:oMath>
                </a14:m>
                <a:r>
                  <a:rPr lang="ru-RU" sz="3200" dirty="0" smtClean="0"/>
                  <a:t>и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1!=1</m:t>
                    </m:r>
                  </m:oMath>
                </a14:m>
                <a:r>
                  <a:rPr lang="ru-RU" sz="3200" dirty="0" smtClean="0"/>
                  <a:t>.</a:t>
                </a:r>
              </a:p>
              <a:p>
                <a:pPr marL="0" lvl="0" indent="0">
                  <a:buNone/>
                </a:pPr>
                <a:endParaRPr lang="en-US" sz="3200" dirty="0" smtClean="0"/>
              </a:p>
              <a:p>
                <a:pPr marL="0" lvl="0" indent="0">
                  <a:buNone/>
                </a:pPr>
                <a:r>
                  <a:rPr lang="ru-RU" sz="3200" dirty="0" smtClean="0"/>
                  <a:t>2. Факториал можно расчленить. К примеру,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6!=5!∗6</m:t>
                    </m:r>
                  </m:oMath>
                </a14:m>
                <a:r>
                  <a:rPr lang="ru-RU" sz="3200" dirty="0" smtClean="0"/>
                  <a:t>.</a:t>
                </a:r>
                <a:endParaRPr lang="en-US" sz="3200" dirty="0" smtClean="0"/>
              </a:p>
              <a:p>
                <a:pPr marL="0" lvl="0" indent="0">
                  <a:buNone/>
                </a:pPr>
                <a:endParaRPr lang="en-US" sz="3200" dirty="0" smtClean="0"/>
              </a:p>
              <a:p>
                <a:pPr marL="0" lvl="0" indent="0">
                  <a:buNone/>
                </a:pPr>
                <a:r>
                  <a:rPr lang="en-US" sz="3200" dirty="0" smtClean="0"/>
                  <a:t>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    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sz="3600" b="0" dirty="0" smtClean="0"/>
              </a:p>
              <a:p>
                <a:pPr marL="0" lvl="0" indent="0">
                  <a:buNone/>
                </a:pPr>
                <a:r>
                  <a:rPr lang="en-US" sz="32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!·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3600" b="0" i="1" smtClean="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smtClean="0"/>
              <a:t> </a:t>
            </a:r>
            <a:r>
              <a:rPr lang="ru-RU" sz="3200" dirty="0"/>
              <a:t>Все элементы </a:t>
            </a:r>
            <a:r>
              <a:rPr lang="ru-RU" sz="3200" dirty="0" smtClean="0"/>
              <a:t>конечного множества </a:t>
            </a:r>
            <a:r>
              <a:rPr lang="ru-RU" sz="3200" dirty="0"/>
              <a:t>можно пронумеровать, 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т</a:t>
            </a:r>
            <a:r>
              <a:rPr lang="ru-RU" sz="3200" dirty="0"/>
              <a:t>. е. каждому элементу множества по­ставить в соответствие одно </a:t>
            </a:r>
            <a:r>
              <a:rPr lang="ru-RU" sz="3200" dirty="0" smtClean="0"/>
              <a:t>из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 </a:t>
            </a:r>
            <a:r>
              <a:rPr lang="ru-RU" sz="3200" dirty="0"/>
              <a:t>чисел: 1, 2, 3, 4, .... </a:t>
            </a:r>
            <a:r>
              <a:rPr lang="en-US" sz="3200" dirty="0" smtClean="0"/>
              <a:t>n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i="1" dirty="0"/>
              <a:t> </a:t>
            </a: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	</a:t>
            </a:r>
            <a:r>
              <a:rPr lang="ru-RU" sz="3200" i="1" dirty="0" smtClean="0"/>
              <a:t>Размещением</a:t>
            </a:r>
            <a:r>
              <a:rPr lang="ru-RU" sz="3200" dirty="0" smtClean="0"/>
              <a:t> </a:t>
            </a:r>
            <a:r>
              <a:rPr lang="ru-RU" sz="3200" dirty="0"/>
              <a:t>из </a:t>
            </a:r>
            <a:r>
              <a:rPr lang="en-US" sz="3200" i="1" dirty="0" smtClean="0"/>
              <a:t>n</a:t>
            </a:r>
            <a:r>
              <a:rPr lang="ru-RU" sz="3200" dirty="0" smtClean="0"/>
              <a:t> </a:t>
            </a:r>
            <a:r>
              <a:rPr lang="ru-RU" sz="3200" dirty="0"/>
              <a:t>элементов по </a:t>
            </a:r>
            <a:r>
              <a:rPr lang="ru-RU" sz="3200" i="1" dirty="0"/>
              <a:t>т</a:t>
            </a:r>
            <a:r>
              <a:rPr lang="ru-RU" sz="3200" dirty="0"/>
              <a:t> называется </a:t>
            </a:r>
            <a:r>
              <a:rPr lang="ru-RU" sz="3200" dirty="0" smtClean="0"/>
              <a:t>любой кортеж из </a:t>
            </a:r>
            <a:r>
              <a:rPr lang="ru-RU" sz="3200" i="1" dirty="0" smtClean="0"/>
              <a:t>т</a:t>
            </a:r>
            <a:r>
              <a:rPr lang="ru-RU" sz="3200" dirty="0" smtClean="0"/>
              <a:t> элементов множества, состоящего из </a:t>
            </a:r>
            <a:r>
              <a:rPr lang="en-US" sz="3200" i="1" dirty="0" smtClean="0"/>
              <a:t>n</a:t>
            </a:r>
            <a:r>
              <a:rPr lang="ru-RU" sz="3200" dirty="0" smtClean="0"/>
              <a:t> различных эле­ментов.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73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	</a:t>
            </a:r>
            <a:r>
              <a:rPr lang="en-US" sz="3200" dirty="0" smtClean="0"/>
              <a:t> </a:t>
            </a:r>
            <a:r>
              <a:rPr lang="ru-RU" sz="3200" dirty="0"/>
              <a:t>ПРИМЕР. Пусть имеется множество, содержащее четыре буквы: </a:t>
            </a:r>
            <a:r>
              <a:rPr lang="ru-RU" sz="3200" i="1" dirty="0"/>
              <a:t>{А; В; С; </a:t>
            </a:r>
            <a:r>
              <a:rPr lang="en-US" sz="3200" i="1" dirty="0"/>
              <a:t>D</a:t>
            </a:r>
            <a:r>
              <a:rPr lang="ru-RU" sz="3200" i="1" dirty="0"/>
              <a:t>}. </a:t>
            </a:r>
            <a:r>
              <a:rPr lang="ru-RU" sz="3200" dirty="0"/>
              <a:t>Запишем все возможные размещения из четырех указанных букв по две. Таких размещений 12: </a:t>
            </a:r>
            <a:r>
              <a:rPr lang="en-US" sz="3200" i="1" dirty="0"/>
              <a:t>AB</a:t>
            </a:r>
            <a:r>
              <a:rPr lang="ru-RU" sz="3200" i="1" dirty="0"/>
              <a:t>, </a:t>
            </a:r>
            <a:r>
              <a:rPr lang="en-US" sz="3200" i="1" dirty="0"/>
              <a:t>AC</a:t>
            </a:r>
            <a:r>
              <a:rPr lang="ru-RU" sz="3200" i="1" dirty="0"/>
              <a:t>, </a:t>
            </a:r>
            <a:r>
              <a:rPr lang="en-US" sz="3200" i="1" dirty="0"/>
              <a:t>AD</a:t>
            </a:r>
            <a:r>
              <a:rPr lang="ru-RU" sz="3200" i="1" dirty="0"/>
              <a:t>, ВС, </a:t>
            </a:r>
            <a:r>
              <a:rPr lang="en-US" sz="3200" i="1" dirty="0"/>
              <a:t>BD</a:t>
            </a:r>
            <a:r>
              <a:rPr lang="ru-RU" sz="3200" i="1" dirty="0"/>
              <a:t>, </a:t>
            </a:r>
            <a:r>
              <a:rPr lang="en-US" sz="3200" i="1" dirty="0"/>
              <a:t>CD</a:t>
            </a:r>
            <a:r>
              <a:rPr lang="ru-RU" sz="3200" i="1" dirty="0"/>
              <a:t>, </a:t>
            </a:r>
            <a:r>
              <a:rPr lang="en-US" sz="3200" i="1" dirty="0"/>
              <a:t>BA</a:t>
            </a:r>
            <a:r>
              <a:rPr lang="ru-RU" sz="3200" i="1" dirty="0"/>
              <a:t>, СА, </a:t>
            </a:r>
            <a:r>
              <a:rPr lang="en-US" sz="3200" i="1" dirty="0"/>
              <a:t>DA</a:t>
            </a:r>
            <a:r>
              <a:rPr lang="ru-RU" sz="3200" i="1" dirty="0"/>
              <a:t>, СВ, </a:t>
            </a:r>
            <a:r>
              <a:rPr lang="en-US" sz="3200" i="1" dirty="0"/>
              <a:t>DB</a:t>
            </a:r>
            <a:r>
              <a:rPr lang="ru-RU" sz="3200" i="1" dirty="0"/>
              <a:t>, </a:t>
            </a:r>
            <a:r>
              <a:rPr lang="en-US" sz="3200" i="1" dirty="0"/>
              <a:t>DC</a:t>
            </a:r>
            <a:r>
              <a:rPr lang="ru-RU" sz="3200" i="1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69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32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Размещения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33633" y="1825625"/>
                <a:ext cx="11600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sz="3600" dirty="0" smtClean="0"/>
                  <a:t>Число размещений из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/>
                  <a:t>элементов в группы по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/>
                  <a:t>элементов будем обозначать </a:t>
                </a:r>
                <a:r>
                  <a:rPr lang="ru-RU" sz="3600" dirty="0" smtClean="0"/>
                  <a:t>символом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где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i="1" dirty="0" smtClean="0"/>
                  <a:t>.</a:t>
                </a:r>
                <a:endParaRPr lang="ru-RU" sz="3600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 </a:t>
                </a:r>
                <a:r>
                  <a:rPr lang="ru-RU" sz="3600" dirty="0" smtClean="0"/>
                  <a:t>Формула </a:t>
                </a:r>
                <a:r>
                  <a:rPr lang="ru-RU" sz="3600" dirty="0"/>
                  <a:t>для определения числа размещений имеет вид</a:t>
                </a:r>
                <a:r>
                  <a:rPr lang="ru-RU" sz="36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633" y="1825625"/>
                <a:ext cx="11600460" cy="4351338"/>
              </a:xfrm>
              <a:blipFill>
                <a:blip r:embed="rId2"/>
                <a:stretch>
                  <a:fillRect l="-946" t="-3361" r="-1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9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	Сколькими способами 4 юноши могут пригласить четырех из шести девушек на танец?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6−4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720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  <a:blipFill rotWithShape="1">
                <a:blip r:embed="rId2"/>
                <a:stretch>
                  <a:fillRect l="-1379" t="-2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9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</p:spPr>
            <p:txBody>
              <a:bodyPr>
                <a:normAutofit/>
              </a:bodyPr>
              <a:lstStyle/>
              <a:p>
                <a:r>
                  <a:rPr lang="ru-RU" sz="3200" b="1" dirty="0" smtClean="0"/>
                  <a:t> </a:t>
                </a:r>
                <a:r>
                  <a:rPr lang="ru-RU" sz="3200" dirty="0"/>
                  <a:t>Студенту необходимо сдать 4 экзамена за 8 дней. Сколькими способами можно это сделать, если в один день сдавать не более одного экзамена?</a:t>
                </a:r>
                <a:endParaRPr lang="ru-RU" sz="3200" i="1" dirty="0"/>
              </a:p>
              <a:p>
                <a:r>
                  <a:rPr lang="ru-RU" sz="3200" dirty="0"/>
                  <a:t>Искомое число способов равно числу четырехэлементных упорядоченных подмножеств (дни сдачи экзаменов) множества из 8 элементов</a:t>
                </a:r>
                <a:r>
                  <a:rPr lang="ru-RU" sz="3200" dirty="0" smtClean="0"/>
                  <a:t>:</a:t>
                </a:r>
              </a:p>
              <a:p>
                <a:r>
                  <a:rPr lang="ru-RU" sz="3200" dirty="0" smtClean="0"/>
                  <a:t>                </a:t>
                </a:r>
              </a:p>
              <a:p>
                <a:r>
                  <a:rPr lang="ru-RU" sz="3200" dirty="0"/>
                  <a:t> </a:t>
                </a:r>
                <a:r>
                  <a:rPr lang="ru-RU" sz="3200" dirty="0" smtClean="0"/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latin typeface="Cambria Math"/>
                      </a:rPr>
                      <m:t>8∗7∗6∗5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b="0" i="1" smtClean="0">
                        <a:latin typeface="Cambria Math"/>
                      </a:rPr>
                      <m:t>1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sz="3200" b="0" i="1" smtClean="0">
                        <a:latin typeface="Cambria Math"/>
                      </a:rPr>
                      <m:t>8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3200" b="0" i="1" smtClean="0">
                        <a:latin typeface="Cambria Math"/>
                      </a:rPr>
                      <m:t>  способов</m:t>
                    </m:r>
                  </m:oMath>
                </a14:m>
                <a:endParaRPr lang="ru-RU" sz="2400" dirty="0"/>
              </a:p>
              <a:p>
                <a:endParaRPr lang="ru-RU" sz="3200" i="1" dirty="0"/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1470454"/>
                <a:ext cx="11491783" cy="4706509"/>
              </a:xfrm>
              <a:blipFill rotWithShape="1">
                <a:blip r:embed="rId2"/>
                <a:stretch>
                  <a:fillRect l="-1220" t="-2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106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/>
              <a:t>Задача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22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46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Перестановки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400" dirty="0" smtClean="0"/>
                  <a:t>Случай </a:t>
                </a:r>
                <a:r>
                  <a:rPr lang="ru-RU" sz="3400" dirty="0" smtClean="0"/>
                  <a:t>размещения, когда </a:t>
                </a:r>
                <a14:m>
                  <m:oMath xmlns:m="http://schemas.openxmlformats.org/officeDocument/2006/math">
                    <m:r>
                      <a:rPr lang="en-US" sz="3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3400" b="1" i="1" dirty="0" smtClean="0">
                        <a:latin typeface="Cambria Math"/>
                      </a:rPr>
                      <m:t>,</m:t>
                    </m:r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400" dirty="0" smtClean="0"/>
                  <a:t>называется </a:t>
                </a:r>
                <a:r>
                  <a:rPr lang="ru-RU" sz="3200" b="1" i="1" dirty="0" smtClean="0"/>
                  <a:t>перестановкой</a:t>
                </a:r>
                <a:r>
                  <a:rPr lang="ru-RU" sz="3400" dirty="0" smtClean="0"/>
                  <a:t>, и обозначается буквой </a:t>
                </a:r>
                <a14:m>
                  <m:oMath xmlns:m="http://schemas.openxmlformats.org/officeDocument/2006/math">
                    <m:r>
                      <a:rPr lang="ru-RU" sz="3400" b="1" i="1" dirty="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en-US" sz="3400" b="1" i="1" baseline="-25000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400" i="1" dirty="0">
                        <a:latin typeface="Cambria Math" panose="02040503050406030204" pitchFamily="18" charset="0"/>
                      </a:rPr>
                      <m:t>!.</m:t>
                    </m:r>
                  </m:oMath>
                </a14:m>
                <a:endParaRPr lang="ru-RU" sz="34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 rotWithShape="1">
                <a:blip r:embed="rId2"/>
                <a:stretch>
                  <a:fillRect l="-1350" t="-3081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46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Перестановки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2150075"/>
                <a:ext cx="11627709" cy="4026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sz="3600" b="1" dirty="0" smtClean="0"/>
                  <a:t>ПРИМЕР</a:t>
                </a:r>
                <a:r>
                  <a:rPr lang="en-US" sz="3600" b="1" dirty="0" smtClean="0"/>
                  <a:t> 1</a:t>
                </a:r>
                <a:r>
                  <a:rPr lang="ru-RU" sz="3600" dirty="0" smtClean="0"/>
                  <a:t>: Сколько различных шестизначных чисел можно составить из цифр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1, 2, 3,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4, 5, 6, </m:t>
                    </m:r>
                  </m:oMath>
                </a14:m>
                <a:r>
                  <a:rPr lang="ru-RU" sz="3600" dirty="0" smtClean="0"/>
                  <a:t>если цифры в числе не повторяются?</a:t>
                </a: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</a:t>
                </a:r>
                <a:r>
                  <a:rPr lang="ru-RU" sz="3600" dirty="0" smtClean="0"/>
                  <a:t>Найдем количество всех перестановок из этих цифр: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=6!=720.</m:t>
                    </m:r>
                  </m:oMath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2150075"/>
                <a:ext cx="11627709" cy="4026887"/>
              </a:xfrm>
              <a:blipFill>
                <a:blip r:embed="rId2"/>
                <a:stretch>
                  <a:fillRect l="-1626" t="-3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2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en-US" b="1" dirty="0"/>
              <a:t> 2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97" y="1767016"/>
            <a:ext cx="11442357" cy="4409947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Вспомним известную басню Крылова «Квартет»: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Проказница Мартышка</a:t>
            </a:r>
            <a:r>
              <a:rPr lang="en-US" sz="3600" dirty="0" smtClean="0"/>
              <a:t>, </a:t>
            </a:r>
            <a:r>
              <a:rPr lang="ru-RU" sz="3600" dirty="0" smtClean="0"/>
              <a:t>Осел, Козел,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Да косолапый Мишка </a:t>
            </a:r>
            <a:endParaRPr lang="en-US" sz="3600" dirty="0" smtClean="0"/>
          </a:p>
          <a:p>
            <a:pPr marL="0" indent="0" algn="ctr">
              <a:lnSpc>
                <a:spcPct val="60000"/>
              </a:lnSpc>
              <a:buNone/>
            </a:pPr>
            <a:r>
              <a:rPr lang="ru-RU" sz="3600" dirty="0" smtClean="0"/>
              <a:t>Затеяли играть квартет</a:t>
            </a:r>
            <a:r>
              <a:rPr lang="en-US" sz="3600" dirty="0" smtClean="0"/>
              <a:t>…</a:t>
            </a:r>
            <a:endParaRPr lang="ru-RU" sz="36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ru-RU" dirty="0"/>
              <a:t> </a:t>
            </a:r>
            <a:r>
              <a:rPr lang="ru-RU" sz="2400" dirty="0"/>
              <a:t>Р4=4!=24 </a:t>
            </a:r>
          </a:p>
        </p:txBody>
      </p:sp>
    </p:spTree>
    <p:extLst>
      <p:ext uri="{BB962C8B-B14F-4D97-AF65-F5344CB8AC3E}">
        <p14:creationId xmlns:p14="http://schemas.microsoft.com/office/powerpoint/2010/main" val="285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97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Сочетания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2485" y="1964724"/>
                <a:ext cx="11405288" cy="42122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sz="3600" dirty="0"/>
                  <a:t>Число сочетаний из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3600" dirty="0"/>
                  <a:t> элементов по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600" dirty="0"/>
                  <a:t> обозначается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ru-RU" sz="3600" dirty="0" smtClean="0"/>
                  <a:t>.</a:t>
                </a:r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5" y="1964724"/>
                <a:ext cx="11405288" cy="4212239"/>
              </a:xfrm>
              <a:blipFill rotWithShape="1">
                <a:blip r:embed="rId2"/>
                <a:stretch>
                  <a:fillRect l="-962" t="-3473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849"/>
            <a:ext cx="10515600" cy="128510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Основные темы</a:t>
            </a:r>
            <a:r>
              <a:rPr lang="en-US" sz="6600" b="1" dirty="0" smtClean="0"/>
              <a:t>: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Правила суммы и произведения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Факториал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Размещения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Перестановки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Сочетания</a:t>
            </a:r>
            <a:r>
              <a:rPr lang="en-US" sz="4400" dirty="0" smtClean="0">
                <a:solidFill>
                  <a:schemeClr val="tx1"/>
                </a:solidFill>
              </a:rPr>
              <a:t>;</a:t>
            </a:r>
            <a:endParaRPr lang="ru-RU" sz="4400" dirty="0" smtClean="0">
              <a:solidFill>
                <a:schemeClr val="tx1"/>
              </a:solidFill>
            </a:endParaRPr>
          </a:p>
          <a:p>
            <a:pPr lvl="0"/>
            <a:r>
              <a:rPr lang="ru-RU" sz="4400" dirty="0" smtClean="0">
                <a:solidFill>
                  <a:schemeClr val="tx1"/>
                </a:solidFill>
              </a:rPr>
              <a:t> Бином Ньютона</a:t>
            </a:r>
            <a:r>
              <a:rPr lang="en-US" sz="4400" dirty="0"/>
              <a:t>.</a:t>
            </a:r>
            <a:endParaRPr lang="ru-RU" sz="4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  <a:r>
              <a:rPr lang="en-US" b="1" dirty="0"/>
              <a:t> 1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8346" y="1495168"/>
                <a:ext cx="11726561" cy="46817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500" dirty="0" smtClean="0"/>
                  <a:t>Сколько трехкнопочных комбинаций существует на кодовом замке, если все три кнопки нажимаются одновременно и на нем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sz="3500" dirty="0" smtClean="0"/>
                  <a:t> цифр. </a:t>
                </a:r>
              </a:p>
              <a:p>
                <a:pPr marL="0" indent="0">
                  <a:buNone/>
                </a:pPr>
                <a:endParaRPr lang="ru-RU" sz="3500" dirty="0"/>
              </a:p>
              <a:p>
                <a:pPr marL="0" indent="0">
                  <a:buNone/>
                </a:pPr>
                <a:endParaRPr lang="ru-RU" sz="3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5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ru-RU" sz="3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3500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</m:e>
                          </m:d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!·3!</m:t>
                          </m:r>
                        </m:den>
                      </m:f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8·9·10</m:t>
                          </m:r>
                        </m:num>
                        <m:den>
                          <m:r>
                            <a:rPr lang="ru-RU" sz="3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35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35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46" y="1495168"/>
                <a:ext cx="11726561" cy="4681795"/>
              </a:xfrm>
              <a:blipFill rotWithShape="1">
                <a:blip r:embed="rId2"/>
                <a:stretch>
                  <a:fillRect l="-1560" t="-2995" r="-2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2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3291" y="1371600"/>
                <a:ext cx="11778049" cy="50662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3500" dirty="0" smtClean="0"/>
                  <a:t>У одного человека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500" dirty="0" smtClean="0"/>
                  <a:t> книг по математике, у другого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 – 9 </m:t>
                    </m:r>
                  </m:oMath>
                </a14:m>
                <a:r>
                  <a:rPr lang="ru-RU" sz="3500" dirty="0" smtClean="0"/>
                  <a:t>книг. Сколькими способами они могут обменять друг у друга две книги на две книги?</a:t>
                </a:r>
                <a:endParaRPr lang="ru-RU" sz="35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sz="320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7−2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!·2!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6·7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3600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9−2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21∗36=756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291" y="1371600"/>
                <a:ext cx="11778049" cy="5066270"/>
              </a:xfrm>
              <a:blipFill rotWithShape="1">
                <a:blip r:embed="rId2"/>
                <a:stretch>
                  <a:fillRect l="-1294" t="-1324" r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Биномиальные коэффициенты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6265" y="1793174"/>
                <a:ext cx="11234057" cy="4524499"/>
              </a:xfrm>
            </p:spPr>
            <p:txBody>
              <a:bodyPr>
                <a:normAutofit lnSpcReduction="10000"/>
              </a:bodyPr>
              <a:lstStyle/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ru-RU" sz="3200" b="1" i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3200" b="1" i="1" dirty="0" smtClean="0"/>
              </a:p>
              <a:p>
                <a:pPr marL="0" lvl="0" indent="0">
                  <a:buNone/>
                </a:pPr>
                <a:r>
                  <a:rPr lang="en-US" sz="3200" b="1" i="1" dirty="0" smtClean="0"/>
                  <a:t>2</a:t>
                </a:r>
                <a:r>
                  <a:rPr lang="en-US" sz="3200" b="1" i="1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3200" b="1" i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3200" b="1" dirty="0" smtClean="0"/>
              </a:p>
              <a:p>
                <a:pPr marL="0" lvl="0" indent="0">
                  <a:buNone/>
                </a:pPr>
                <a:r>
                  <a:rPr lang="en-US" sz="3200" b="1" dirty="0" smtClean="0"/>
                  <a:t>3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i="1" dirty="0"/>
                  <a:t>5.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ru-RU" sz="3200" b="1" i="1" dirty="0" smtClean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ru-RU" sz="3200" b="1" i="1" dirty="0"/>
                  <a:t>+ …=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ru-RU" sz="3200" b="1" i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bSup>
                  </m:oMath>
                </a14:m>
                <a:r>
                  <a:rPr lang="ru-RU" sz="3200" b="1" i="1" dirty="0"/>
                  <a:t>+ …=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nary>
                  </m:oMath>
                </a14:m>
                <a:endParaRPr lang="ru-RU" sz="3200" b="1" dirty="0"/>
              </a:p>
              <a:p>
                <a:pPr marL="0" lvl="0" indent="0">
                  <a:buNone/>
                </a:pPr>
                <a:r>
                  <a:rPr lang="en-US" sz="3200" b="1" dirty="0"/>
                  <a:t>6. </a:t>
                </a:r>
                <a:r>
                  <a:rPr lang="ru-RU" sz="3200" b="1" dirty="0"/>
                  <a:t>Теорема (формула бинома Ньютона):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3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32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3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265" y="1793174"/>
                <a:ext cx="11234057" cy="4524499"/>
              </a:xfrm>
              <a:blipFill>
                <a:blip r:embed="rId2"/>
                <a:stretch>
                  <a:fillRect l="-1412" t="-3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</a:t>
            </a:r>
            <a:r>
              <a:rPr lang="ru-RU" sz="5400" b="1" dirty="0" err="1"/>
              <a:t>реугольник</a:t>
            </a:r>
            <a:r>
              <a:rPr lang="ru-RU" sz="5400" b="1" dirty="0"/>
              <a:t> Паскаля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57" y="1825625"/>
            <a:ext cx="11930742" cy="4943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 smtClean="0"/>
              <a:t>   Из формулы 2) следует эффективный способ рекуррентного вычисления значений биномиальных коэффициентов, которые можно представить в графической форме, известной как треугольник Паскаля.</a:t>
            </a:r>
            <a:endParaRPr lang="en-US" sz="3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3500" dirty="0" smtClean="0"/>
              <a:t> </a:t>
            </a:r>
            <a:r>
              <a:rPr lang="ru-RU" sz="3500" dirty="0"/>
              <a:t>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1     2     1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1     3     3    1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1     4     6     4     1</a:t>
            </a:r>
            <a:endParaRPr lang="ru-RU" sz="3500" b="1" dirty="0"/>
          </a:p>
          <a:p>
            <a:pPr marL="0" indent="0" algn="ctr">
              <a:buNone/>
            </a:pPr>
            <a:r>
              <a:rPr lang="ru-RU" sz="3500" dirty="0"/>
              <a:t>.   .   .   .   .   .   .   .   .</a:t>
            </a:r>
            <a:endParaRPr lang="ru-RU" sz="35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0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66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Перестановка с </a:t>
            </a:r>
            <a:r>
              <a:rPr lang="ru-RU" sz="5400" b="1" dirty="0" smtClean="0"/>
              <a:t>повторениями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6255" y="1825624"/>
                <a:ext cx="11827824" cy="47176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ru-RU" sz="3500" dirty="0"/>
                  <a:t>Пусть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500" dirty="0"/>
                  <a:t> -  множество из </a:t>
                </a:r>
                <a14:m>
                  <m:oMath xmlns:m="http://schemas.openxmlformats.org/officeDocument/2006/math">
                    <m:r>
                      <a:rPr lang="ru-RU" sz="3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500" dirty="0"/>
                  <a:t>элементов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sz="35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ru-RU" sz="3500" dirty="0"/>
                  <a:t>-натуральные числа, такие, что их сумма равна 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500" b="1" dirty="0"/>
                  <a:t> </a:t>
                </a:r>
                <a:r>
                  <a:rPr lang="ru-RU" sz="3500" dirty="0"/>
                  <a:t>, где 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/>
                  <a:t> .</a:t>
                </a:r>
                <a:endParaRPr lang="en-US" sz="3500" dirty="0"/>
              </a:p>
              <a:p>
                <a:pPr marL="0" indent="0">
                  <a:buNone/>
                </a:pPr>
                <a:r>
                  <a:rPr lang="ru-RU" sz="3500" dirty="0"/>
                  <a:t> Каждый упорядоченный набор  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500" dirty="0"/>
                  <a:t> </a:t>
                </a:r>
                <a:r>
                  <a:rPr lang="ru-RU" sz="3500" dirty="0"/>
                  <a:t>элементов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3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3500" dirty="0"/>
                  <a:t>,  содержащий </a:t>
                </a:r>
                <a:r>
                  <a:rPr lang="ru-RU" sz="3500" dirty="0" smtClean="0"/>
                  <a:t>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500" dirty="0"/>
                  <a:t> </a:t>
                </a:r>
                <a:r>
                  <a:rPr lang="ru-RU" sz="3500" dirty="0"/>
                  <a:t>ровно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500" dirty="0"/>
                  <a:t>раз (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/>
                  <a:t>) называется </a:t>
                </a:r>
                <a:r>
                  <a:rPr lang="ru-RU" sz="3500" dirty="0" smtClean="0"/>
                  <a:t>перестановкой  </a:t>
                </a:r>
                <a:r>
                  <a:rPr lang="ru-RU" sz="3500" dirty="0"/>
                  <a:t>множества  с повторением:</a:t>
                </a:r>
                <a:endParaRPr lang="ru-RU" sz="3500" b="1" dirty="0"/>
              </a:p>
              <a:p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3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500" dirty="0"/>
              </a:p>
              <a:p>
                <a:endParaRPr lang="en-US" sz="3500" dirty="0"/>
              </a:p>
              <a:p>
                <a:pPr marL="0" indent="0">
                  <a:buNone/>
                </a:pPr>
                <a:r>
                  <a:rPr lang="ru-RU" sz="3000" i="1" dirty="0"/>
                  <a:t>Примечание</a:t>
                </a:r>
                <a:r>
                  <a:rPr lang="ru-RU" sz="3000" dirty="0"/>
                  <a:t>: 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3000" dirty="0" smtClean="0"/>
                  <a:t> – без повторений</a:t>
                </a:r>
                <a:r>
                  <a:rPr lang="en-US" sz="3000" dirty="0" smtClean="0"/>
                  <a:t>.</a:t>
                </a:r>
                <a:r>
                  <a:rPr lang="ru-RU" sz="3500" dirty="0"/>
                  <a:t/>
                </a:r>
                <a:br>
                  <a:rPr lang="ru-RU" sz="3500" dirty="0"/>
                </a:br>
                <a:endParaRPr lang="ru-RU" sz="35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1825624"/>
                <a:ext cx="11827824" cy="4717679"/>
              </a:xfrm>
              <a:blipFill rotWithShape="1">
                <a:blip r:embed="rId2"/>
                <a:stretch>
                  <a:fillRect l="-1288" t="-3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14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  <a:ea typeface="+mn-ea"/>
                <a:cs typeface="+mn-cs"/>
              </a:rPr>
              <a:t>Перестановка с повторениями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8130" y="1080655"/>
                <a:ext cx="11625943" cy="57773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  </a:t>
                </a:r>
                <a:r>
                  <a:rPr lang="ru-RU" sz="3200" b="1" dirty="0" smtClean="0"/>
                  <a:t>ПРИМЕР 1: </a:t>
                </a:r>
                <a:r>
                  <a:rPr lang="ru-RU" sz="3200" dirty="0"/>
                  <a:t>Сколько различных шестизначных чисел можно составить из цифр 1, 1, 1, 5, 5, 9? </a:t>
                </a:r>
                <a:endParaRPr lang="ru-RU" sz="3200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3!∗2!∗1!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ru-RU" b="1" dirty="0" smtClean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  </a:t>
                </a:r>
                <a:r>
                  <a:rPr lang="ru-RU" sz="3200" b="1" dirty="0" smtClean="0"/>
                  <a:t>ПРИМЕР 2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/>
                  <a:t>Сколько различных слов можно получить, переставляя буквы слова "математика"?</a:t>
                </a:r>
                <a:endParaRPr lang="ru-RU" sz="3200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2!3!2!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=151200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30" y="1080655"/>
                <a:ext cx="11625943" cy="5777345"/>
              </a:xfrm>
              <a:blipFill rotWithShape="1">
                <a:blip r:embed="rId2"/>
                <a:stretch>
                  <a:fillRect l="-1311" t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Размещения с </a:t>
            </a:r>
            <a:r>
              <a:rPr lang="ru-RU" sz="5400" b="1" dirty="0" smtClean="0"/>
              <a:t>повторени</a:t>
            </a:r>
            <a:r>
              <a:rPr lang="ru-RU" sz="5400" b="1" dirty="0" smtClean="0"/>
              <a:t>я</a:t>
            </a:r>
            <a:r>
              <a:rPr lang="ru-RU" sz="5400" b="1" dirty="0" smtClean="0"/>
              <a:t>ми</a:t>
            </a:r>
            <a:endParaRPr lang="ru-RU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3778" y="2133600"/>
                <a:ext cx="11771587" cy="4022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600" dirty="0" smtClean="0"/>
                  <a:t>   </a:t>
                </a:r>
                <a:r>
                  <a:rPr lang="ru-RU" sz="3600" dirty="0"/>
                  <a:t>Любой упорядоченный набор 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600" dirty="0"/>
                  <a:t> элементов множества, </a:t>
                </a:r>
                <a:r>
                  <a:rPr lang="ru-RU" sz="3600" dirty="0" smtClean="0"/>
                  <a:t>состоящего </a:t>
                </a:r>
                <a:r>
                  <a:rPr lang="ru-RU" sz="3600" dirty="0"/>
                  <a:t>из 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 элементов,  называется </a:t>
                </a:r>
                <a:r>
                  <a:rPr lang="ru-RU" sz="3600" b="1" i="1" dirty="0"/>
                  <a:t>размещением с </a:t>
                </a:r>
                <a:r>
                  <a:rPr lang="ru-RU" sz="3600" b="1" i="1" dirty="0" smtClean="0"/>
                  <a:t>повторением</a:t>
                </a:r>
                <a:r>
                  <a:rPr lang="ru-RU" sz="360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ru-RU" sz="3600" dirty="0" smtClean="0"/>
                  <a:t>из</a:t>
                </a:r>
                <a:r>
                  <a:rPr lang="ru-RU" sz="3600" dirty="0"/>
                  <a:t> 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  элементов по 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600" dirty="0"/>
                  <a:t>.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ru-RU" sz="3600" dirty="0" smtClean="0"/>
                  <a:t>   Число </a:t>
                </a:r>
                <a:r>
                  <a:rPr lang="ru-RU" sz="3600" dirty="0"/>
                  <a:t>различных </a:t>
                </a:r>
                <a:r>
                  <a:rPr lang="en-US" sz="3600" dirty="0"/>
                  <a:t> </a:t>
                </a:r>
                <a:r>
                  <a:rPr lang="ru-RU" sz="3600" dirty="0"/>
                  <a:t>размещений с повторениями </a:t>
                </a:r>
                <a:r>
                  <a:rPr lang="ru-RU" sz="3600" dirty="0" smtClean="0"/>
                  <a:t>есть</a:t>
                </a:r>
                <a:r>
                  <a:rPr lang="en-US" sz="36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778" y="2133600"/>
                <a:ext cx="11771587" cy="4022342"/>
              </a:xfrm>
              <a:blipFill>
                <a:blip r:embed="rId2"/>
                <a:stretch>
                  <a:fillRect l="-1605" t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91" y="126134"/>
            <a:ext cx="10515600" cy="43366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  <a:ea typeface="+mn-ea"/>
                <a:cs typeface="+mn-cs"/>
              </a:rPr>
              <a:t>Размещения с повторениями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9697" y="904009"/>
                <a:ext cx="11645462" cy="575955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ru-RU" sz="3600" b="1" dirty="0" smtClean="0"/>
                  <a:t>ПРИМЕР </a:t>
                </a:r>
                <a:r>
                  <a:rPr lang="en-US" sz="3600" b="1" dirty="0" smtClean="0"/>
                  <a:t>1:</a:t>
                </a:r>
                <a:r>
                  <a:rPr lang="ru-RU" sz="3600" b="1" dirty="0" smtClean="0"/>
                  <a:t> </a:t>
                </a:r>
                <a:r>
                  <a:rPr lang="ru-RU" sz="3600" dirty="0"/>
                  <a:t>Для множества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число </a:t>
                </a:r>
                <a:r>
                  <a:rPr lang="ru-RU" sz="3600" dirty="0"/>
                  <a:t>различных двухэлементных размещений с повторениями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dirty="0" smtClean="0"/>
              </a:p>
              <a:p>
                <a:pPr marL="0" lvl="0" indent="0">
                  <a:buNone/>
                </a:pPr>
                <a:r>
                  <a:rPr lang="ru-RU" sz="3600" b="1" dirty="0" smtClean="0"/>
                  <a:t>  </a:t>
                </a:r>
                <a:endParaRPr lang="en-US" sz="3600" b="1" dirty="0" smtClean="0"/>
              </a:p>
              <a:p>
                <a:pPr marL="0" lvl="0" indent="0">
                  <a:buNone/>
                </a:pPr>
                <a:r>
                  <a:rPr lang="en-US" sz="3600" b="1" dirty="0"/>
                  <a:t> </a:t>
                </a:r>
                <a:r>
                  <a:rPr lang="en-US" sz="3600" b="1" dirty="0" smtClean="0"/>
                  <a:t> </a:t>
                </a:r>
                <a:r>
                  <a:rPr lang="ru-RU" sz="3600" b="1" dirty="0" smtClean="0"/>
                  <a:t>ПРИМЕР 2</a:t>
                </a:r>
                <a:r>
                  <a:rPr lang="en-US" sz="3600" b="1" dirty="0" smtClean="0"/>
                  <a:t>:</a:t>
                </a:r>
                <a:r>
                  <a:rPr lang="ru-RU" sz="36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ru-RU" sz="3600" b="1" i="1" smtClean="0">
                            <a:latin typeface="Cambria Math" panose="02040503050406030204" pitchFamily="18" charset="0"/>
                          </a:rPr>
                          <m:t>и </m:t>
                        </m:r>
                        <m:r>
                          <a:rPr lang="ru-RU" sz="3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3600" b="1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ru-RU" sz="3600" b="1" dirty="0" smtClean="0"/>
              </a:p>
              <a:p>
                <a:pPr marL="0" indent="0">
                  <a:buNone/>
                </a:pPr>
                <a:r>
                  <a:rPr lang="ru-RU" sz="3600" i="1" dirty="0" smtClean="0"/>
                  <a:t>  Обратная задача</a:t>
                </a:r>
                <a:r>
                  <a:rPr lang="en-US" sz="3600" i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3600" i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65536</m:t>
                    </m:r>
                  </m:oMath>
                </a14:m>
                <a:endParaRPr lang="en-US" sz="3600" i="1" dirty="0" smtClean="0"/>
              </a:p>
              <a:p>
                <a:pPr marL="0" indent="0">
                  <a:buNone/>
                </a:pPr>
                <a:endParaRPr lang="ru-RU" sz="3600" b="1" dirty="0" smtClean="0"/>
              </a:p>
              <a:p>
                <a:pPr marL="0" indent="0">
                  <a:buNone/>
                </a:pPr>
                <a:r>
                  <a:rPr lang="ru-RU" sz="3600" b="1" dirty="0" smtClean="0"/>
                  <a:t>ПРИМЕР </a:t>
                </a:r>
                <a:r>
                  <a:rPr lang="en-US" sz="3600" b="1" dirty="0" smtClean="0"/>
                  <a:t>3:</a:t>
                </a:r>
                <a:endParaRPr lang="ru-RU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=64,  64=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ru-RU" sz="3600" i="1" dirty="0"/>
              </a:p>
              <a:p>
                <a:pPr marL="0" indent="0">
                  <a:buNone/>
                </a:pPr>
                <a:endParaRPr lang="ru-RU" sz="3600" i="1" dirty="0"/>
              </a:p>
              <a:p>
                <a:pPr marL="0" lvl="0" indent="0">
                  <a:buNone/>
                </a:pPr>
                <a:endParaRPr lang="ru-RU" sz="3600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7" y="904009"/>
                <a:ext cx="11645462" cy="5759550"/>
              </a:xfrm>
              <a:blipFill rotWithShape="1">
                <a:blip r:embed="rId2"/>
                <a:stretch>
                  <a:fillRect l="-1623" t="-25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Сочетания с повторениями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7655" y="1825625"/>
                <a:ext cx="1162444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i="1" dirty="0" smtClean="0"/>
                  <a:t> </a:t>
                </a:r>
                <a:r>
                  <a:rPr lang="ru-RU" sz="3200" b="1" i="1" dirty="0"/>
                  <a:t>Сочетаниями</a:t>
                </a:r>
                <a:r>
                  <a:rPr lang="ru-RU" sz="3200" b="1" dirty="0"/>
                  <a:t> </a:t>
                </a:r>
                <a:r>
                  <a:rPr lang="ru-RU" sz="3200" dirty="0"/>
                  <a:t>из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 по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 с повторениями называются группы, содержащие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элементов, причем каждый элемент принадлежит к одному из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ru-RU" sz="3200" dirty="0"/>
                  <a:t>типов</a:t>
                </a:r>
                <a:r>
                  <a:rPr lang="ru-RU" sz="3200" dirty="0" smtClean="0"/>
                  <a:t>.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32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e>
                      </m:acc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55" y="1825625"/>
                <a:ext cx="11624442" cy="4351338"/>
              </a:xfrm>
              <a:blipFill>
                <a:blip r:embed="rId2"/>
                <a:stretch>
                  <a:fillRect l="-136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365126"/>
            <a:ext cx="10515600" cy="51774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  <a:ea typeface="+mn-ea"/>
                <a:cs typeface="+mn-cs"/>
              </a:rPr>
              <a:t>Сочетания с повторениями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164"/>
                <a:ext cx="10515600" cy="47637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sz="40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 </a:t>
                </a:r>
                <a:r>
                  <a:rPr lang="ru-RU" sz="3200" dirty="0" smtClean="0"/>
                  <a:t>Кости домино можно рассматривать как цифры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0, 1, 2, 3, 4, 5, 6.</m:t>
                    </m:r>
                  </m:oMath>
                </a14:m>
                <a:r>
                  <a:rPr lang="ru-RU" sz="3200" dirty="0" smtClean="0"/>
                  <a:t> Число сочетаний по два элемента равно</a:t>
                </a:r>
                <a:r>
                  <a:rPr lang="en-US" sz="3200" dirty="0" smtClean="0"/>
                  <a:t>: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2!6!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=7∗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164"/>
                <a:ext cx="10515600" cy="4763799"/>
              </a:xfrm>
              <a:blipFill rotWithShape="1"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Введение</a:t>
            </a:r>
            <a:endParaRPr lang="ru-RU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8579" y="2298357"/>
                <a:ext cx="11161987" cy="3878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 smtClean="0"/>
                  <a:t>   </a:t>
                </a:r>
                <a:r>
                  <a:rPr lang="ru-RU" sz="4000" dirty="0" smtClean="0"/>
                  <a:t>Допустим, некоторая СУБД проверяет вариант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4000" dirty="0" smtClean="0"/>
                  <a:t> миллисекунду и требуется провести </a:t>
                </a: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ru-RU" sz="4000" dirty="0" smtClean="0"/>
                  <a:t>сравнений. Если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ru-RU" sz="4000" dirty="0" smtClean="0"/>
                  <a:t>, то ответ будет получен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4,95</m:t>
                    </m:r>
                  </m:oMath>
                </a14:m>
                <a:r>
                  <a:rPr lang="ru-RU" sz="4000" dirty="0" smtClean="0"/>
                  <a:t> секунды. Но если </a:t>
                </a: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=100 000</m:t>
                    </m:r>
                  </m:oMath>
                </a14:m>
                <a:r>
                  <a:rPr lang="ru-RU" sz="4000" dirty="0" smtClean="0"/>
                  <a:t>, то ответ будет получен за </a:t>
                </a:r>
                <a14:m>
                  <m:oMath xmlns:m="http://schemas.openxmlformats.org/officeDocument/2006/math"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1389</m:t>
                    </m:r>
                  </m:oMath>
                </a14:m>
                <a:r>
                  <a:rPr lang="ru-RU" sz="4000" dirty="0" smtClean="0"/>
                  <a:t> часов.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2298357"/>
                <a:ext cx="11161987" cy="3878605"/>
              </a:xfrm>
              <a:blipFill>
                <a:blip r:embed="rId2"/>
                <a:stretch>
                  <a:fillRect l="-1966" t="-4403" r="-2840" b="-2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9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79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b="1" dirty="0"/>
              <a:t>Формулы включений и исключений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4593" y="1439917"/>
                <a:ext cx="11939752" cy="521313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600" b="1" dirty="0" smtClean="0"/>
              </a:p>
              <a:p>
                <a:pPr marL="0" indent="0" algn="ctr">
                  <a:buNone/>
                </a:pPr>
                <a:r>
                  <a:rPr lang="en-US" sz="3600" b="1" dirty="0" smtClean="0"/>
                  <a:t> </a:t>
                </a:r>
                <a:r>
                  <a:rPr lang="ru-RU" sz="3600" b="1" dirty="0" smtClean="0"/>
                  <a:t>Теорема 1</a:t>
                </a:r>
              </a:p>
              <a:p>
                <a:pPr marL="0" indent="0" algn="ctr">
                  <a:buNone/>
                </a:pPr>
                <a:endParaRPr lang="en-US" sz="36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1" dirty="0" smtClean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r>
                  <a:rPr lang="en-US" sz="3600" b="1" dirty="0"/>
                  <a:t> </a:t>
                </a:r>
                <a:r>
                  <a:rPr lang="ru-RU" sz="3600" b="1" dirty="0" smtClean="0"/>
                  <a:t>Теорема </a:t>
                </a:r>
                <a:r>
                  <a:rPr lang="en-US" sz="3600" b="1" dirty="0" smtClean="0"/>
                  <a:t>2</a:t>
                </a:r>
              </a:p>
              <a:p>
                <a:pPr marL="0" indent="0" algn="ctr">
                  <a:buNone/>
                </a:pPr>
                <a:endParaRPr lang="ru-RU" sz="36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900" b="1" dirty="0"/>
              </a:p>
              <a:p>
                <a:pPr marL="0" indent="0" algn="ctr">
                  <a:buNone/>
                </a:pPr>
                <a:r>
                  <a:rPr lang="ru-RU" sz="3600" dirty="0" smtClean="0"/>
                  <a:t>для любых конечных множеств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3" y="1439917"/>
                <a:ext cx="11939752" cy="5213131"/>
              </a:xfrm>
              <a:blipFill>
                <a:blip r:embed="rId2"/>
                <a:stretch>
                  <a:fillRect b="-4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957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  <a:ea typeface="+mn-ea"/>
                <a:cs typeface="+mn-cs"/>
              </a:rPr>
              <a:t>Формулы включений и исключений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4593" y="1040524"/>
                <a:ext cx="12097407" cy="56545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</a:t>
                </a: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/>
                  <a:t>Сколько есть натуральных чисел меньше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ru-RU" sz="3200" dirty="0"/>
                  <a:t>, которые не делятся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,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 ни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 smtClean="0"/>
                  <a:t>?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Всего </a:t>
                </a:r>
                <a:r>
                  <a:rPr lang="ru-RU" sz="3200" dirty="0"/>
                  <a:t>чисел, меньших тысячи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ru-RU" sz="3200" dirty="0"/>
                  <a:t>. Из них: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:3=333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:5=199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:7=142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:(3∗5)=66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:(3∗7)=47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:(7∗5)=28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:(3∗5∗7)=9 </m:t>
                    </m:r>
                  </m:oMath>
                </a14:m>
                <a:r>
                  <a:rPr lang="ru-RU" sz="3200" dirty="0"/>
                  <a:t>делятся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200" dirty="0"/>
                  <a:t>,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sz="3200" dirty="0"/>
                  <a:t> и на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sz="3200" dirty="0"/>
                  <a:t>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Получаем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999 –(333+199+142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3200" i="1" dirty="0" smtClean="0">
                        <a:latin typeface="Cambria Math" panose="02040503050406030204" pitchFamily="18" charset="0"/>
                      </a:rPr>
                      <m:t>66−47−28+9)=457.</m:t>
                    </m:r>
                  </m:oMath>
                </a14:m>
                <a:endParaRPr lang="ru-RU" sz="3200" dirty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3" y="1040524"/>
                <a:ext cx="12097407" cy="5654566"/>
              </a:xfrm>
              <a:blipFill>
                <a:blip r:embed="rId2"/>
                <a:stretch>
                  <a:fillRect l="-1210" t="-2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67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Общая Теорема </a:t>
            </a:r>
            <a:r>
              <a:rPr lang="ru-RU" sz="4800" b="1" dirty="0" smtClean="0"/>
              <a:t>3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44" y="1235386"/>
            <a:ext cx="11897711" cy="876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 </a:t>
            </a:r>
            <a:endParaRPr lang="ru-RU" sz="3200" b="1" dirty="0"/>
          </a:p>
          <a:p>
            <a:pPr marL="0" indent="0" algn="ctr">
              <a:buNone/>
            </a:pPr>
            <a:endParaRPr lang="ru-RU" sz="3200" b="1" dirty="0" smtClean="0"/>
          </a:p>
          <a:p>
            <a:pPr marL="0" indent="0" algn="ctr">
              <a:lnSpc>
                <a:spcPct val="170000"/>
              </a:lnSpc>
              <a:buNone/>
            </a:pPr>
            <a:endParaRPr lang="ru-RU" sz="1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44" y="2209539"/>
                <a:ext cx="11830556" cy="369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dirty="0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b="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3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b="0" i="1" dirty="0" smtClean="0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600" b="0" i="1" dirty="0" smtClean="0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3600" i="1" dirty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sz="3600" i="1" dirty="0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3600" b="0" i="1" dirty="0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36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/>
                                        <a:ea typeface="Cambria Math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/>
                                        <a:ea typeface="Cambria Math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/>
                                            <a:ea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600" i="1" dirty="0">
                                    <a:latin typeface="Cambria Math"/>
                                  </a:rPr>
                                  <m:t>−..</m:t>
                                </m:r>
                                <m:r>
                                  <a:rPr lang="en-US" sz="3600" b="0" i="1" dirty="0" smtClean="0">
                                    <a:latin typeface="Cambria Math"/>
                                  </a:rPr>
                                  <m:t>+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60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∩..∩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3600" dirty="0" smtClean="0"/>
              </a:p>
              <a:p>
                <a:pPr algn="ctr">
                  <a:lnSpc>
                    <a:spcPct val="150000"/>
                  </a:lnSpc>
                </a:pPr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" y="2209539"/>
                <a:ext cx="11830556" cy="36972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75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Правила суммы и произведения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919" y="2743200"/>
            <a:ext cx="11788346" cy="3433762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 smtClean="0"/>
              <a:t>  ПРИМЕР</a:t>
            </a:r>
            <a:r>
              <a:rPr lang="ru-RU" sz="4000" dirty="0" smtClean="0"/>
              <a:t>: Из 10 студентов надо выбрать трех для назначения на дежурство, сколькими способами это можно сделать?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3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Решение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075038"/>
                <a:ext cx="11689491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   Поскольку выбор произволен, то первым дежурным можно назначить любого, т. е. число способов выбора, очевидно,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ru-RU" sz="3600" dirty="0" smtClean="0"/>
                  <a:t>вариантов. Но после того как выбран первый дежурный, второй выбирается уже из оставшихся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sz="3600" dirty="0" smtClean="0"/>
                  <a:t> человек. Следовательно, число способов выбора второго дежурного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3600" b="0" i="1" dirty="0" smtClean="0">
                        <a:latin typeface="Cambria Math"/>
                      </a:rPr>
                      <m:t>=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 9 </m:t>
                    </m:r>
                  </m:oMath>
                </a14:m>
                <a:r>
                  <a:rPr lang="ru-RU" sz="3600" dirty="0" smtClean="0"/>
                  <a:t>вариантов. Ясно, что третий дежурный выбирается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6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ru-RU" sz="3600" dirty="0" smtClean="0"/>
                  <a:t>способами.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   </a:t>
                </a:r>
                <a:r>
                  <a:rPr lang="ru-RU" sz="3600" dirty="0" smtClean="0"/>
                  <a:t>Таким образом, при произвольном последовательном выборе общее число способов выбора равно: </a:t>
                </a:r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6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3600" i="1" dirty="0" smtClean="0">
                          <a:latin typeface="Cambria Math" panose="02040503050406030204" pitchFamily="18" charset="0"/>
                        </a:rPr>
                        <m:t>=10∗9∗8=720.</m:t>
                      </m:r>
                    </m:oMath>
                  </m:oMathPara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075038"/>
                <a:ext cx="11689491" cy="5486400"/>
              </a:xfrm>
              <a:blipFill rotWithShape="1">
                <a:blip r:embed="rId2"/>
                <a:stretch>
                  <a:fillRect l="-1617" t="-2667" r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89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Правило произведения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0065" y="2038865"/>
                <a:ext cx="11981935" cy="413809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000" b="1" i="1" dirty="0" smtClean="0"/>
              </a:p>
              <a:p>
                <a:pPr marL="0" indent="0">
                  <a:buNone/>
                </a:pPr>
                <a:r>
                  <a:rPr lang="ru-RU" sz="4000" dirty="0" smtClean="0"/>
                  <a:t> Если объект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можно выбрать из данного множества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способами, объект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способами и так до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4000" i="1" dirty="0" smtClean="0"/>
                  <a:t>-</a:t>
                </a:r>
                <a:r>
                  <a:rPr lang="ru-RU" sz="4000" i="1" dirty="0" err="1" smtClean="0"/>
                  <a:t>го</a:t>
                </a:r>
                <a:r>
                  <a:rPr lang="ru-RU" sz="4000" dirty="0" smtClean="0"/>
                  <a:t> выбора, то все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4000" dirty="0" smtClean="0"/>
                  <a:t> выборов вместе могут быть выполнены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baseline="-25000" dirty="0" smtClean="0">
                        <a:latin typeface="Cambria Math"/>
                      </a:rPr>
                      <m:t>𝑘</m:t>
                    </m:r>
                    <m:r>
                      <a:rPr lang="ru-RU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4000" dirty="0" smtClean="0"/>
                  <a:t>способами</a:t>
                </a:r>
                <a:r>
                  <a:rPr lang="en-US" sz="4000" dirty="0"/>
                  <a:t>.</a:t>
                </a:r>
                <a:endParaRPr lang="ru-RU" sz="40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065" y="2038865"/>
                <a:ext cx="11981935" cy="4138097"/>
              </a:xfrm>
              <a:blipFill rotWithShape="1">
                <a:blip r:embed="rId2"/>
                <a:stretch>
                  <a:fillRect l="-1780" r="-2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Правила суммы и произведения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134" y="1890584"/>
                <a:ext cx="11944865" cy="46090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3500" dirty="0" smtClean="0"/>
                  <a:t>  Пусть из контингента в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sz="3500" dirty="0" smtClean="0"/>
                  <a:t> офицеров и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sz="3500" dirty="0" smtClean="0"/>
                  <a:t> солдат надо выбрать усиленную группу дежурных из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z="3500" dirty="0" smtClean="0"/>
                  <a:t> человек: трех офицеров </a:t>
                </a:r>
                <a:r>
                  <a:rPr lang="ru-RU" sz="3500" dirty="0" smtClean="0">
                    <a:solidFill>
                      <a:srgbClr val="0070C0"/>
                    </a:solidFill>
                  </a:rPr>
                  <a:t>или</a:t>
                </a:r>
                <a:r>
                  <a:rPr lang="ru-RU" sz="3500" dirty="0" smtClean="0"/>
                  <a:t> трех солдат.</a:t>
                </a:r>
              </a:p>
              <a:p>
                <a:pPr marL="0" indent="0">
                  <a:buNone/>
                </a:pPr>
                <a:r>
                  <a:rPr lang="ru-RU" sz="3500" dirty="0" smtClean="0"/>
                  <a:t>  Из предыдущего примера уже известно, что трех солдат можно выбрать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=720 </m:t>
                    </m:r>
                  </m:oMath>
                </a14:m>
                <a:r>
                  <a:rPr lang="ru-RU" sz="3500" dirty="0" smtClean="0"/>
                  <a:t>способами. Точно так же трех офицеров из шести выбираем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=6∗5∗4=120 </m:t>
                    </m:r>
                  </m:oMath>
                </a14:m>
                <a:r>
                  <a:rPr lang="ru-RU" sz="3500" dirty="0" smtClean="0"/>
                  <a:t>способами. Ясно, что выборы солдат и офицеров не могут быть выполнены одновременно (сразу из множества в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sz="3500" dirty="0" smtClean="0"/>
                  <a:t> человек), т. е. правило умножения для обобщения применить нельзя. Следовательно, общее число способов выбора равно</a:t>
                </a:r>
                <a:r>
                  <a:rPr lang="en-US" sz="3500" dirty="0" smtClean="0"/>
                  <a:t>: </a:t>
                </a:r>
                <a:r>
                  <a:rPr lang="ru-RU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=720+120=840</m:t>
                    </m:r>
                  </m:oMath>
                </a14:m>
                <a:r>
                  <a:rPr lang="ru-RU" sz="3500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134" y="1890584"/>
                <a:ext cx="11944865" cy="4609070"/>
              </a:xfrm>
              <a:blipFill rotWithShape="1">
                <a:blip r:embed="rId2"/>
                <a:stretch>
                  <a:fillRect l="-1327" t="-2646" r="-1838" b="-4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Правило суммы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34" y="1890584"/>
            <a:ext cx="11944865" cy="460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500" dirty="0" smtClean="0"/>
              <a:t>	 </a:t>
            </a:r>
            <a:r>
              <a:rPr lang="ru-RU" sz="3600" dirty="0"/>
              <a:t>Если два действия взаимно исключают друг друга, причем одно из них можно выполнить </a:t>
            </a:r>
            <a:r>
              <a:rPr lang="ru-RU" sz="3600" i="1" dirty="0"/>
              <a:t>т</a:t>
            </a:r>
            <a:r>
              <a:rPr lang="ru-RU" sz="3600" dirty="0"/>
              <a:t> способами, а другое — </a:t>
            </a:r>
            <a:r>
              <a:rPr lang="en-US" sz="3600" i="1" dirty="0"/>
              <a:t>n</a:t>
            </a:r>
            <a:r>
              <a:rPr lang="ru-RU" sz="3600" dirty="0"/>
              <a:t> способа­ми, то выбрать либо первое, либо второе действие можно </a:t>
            </a:r>
            <a:r>
              <a:rPr lang="ru-RU" sz="3600" i="1" dirty="0"/>
              <a:t>т + </a:t>
            </a:r>
            <a:r>
              <a:rPr lang="en-US" sz="3600" i="1" dirty="0" smtClean="0"/>
              <a:t>n</a:t>
            </a:r>
            <a:r>
              <a:rPr lang="ru-RU" sz="3600" dirty="0" smtClean="0"/>
              <a:t> </a:t>
            </a:r>
            <a:r>
              <a:rPr lang="ru-RU" sz="3600" dirty="0"/>
              <a:t>способами.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Факториал</a:t>
            </a:r>
            <a:endParaRPr lang="ru-RU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952369"/>
                <a:ext cx="12192000" cy="42877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500" dirty="0" smtClean="0"/>
                  <a:t> </a:t>
                </a:r>
                <a:r>
                  <a:rPr lang="ru-RU" sz="3500" b="1" i="1" dirty="0" smtClean="0"/>
                  <a:t>Факториалом</a:t>
                </a:r>
                <a:r>
                  <a:rPr lang="ru-RU" sz="3500" dirty="0" smtClean="0"/>
                  <a:t> целого положительного числа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 smtClean="0"/>
                  <a:t> называют произведение </a:t>
                </a:r>
                <a14:m>
                  <m:oMath xmlns:m="http://schemas.openxmlformats.org/officeDocument/2006/math"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1∗2∗3∗…∗(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−1)∗</m:t>
                    </m:r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3500" dirty="0" smtClean="0"/>
              </a:p>
              <a:p>
                <a:endParaRPr lang="ru-RU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               </a:t>
                </a:r>
                <a:r>
                  <a:rPr lang="ru-RU" sz="3500" dirty="0" smtClean="0"/>
                  <a:t>Обозначение: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5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ru-RU" sz="3500" dirty="0" smtClean="0"/>
                  <a:t>	</a:t>
                </a:r>
                <a:r>
                  <a:rPr lang="en-US" sz="3500" dirty="0" smtClean="0"/>
                  <a:t>              </a:t>
                </a:r>
                <a:r>
                  <a:rPr lang="ru-RU" sz="3500" dirty="0" smtClean="0"/>
                  <a:t>Чтение: «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500" dirty="0" smtClean="0"/>
                  <a:t> факториал»</a:t>
                </a:r>
              </a:p>
              <a:p>
                <a:endParaRPr lang="ru-RU" dirty="0" smtClean="0"/>
              </a:p>
              <a:p>
                <a:endParaRPr lang="en-US" sz="3600" b="1" dirty="0" smtClean="0"/>
              </a:p>
              <a:p>
                <a:endParaRPr lang="en-US" sz="3600" b="1" dirty="0"/>
              </a:p>
              <a:p>
                <a:r>
                  <a:rPr lang="ru-RU" sz="3600" b="1" dirty="0" smtClean="0"/>
                  <a:t>ПРИМЕР</a:t>
                </a:r>
                <a:r>
                  <a:rPr lang="ru-RU" sz="3600" dirty="0" smtClean="0"/>
                  <a:t>: </a:t>
                </a:r>
                <a14:m>
                  <m:oMath xmlns:m="http://schemas.openxmlformats.org/officeDocument/2006/math"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6!=1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600" i="1" dirty="0" smtClean="0">
                        <a:latin typeface="Cambria Math" panose="02040503050406030204" pitchFamily="18" charset="0"/>
                      </a:rPr>
                      <m:t>6=720.</m:t>
                    </m:r>
                  </m:oMath>
                </a14:m>
                <a:endParaRPr lang="ru-RU" sz="3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52369"/>
                <a:ext cx="12192000" cy="4287793"/>
              </a:xfrm>
              <a:blipFill>
                <a:blip r:embed="rId2"/>
                <a:stretch>
                  <a:fillRect l="-1450" t="-426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1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1609</Words>
  <Application>Microsoft Office PowerPoint</Application>
  <PresentationFormat>Произвольный</PresentationFormat>
  <Paragraphs>184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Математическая комбинаторика</vt:lpstr>
      <vt:lpstr>Основные темы:</vt:lpstr>
      <vt:lpstr>Введение</vt:lpstr>
      <vt:lpstr>Правила суммы и произведения</vt:lpstr>
      <vt:lpstr>Решение </vt:lpstr>
      <vt:lpstr>Правило произведения</vt:lpstr>
      <vt:lpstr>Правила суммы и произведения</vt:lpstr>
      <vt:lpstr>Правило суммы </vt:lpstr>
      <vt:lpstr>Факториал</vt:lpstr>
      <vt:lpstr>Свойства факториала</vt:lpstr>
      <vt:lpstr>Размещения</vt:lpstr>
      <vt:lpstr>Размещения</vt:lpstr>
      <vt:lpstr>Размещения</vt:lpstr>
      <vt:lpstr>ПРИМЕР:</vt:lpstr>
      <vt:lpstr>Задача </vt:lpstr>
      <vt:lpstr>Перестановки</vt:lpstr>
      <vt:lpstr>Перестановки</vt:lpstr>
      <vt:lpstr>ПРИМЕР 2:</vt:lpstr>
      <vt:lpstr>Сочетания</vt:lpstr>
      <vt:lpstr>ПРИМЕР 1:</vt:lpstr>
      <vt:lpstr>ПРИМЕР 2:</vt:lpstr>
      <vt:lpstr>Биномиальные коэффициенты</vt:lpstr>
      <vt:lpstr>Tреугольник Паскаля</vt:lpstr>
      <vt:lpstr>Перестановка с повторениями</vt:lpstr>
      <vt:lpstr>Перестановка с повторениями</vt:lpstr>
      <vt:lpstr>Размещения с повторениями</vt:lpstr>
      <vt:lpstr>Размещения с повторениями</vt:lpstr>
      <vt:lpstr>Сочетания с повторениями</vt:lpstr>
      <vt:lpstr>Сочетания с повторениями</vt:lpstr>
      <vt:lpstr>Формулы включений и исключений</vt:lpstr>
      <vt:lpstr>Формулы включений и исключений</vt:lpstr>
      <vt:lpstr>Общая Теорема 3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комбинаторика</dc:title>
  <dc:creator>Юхновец</dc:creator>
  <cp:lastModifiedBy>Администратор</cp:lastModifiedBy>
  <cp:revision>61</cp:revision>
  <dcterms:created xsi:type="dcterms:W3CDTF">2017-12-13T19:18:40Z</dcterms:created>
  <dcterms:modified xsi:type="dcterms:W3CDTF">2019-10-21T10:47:35Z</dcterms:modified>
</cp:coreProperties>
</file>