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8" r:id="rId13"/>
    <p:sldId id="299" r:id="rId14"/>
    <p:sldId id="29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6" r:id="rId25"/>
    <p:sldId id="277" r:id="rId26"/>
    <p:sldId id="278" r:id="rId27"/>
    <p:sldId id="295" r:id="rId28"/>
    <p:sldId id="279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4FC"/>
    <a:srgbClr val="FEBEF5"/>
    <a:srgbClr val="E830D2"/>
    <a:srgbClr val="C404A9"/>
    <a:srgbClr val="100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254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322911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864775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34770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62952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44938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04558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89212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36851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489837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18003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7304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accent6">
                <a:lumMod val="27000"/>
                <a:lumOff val="73000"/>
              </a:schemeClr>
            </a:gs>
            <a:gs pos="40000">
              <a:schemeClr val="accent2">
                <a:lumMod val="20000"/>
                <a:lumOff val="80000"/>
              </a:schemeClr>
            </a:gs>
            <a:gs pos="71000">
              <a:schemeClr val="bg1">
                <a:lumMod val="99000"/>
              </a:schemeClr>
            </a:gs>
            <a:gs pos="0">
              <a:schemeClr val="accent6">
                <a:lumMod val="43000"/>
                <a:lumOff val="57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393E-BF45-4EAA-B14D-61D64EC4881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5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00318" y="3830703"/>
            <a:ext cx="9144000" cy="628009"/>
          </a:xfrm>
        </p:spPr>
        <p:txBody>
          <a:bodyPr>
            <a:normAutofit fontScale="92500" lnSpcReduction="10000"/>
          </a:bodyPr>
          <a:lstStyle/>
          <a:p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Конечные автоматы</a:t>
            </a:r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Теория алгоритмов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32774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5421"/>
                <a:ext cx="11251300" cy="592257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3200" dirty="0" smtClean="0"/>
                  <a:t>  Кортеж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/>
                      </a:rPr>
                      <m:t>А = (</m:t>
                    </m:r>
                    <m:r>
                      <a:rPr lang="ru-RU" sz="3200" i="1" dirty="0" smtClean="0">
                        <a:latin typeface="Cambria Math"/>
                      </a:rPr>
                      <m:t>𝑋</m:t>
                    </m:r>
                    <m:r>
                      <a:rPr lang="ru-RU" sz="3200" i="1" dirty="0" smtClean="0">
                        <a:latin typeface="Cambria Math"/>
                      </a:rPr>
                      <m:t>, </m:t>
                    </m:r>
                    <m:r>
                      <a:rPr lang="ru-RU" sz="3200" i="1" dirty="0" smtClean="0">
                        <a:latin typeface="Cambria Math"/>
                      </a:rPr>
                      <m:t>𝑌</m:t>
                    </m:r>
                    <m:r>
                      <a:rPr lang="ru-RU" sz="3200" i="1" dirty="0" smtClean="0">
                        <a:latin typeface="Cambria Math"/>
                      </a:rPr>
                      <m:t>, </m:t>
                    </m:r>
                    <m:r>
                      <a:rPr lang="ru-RU" sz="3200" i="1" dirty="0" smtClean="0">
                        <a:latin typeface="Cambria Math"/>
                      </a:rPr>
                      <m:t>𝑆</m:t>
                    </m:r>
                    <m:r>
                      <a:rPr lang="ru-RU" sz="3200" i="1" dirty="0" smtClean="0">
                        <a:latin typeface="Cambria Math"/>
                      </a:rPr>
                      <m:t>, </m:t>
                    </m:r>
                    <m:r>
                      <a:rPr lang="ru-RU" sz="3200" i="1" dirty="0" err="1">
                        <a:latin typeface="Cambria Math"/>
                      </a:rPr>
                      <m:t>𝑓𝑦</m:t>
                    </m:r>
                    <m:r>
                      <a:rPr lang="ru-RU" sz="3200" i="1" dirty="0">
                        <a:latin typeface="Cambria Math"/>
                      </a:rPr>
                      <m:t>, </m:t>
                    </m:r>
                    <m:r>
                      <a:rPr lang="ru-RU" sz="3200" i="1" dirty="0" err="1">
                        <a:latin typeface="Cambria Math"/>
                      </a:rPr>
                      <m:t>𝑓𝑠</m:t>
                    </m:r>
                    <m:r>
                      <a:rPr lang="ru-RU" sz="32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3200" dirty="0" smtClean="0"/>
                  <a:t>, где </a:t>
                </a:r>
                <a:r>
                  <a:rPr lang="ru-RU" sz="3200" dirty="0"/>
                  <a:t>первые три </a:t>
                </a:r>
                <a:r>
                  <a:rPr lang="ru-RU" sz="3200" dirty="0" smtClean="0"/>
                  <a:t>компоненты </a:t>
                </a:r>
                <a:r>
                  <a:rPr lang="ru-RU" sz="3200" dirty="0"/>
                  <a:t>– непустые множества: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ru-RU" sz="3200" dirty="0"/>
                  <a:t> – множество входных сигналов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/>
                      </a:rPr>
                      <m:t>АА</m:t>
                    </m:r>
                  </m:oMath>
                </a14:m>
                <a:r>
                  <a:rPr lang="ru-RU" sz="3200" dirty="0"/>
                  <a:t>,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ru-RU" sz="3200" dirty="0"/>
                  <a:t> – множество выходных сигналов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/>
                      </a:rPr>
                      <m:t>АА</m:t>
                    </m:r>
                  </m:oMath>
                </a14:m>
                <a:r>
                  <a:rPr lang="ru-RU" sz="3200" dirty="0"/>
                  <a:t>,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ru-RU" sz="3200" dirty="0"/>
                  <a:t> – множество состояний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/>
                      </a:rPr>
                      <m:t>АА</m:t>
                    </m:r>
                  </m:oMath>
                </a14:m>
                <a:r>
                  <a:rPr lang="ru-RU" sz="3200" dirty="0"/>
                  <a:t>.  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  Две последние компоненты </a:t>
                </a:r>
                <a:r>
                  <a:rPr lang="ru-RU" sz="3200" dirty="0"/>
                  <a:t>кортежа – </a:t>
                </a:r>
                <a:r>
                  <a:rPr lang="ru-RU" sz="3200" dirty="0" smtClean="0"/>
                  <a:t>характеристические функции</a:t>
                </a:r>
                <a:r>
                  <a:rPr lang="ru-RU" sz="32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/>
                      </a:rPr>
                      <m:t>𝑓𝑦</m:t>
                    </m:r>
                  </m:oMath>
                </a14:m>
                <a:r>
                  <a:rPr lang="ru-RU" sz="3200" dirty="0"/>
                  <a:t> – функция выходов;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/>
                      </a:rPr>
                      <m:t>𝑓𝑠</m:t>
                    </m:r>
                  </m:oMath>
                </a14:m>
                <a:r>
                  <a:rPr lang="ru-RU" sz="3200" dirty="0"/>
                  <a:t> – функция переходов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/>
                      </a:rPr>
                      <m:t>АА</m:t>
                    </m:r>
                  </m:oMath>
                </a14:m>
                <a:r>
                  <a:rPr lang="ru-RU" sz="3200" dirty="0"/>
                  <a:t> из одного состояния в другое. 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  Если </a:t>
                </a:r>
                <a:r>
                  <a:rPr lang="ru-RU" sz="3200" dirty="0"/>
                  <a:t>множества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/>
                      </a:rPr>
                      <m:t>𝑋</m:t>
                    </m:r>
                    <m:r>
                      <a:rPr lang="ru-RU" sz="3200" i="1" dirty="0" smtClean="0">
                        <a:latin typeface="Cambria Math"/>
                      </a:rPr>
                      <m:t>, </m:t>
                    </m:r>
                    <m:r>
                      <a:rPr lang="ru-RU" sz="3200" i="1" dirty="0" smtClean="0">
                        <a:latin typeface="Cambria Math"/>
                      </a:rPr>
                      <m:t>𝑌</m:t>
                    </m:r>
                    <m:r>
                      <a:rPr lang="ru-RU" sz="3200" i="1" dirty="0" smtClean="0">
                        <a:latin typeface="Cambria Math"/>
                      </a:rPr>
                      <m:t>, </m:t>
                    </m:r>
                    <m:r>
                      <a:rPr lang="ru-RU" sz="3200" i="1" dirty="0" smtClean="0">
                        <a:latin typeface="Cambria Math"/>
                      </a:rPr>
                      <m:t>𝑆</m:t>
                    </m:r>
                    <m:r>
                      <a:rPr lang="ru-RU" sz="3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3200" dirty="0"/>
                  <a:t>– конечные, то такой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/>
                      </a:rPr>
                      <m:t>АА</m:t>
                    </m:r>
                  </m:oMath>
                </a14:m>
                <a:r>
                  <a:rPr lang="ru-RU" sz="3200" dirty="0"/>
                  <a:t> называют конечным автоматом (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/>
                      </a:rPr>
                      <m:t>КА</m:t>
                    </m:r>
                  </m:oMath>
                </a14:m>
                <a:r>
                  <a:rPr lang="ru-RU" sz="3200" dirty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5421"/>
                <a:ext cx="11251300" cy="5922579"/>
              </a:xfrm>
              <a:blipFill rotWithShape="1">
                <a:blip r:embed="rId2"/>
                <a:stretch>
                  <a:fillRect l="-1409" t="-2058" b="-1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64736"/>
            <a:ext cx="10515600" cy="765581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900" b="1" dirty="0">
                <a:latin typeface="+mn-lt"/>
              </a:rPr>
              <a:t>Абстрактный автомат АА</a:t>
            </a:r>
          </a:p>
        </p:txBody>
      </p:sp>
    </p:spTree>
    <p:extLst>
      <p:ext uri="{BB962C8B-B14F-4D97-AF65-F5344CB8AC3E}">
        <p14:creationId xmlns:p14="http://schemas.microsoft.com/office/powerpoint/2010/main" val="174581110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16000"/>
            <a:ext cx="11963400" cy="5643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/>
              <a:t> </a:t>
            </a:r>
            <a:r>
              <a:rPr lang="ru-RU" sz="3200" b="1" dirty="0"/>
              <a:t>I. </a:t>
            </a:r>
            <a:r>
              <a:rPr lang="ru-RU" sz="3200" b="1" i="1" dirty="0"/>
              <a:t>По определенности характеристических </a:t>
            </a:r>
            <a:r>
              <a:rPr lang="ru-RU" sz="3200" b="1" i="1" dirty="0" smtClean="0"/>
              <a:t>функций</a:t>
            </a:r>
          </a:p>
          <a:p>
            <a:pPr marL="0" indent="0">
              <a:buNone/>
            </a:pPr>
            <a:r>
              <a:rPr lang="ru-RU" sz="3600" dirty="0" smtClean="0"/>
              <a:t>         В  </a:t>
            </a:r>
            <a:r>
              <a:rPr lang="ru-RU" sz="3600" dirty="0"/>
              <a:t>автоматах  полностью  определенных  областью  определения  функций  </a:t>
            </a:r>
            <a:r>
              <a:rPr lang="ru-RU" sz="3600" dirty="0" err="1"/>
              <a:t>fs</a:t>
            </a:r>
            <a:r>
              <a:rPr lang="ru-RU" sz="3600" dirty="0"/>
              <a:t>  и  </a:t>
            </a:r>
            <a:r>
              <a:rPr lang="ru-RU" sz="3600" dirty="0" err="1"/>
              <a:t>fy</a:t>
            </a:r>
            <a:r>
              <a:rPr lang="ru-RU" sz="3600" dirty="0"/>
              <a:t>  является множество всех пар </a:t>
            </a:r>
            <a:r>
              <a:rPr lang="ru-RU" sz="4400" dirty="0"/>
              <a:t>(</a:t>
            </a:r>
            <a:r>
              <a:rPr lang="ru-RU" sz="4400" dirty="0" err="1"/>
              <a:t>s</a:t>
            </a:r>
            <a:r>
              <a:rPr lang="ru-RU" sz="4400" baseline="-25000" dirty="0" err="1"/>
              <a:t>i</a:t>
            </a:r>
            <a:r>
              <a:rPr lang="ru-RU" sz="4400" dirty="0"/>
              <a:t>, </a:t>
            </a:r>
            <a:r>
              <a:rPr lang="ru-RU" sz="4400" dirty="0" err="1"/>
              <a:t>x</a:t>
            </a:r>
            <a:r>
              <a:rPr lang="ru-RU" sz="4400" baseline="-25000" dirty="0" err="1"/>
              <a:t>k</a:t>
            </a:r>
            <a:r>
              <a:rPr lang="ru-RU" sz="4400" dirty="0"/>
              <a:t>) ϵ </a:t>
            </a:r>
            <a:r>
              <a:rPr lang="ru-RU" sz="4400" dirty="0" smtClean="0"/>
              <a:t>S </a:t>
            </a:r>
            <a:r>
              <a:rPr lang="ru-RU" sz="4000" dirty="0" smtClean="0"/>
              <a:t>х</a:t>
            </a:r>
            <a:r>
              <a:rPr lang="ru-RU" sz="4400" dirty="0" smtClean="0"/>
              <a:t> X</a:t>
            </a:r>
            <a:r>
              <a:rPr lang="ru-RU" sz="3600" dirty="0"/>
              <a:t>, где </a:t>
            </a:r>
            <a:r>
              <a:rPr lang="ru-RU" sz="4400" dirty="0" err="1"/>
              <a:t>s</a:t>
            </a:r>
            <a:r>
              <a:rPr lang="ru-RU" sz="4400" baseline="-25000" dirty="0" err="1"/>
              <a:t>i</a:t>
            </a:r>
            <a:r>
              <a:rPr lang="ru-RU" sz="4400" dirty="0"/>
              <a:t> ϵ S, </a:t>
            </a:r>
            <a:r>
              <a:rPr lang="ru-RU" sz="4400" dirty="0" err="1"/>
              <a:t>x</a:t>
            </a:r>
            <a:r>
              <a:rPr lang="ru-RU" sz="4400" baseline="-25000" dirty="0" err="1"/>
              <a:t>k</a:t>
            </a:r>
            <a:r>
              <a:rPr lang="ru-RU" sz="4400" dirty="0"/>
              <a:t> ϵ X</a:t>
            </a:r>
            <a:r>
              <a:rPr lang="ru-RU" sz="3600" dirty="0"/>
              <a:t>. В автоматах частично определенных либо обе  характеристические  функции,  либо  одна  из  них  имеют  областью  определения  строгое подмножество  декартова  произведения  </a:t>
            </a:r>
            <a:r>
              <a:rPr lang="ru-RU" sz="4400" dirty="0" smtClean="0"/>
              <a:t>S </a:t>
            </a:r>
            <a:r>
              <a:rPr lang="ru-RU" sz="4000" dirty="0" smtClean="0"/>
              <a:t>х</a:t>
            </a:r>
            <a:r>
              <a:rPr lang="ru-RU" sz="4400" dirty="0" smtClean="0"/>
              <a:t> X</a:t>
            </a:r>
            <a:r>
              <a:rPr lang="ru-RU" sz="3600" dirty="0"/>
              <a:t>.  Таким  образом,  характеристические  функции подобных автоматов определены не для всех пар </a:t>
            </a:r>
            <a:r>
              <a:rPr lang="ru-RU" sz="4400" dirty="0"/>
              <a:t>(</a:t>
            </a:r>
            <a:r>
              <a:rPr lang="ru-RU" sz="4400" dirty="0" err="1"/>
              <a:t>s</a:t>
            </a:r>
            <a:r>
              <a:rPr lang="ru-RU" sz="4400" baseline="-25000" dirty="0" err="1"/>
              <a:t>i</a:t>
            </a:r>
            <a:r>
              <a:rPr lang="ru-RU" sz="4400" dirty="0"/>
              <a:t>, </a:t>
            </a:r>
            <a:r>
              <a:rPr lang="ru-RU" sz="4400" dirty="0" err="1"/>
              <a:t>x</a:t>
            </a:r>
            <a:r>
              <a:rPr lang="ru-RU" sz="4400" baseline="-25000" dirty="0" err="1"/>
              <a:t>k</a:t>
            </a:r>
            <a:r>
              <a:rPr lang="ru-RU" sz="3600" dirty="0"/>
              <a:t>).</a:t>
            </a:r>
            <a:endParaRPr lang="ru-RU" sz="3600" b="1" dirty="0"/>
          </a:p>
          <a:p>
            <a:pPr marL="0" indent="0">
              <a:buNone/>
            </a:pPr>
            <a:endParaRPr lang="ru-RU" sz="36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85407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900" b="1" dirty="0">
                <a:latin typeface="+mn-lt"/>
              </a:rPr>
              <a:t>Классификация</a:t>
            </a:r>
            <a:r>
              <a:rPr lang="ru-RU" sz="5400" dirty="0"/>
              <a:t> </a:t>
            </a:r>
            <a:r>
              <a:rPr lang="ru-RU" sz="4900" b="1" dirty="0" smtClean="0">
                <a:latin typeface="+mn-lt"/>
              </a:rPr>
              <a:t>КА</a:t>
            </a:r>
            <a:endParaRPr lang="ru-RU" sz="4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88188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016000"/>
                <a:ext cx="11963400" cy="564374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sz="3200" b="1" dirty="0" smtClean="0"/>
                  <a:t>II</a:t>
                </a:r>
                <a:r>
                  <a:rPr lang="ru-RU" sz="3200" b="1" i="1" dirty="0"/>
                  <a:t>. По однозначности функции переходов</a:t>
                </a:r>
                <a:r>
                  <a:rPr lang="ru-RU" sz="3600" dirty="0"/>
                  <a:t>. </a:t>
                </a:r>
                <a:endParaRPr lang="ru-RU" sz="3600" b="1" dirty="0"/>
              </a:p>
              <a:p>
                <a:r>
                  <a:rPr lang="ru-RU" sz="3600" dirty="0" smtClean="0"/>
                  <a:t>       В </a:t>
                </a:r>
                <a:r>
                  <a:rPr lang="ru-RU" sz="3600" dirty="0"/>
                  <a:t>детерминированных автоматах выполняется условие однозначности переходов: если АА находится в некотором состоянии </a:t>
                </a:r>
                <a:r>
                  <a:rPr lang="ru-RU" sz="4300" dirty="0" err="1"/>
                  <a:t>s</a:t>
                </a:r>
                <a:r>
                  <a:rPr lang="ru-RU" sz="4300" baseline="-25000" dirty="0" err="1"/>
                  <a:t>i</a:t>
                </a:r>
                <a14:m>
                  <m:oMath xmlns:m="http://schemas.openxmlformats.org/officeDocument/2006/math">
                    <m:r>
                      <a:rPr lang="ru-RU" sz="3900" b="1">
                        <a:latin typeface="Cambria Math"/>
                      </a:rPr>
                      <m:t>∈</m:t>
                    </m:r>
                  </m:oMath>
                </a14:m>
                <a:r>
                  <a:rPr lang="ru-RU" sz="4300" dirty="0"/>
                  <a:t>S</a:t>
                </a:r>
                <a:r>
                  <a:rPr lang="ru-RU" sz="3600" dirty="0"/>
                  <a:t>, то под воздействием произвольного входного сигнала </a:t>
                </a:r>
                <a:r>
                  <a:rPr lang="ru-RU" sz="4300" dirty="0" err="1"/>
                  <a:t>x</a:t>
                </a:r>
                <a:r>
                  <a:rPr lang="ru-RU" sz="4300" baseline="-25000" dirty="0" err="1"/>
                  <a:t>k</a:t>
                </a:r>
                <a:r>
                  <a:rPr lang="ru-RU" sz="5200" baseline="-25000" dirty="0"/>
                  <a:t> </a:t>
                </a:r>
                <a14:m>
                  <m:oMath xmlns:m="http://schemas.openxmlformats.org/officeDocument/2006/math">
                    <m:r>
                      <a:rPr lang="ru-RU" sz="3900" b="1">
                        <a:latin typeface="Cambria Math"/>
                      </a:rPr>
                      <m:t>∈</m:t>
                    </m:r>
                  </m:oMath>
                </a14:m>
                <a:r>
                  <a:rPr lang="ru-RU" sz="4300" dirty="0"/>
                  <a:t> X </a:t>
                </a:r>
                <a:r>
                  <a:rPr lang="ru-RU" sz="3600" dirty="0"/>
                  <a:t>автомат может перейти в одно и только одно состояние </a:t>
                </a:r>
                <a:r>
                  <a:rPr lang="ru-RU" sz="4300" dirty="0" err="1"/>
                  <a:t>s</a:t>
                </a:r>
                <a:r>
                  <a:rPr lang="ru-RU" sz="4300" baseline="-25000" dirty="0" err="1"/>
                  <a:t>j</a:t>
                </a:r>
                <a:r>
                  <a:rPr lang="ru-RU" sz="4300" baseline="-25000" dirty="0"/>
                  <a:t> </a:t>
                </a:r>
                <a14:m>
                  <m:oMath xmlns:m="http://schemas.openxmlformats.org/officeDocument/2006/math">
                    <m:r>
                      <a:rPr lang="ru-RU" sz="3900" b="1">
                        <a:latin typeface="Cambria Math"/>
                      </a:rPr>
                      <m:t>∈</m:t>
                    </m:r>
                  </m:oMath>
                </a14:m>
                <a:r>
                  <a:rPr lang="ru-RU" sz="4300" dirty="0"/>
                  <a:t> S</a:t>
                </a:r>
                <a:r>
                  <a:rPr lang="ru-RU" sz="3600" dirty="0"/>
                  <a:t>, причем ситуация </a:t>
                </a:r>
                <a:r>
                  <a:rPr lang="ru-RU" sz="4800" dirty="0" err="1"/>
                  <a:t>s</a:t>
                </a:r>
                <a:r>
                  <a:rPr lang="ru-RU" sz="4800" baseline="-25000" dirty="0" err="1"/>
                  <a:t>i</a:t>
                </a:r>
                <a:r>
                  <a:rPr lang="ru-RU" sz="4800" baseline="-25000" dirty="0"/>
                  <a:t> </a:t>
                </a:r>
                <a:r>
                  <a:rPr lang="ru-RU" sz="4300" dirty="0"/>
                  <a:t>=</a:t>
                </a:r>
                <a:r>
                  <a:rPr lang="ru-RU" sz="4800" dirty="0"/>
                  <a:t> </a:t>
                </a:r>
                <a:r>
                  <a:rPr lang="ru-RU" sz="4800" dirty="0" err="1"/>
                  <a:t>s</a:t>
                </a:r>
                <a:r>
                  <a:rPr lang="ru-RU" sz="4800" baseline="-25000" dirty="0" err="1"/>
                  <a:t>j</a:t>
                </a:r>
                <a:r>
                  <a:rPr lang="ru-RU" sz="4800" dirty="0"/>
                  <a:t> </a:t>
                </a:r>
                <a:r>
                  <a:rPr lang="ru-RU" sz="3600" dirty="0"/>
                  <a:t>вовсе не исключается. </a:t>
                </a:r>
                <a:endParaRPr lang="ru-RU" sz="3600" dirty="0" smtClean="0"/>
              </a:p>
              <a:p>
                <a:r>
                  <a:rPr lang="ru-RU" sz="3600" dirty="0"/>
                  <a:t> </a:t>
                </a:r>
                <a:r>
                  <a:rPr lang="ru-RU" sz="3600" dirty="0" smtClean="0"/>
                  <a:t>     В </a:t>
                </a:r>
                <a:r>
                  <a:rPr lang="ru-RU" sz="3600" dirty="0"/>
                  <a:t>автоматах вероятностных при воздействии одного и того же входного сигнала возможны переходы из состояния </a:t>
                </a:r>
                <a:r>
                  <a:rPr lang="ru-RU" sz="4300" dirty="0" err="1"/>
                  <a:t>s</a:t>
                </a:r>
                <a:r>
                  <a:rPr lang="ru-RU" sz="4300" baseline="-25000" dirty="0" err="1"/>
                  <a:t>i</a:t>
                </a:r>
                <a:r>
                  <a:rPr lang="ru-RU" sz="4300" dirty="0"/>
                  <a:t> </a:t>
                </a:r>
                <a:r>
                  <a:rPr lang="ru-RU" sz="3600" dirty="0"/>
                  <a:t>в различные состояния из множества S с заданной вероятностью. </a:t>
                </a:r>
                <a:endParaRPr lang="ru-RU" sz="3600" b="1" dirty="0"/>
              </a:p>
              <a:p>
                <a:pPr marL="0" indent="0">
                  <a:buNone/>
                </a:pPr>
                <a:endParaRPr lang="ru-RU" sz="3600" dirty="0"/>
              </a:p>
              <a:p>
                <a:pPr marL="0" indent="0">
                  <a:buNone/>
                </a:pPr>
                <a:r>
                  <a:rPr lang="ru-RU" sz="3600" dirty="0" smtClean="0"/>
                  <a:t> </a:t>
                </a:r>
                <a:endParaRPr lang="ru-RU" sz="3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16000"/>
                <a:ext cx="11963400" cy="5643745"/>
              </a:xfrm>
              <a:blipFill rotWithShape="1">
                <a:blip r:embed="rId2"/>
                <a:stretch>
                  <a:fillRect l="-1172" t="-2919" r="-13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85407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900" b="1" dirty="0">
                <a:latin typeface="+mn-lt"/>
              </a:rPr>
              <a:t>Классификация</a:t>
            </a:r>
            <a:r>
              <a:rPr lang="ru-RU" sz="5400" dirty="0"/>
              <a:t> </a:t>
            </a:r>
            <a:r>
              <a:rPr lang="ru-RU" sz="4900" b="1" dirty="0" smtClean="0">
                <a:latin typeface="+mn-lt"/>
              </a:rPr>
              <a:t>КА</a:t>
            </a:r>
            <a:endParaRPr lang="ru-RU" sz="4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424804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016000"/>
                <a:ext cx="11963400" cy="56437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3600" b="1" dirty="0" smtClean="0"/>
                  <a:t>III</a:t>
                </a:r>
                <a:r>
                  <a:rPr lang="ru-RU" sz="3600" b="1" dirty="0"/>
                  <a:t>. </a:t>
                </a:r>
                <a:r>
                  <a:rPr lang="ru-RU" sz="3600" b="1" i="1" dirty="0"/>
                  <a:t>По устойчивости состояний</a:t>
                </a:r>
                <a:r>
                  <a:rPr lang="ru-RU" sz="3600" dirty="0"/>
                  <a:t>: </a:t>
                </a:r>
                <a:endParaRPr lang="ru-RU" sz="3600" b="1" dirty="0"/>
              </a:p>
              <a:p>
                <a:r>
                  <a:rPr lang="ru-RU" sz="3600" dirty="0" smtClean="0"/>
                  <a:t>      В  </a:t>
                </a:r>
                <a:r>
                  <a:rPr lang="ru-RU" sz="3600" dirty="0"/>
                  <a:t>устойчивых  автоматах  выполняется  условие  устойчивости:  если  автомат  под воздействием входного сигнала </a:t>
                </a:r>
                <a:r>
                  <a:rPr lang="ru-RU" sz="4400" dirty="0" err="1"/>
                  <a:t>x</a:t>
                </a:r>
                <a:r>
                  <a:rPr lang="ru-RU" sz="4400" baseline="-25000" dirty="0" err="1"/>
                  <a:t>k</a:t>
                </a:r>
                <a:r>
                  <a:rPr lang="ru-RU" sz="4400" dirty="0"/>
                  <a:t> </a:t>
                </a:r>
                <a14:m>
                  <m:oMath xmlns:m="http://schemas.openxmlformats.org/officeDocument/2006/math">
                    <m:r>
                      <a:rPr lang="ru-RU" sz="4000">
                        <a:latin typeface="Cambria Math"/>
                      </a:rPr>
                      <m:t>∈</m:t>
                    </m:r>
                  </m:oMath>
                </a14:m>
                <a:r>
                  <a:rPr lang="ru-RU" sz="4400" dirty="0"/>
                  <a:t> X </a:t>
                </a:r>
                <a:r>
                  <a:rPr lang="ru-RU" sz="3600" dirty="0"/>
                  <a:t>оказался в состоянии </a:t>
                </a:r>
                <a:r>
                  <a:rPr lang="ru-RU" sz="4400" dirty="0" err="1"/>
                  <a:t>s</a:t>
                </a:r>
                <a:r>
                  <a:rPr lang="ru-RU" sz="4400" baseline="-25000" dirty="0" err="1"/>
                  <a:t>i</a:t>
                </a:r>
                <a:r>
                  <a:rPr lang="ru-RU" sz="4400" baseline="-25000" dirty="0"/>
                  <a:t> </a:t>
                </a:r>
                <a14:m>
                  <m:oMath xmlns:m="http://schemas.openxmlformats.org/officeDocument/2006/math">
                    <m:r>
                      <a:rPr lang="ru-RU" sz="4000">
                        <a:latin typeface="Cambria Math"/>
                      </a:rPr>
                      <m:t>∈</m:t>
                    </m:r>
                  </m:oMath>
                </a14:m>
                <a:r>
                  <a:rPr lang="ru-RU" sz="4400" dirty="0"/>
                  <a:t> S</a:t>
                </a:r>
                <a:r>
                  <a:rPr lang="ru-RU" sz="3600" dirty="0"/>
                  <a:t>, то выход из него и переход в иное состояние возможен только при поступлении на вход автомата другого сигнала </a:t>
                </a:r>
                <a:r>
                  <a:rPr lang="ru-RU" sz="4400" dirty="0" err="1"/>
                  <a:t>x</a:t>
                </a:r>
                <a:r>
                  <a:rPr lang="ru-RU" sz="4400" baseline="-25000" dirty="0" err="1"/>
                  <a:t>z</a:t>
                </a:r>
                <a:r>
                  <a:rPr lang="ru-RU" sz="4400" dirty="0"/>
                  <a:t> </a:t>
                </a:r>
                <a14:m>
                  <m:oMath xmlns:m="http://schemas.openxmlformats.org/officeDocument/2006/math">
                    <m:r>
                      <a:rPr lang="ru-RU" sz="4000">
                        <a:latin typeface="Cambria Math"/>
                      </a:rPr>
                      <m:t>∈</m:t>
                    </m:r>
                  </m:oMath>
                </a14:m>
                <a:r>
                  <a:rPr lang="ru-RU" sz="4400" dirty="0"/>
                  <a:t> X, </a:t>
                </a:r>
                <a:endParaRPr lang="ru-RU" sz="4400" dirty="0" smtClean="0"/>
              </a:p>
              <a:p>
                <a:pPr marL="0" indent="0">
                  <a:buNone/>
                </a:pPr>
                <a:r>
                  <a:rPr lang="ru-RU" sz="4400" dirty="0" err="1" smtClean="0"/>
                  <a:t>x</a:t>
                </a:r>
                <a:r>
                  <a:rPr lang="ru-RU" sz="4400" baseline="-25000" dirty="0" err="1" smtClean="0"/>
                  <a:t>z</a:t>
                </a:r>
                <a:r>
                  <a:rPr lang="ru-RU" sz="4400" dirty="0" smtClean="0"/>
                  <a:t> </a:t>
                </a:r>
                <a14:m>
                  <m:oMath xmlns:m="http://schemas.openxmlformats.org/officeDocument/2006/math">
                    <m:r>
                      <a:rPr lang="ru-RU" sz="4800">
                        <a:latin typeface="Cambria Math"/>
                      </a:rPr>
                      <m:t>≠</m:t>
                    </m:r>
                  </m:oMath>
                </a14:m>
                <a:r>
                  <a:rPr lang="ru-RU" sz="4800" dirty="0"/>
                  <a:t> </a:t>
                </a:r>
                <a:r>
                  <a:rPr lang="ru-RU" sz="4800" dirty="0" err="1"/>
                  <a:t>x</a:t>
                </a:r>
                <a:r>
                  <a:rPr lang="ru-RU" sz="4800" baseline="-25000" dirty="0" err="1"/>
                  <a:t>k</a:t>
                </a:r>
                <a:r>
                  <a:rPr lang="ru-RU" sz="3600" dirty="0"/>
                  <a:t>. Если  условие  устойчивости не выполняется хотя бы для одного  состояния  </a:t>
                </a:r>
                <a:r>
                  <a:rPr lang="ru-RU" sz="4400" dirty="0" err="1"/>
                  <a:t>s</a:t>
                </a:r>
                <a:r>
                  <a:rPr lang="ru-RU" sz="4400" baseline="-25000" dirty="0" err="1"/>
                  <a:t>j</a:t>
                </a:r>
                <a:r>
                  <a:rPr lang="ru-RU" sz="4400" dirty="0"/>
                  <a:t> </a:t>
                </a:r>
                <a14:m>
                  <m:oMath xmlns:m="http://schemas.openxmlformats.org/officeDocument/2006/math">
                    <m:r>
                      <a:rPr lang="ru-RU" sz="4400">
                        <a:latin typeface="Cambria Math"/>
                      </a:rPr>
                      <m:t>∈</m:t>
                    </m:r>
                  </m:oMath>
                </a14:m>
                <a:r>
                  <a:rPr lang="ru-RU" sz="4400" dirty="0"/>
                  <a:t> S</a:t>
                </a:r>
                <a:r>
                  <a:rPr lang="ru-RU" sz="3600" dirty="0"/>
                  <a:t>,  то такой автомат называют неустойчивым.</a:t>
                </a:r>
              </a:p>
              <a:p>
                <a:pPr marL="0" indent="0">
                  <a:buNone/>
                </a:pPr>
                <a:r>
                  <a:rPr lang="ru-RU" sz="3600" dirty="0" smtClean="0"/>
                  <a:t> </a:t>
                </a:r>
                <a:endParaRPr lang="ru-RU" sz="3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16000"/>
                <a:ext cx="11963400" cy="5643745"/>
              </a:xfrm>
              <a:blipFill rotWithShape="1">
                <a:blip r:embed="rId2"/>
                <a:stretch>
                  <a:fillRect l="-2038" t="-3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85407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900" b="1" dirty="0">
                <a:latin typeface="+mn-lt"/>
              </a:rPr>
              <a:t>Классификация</a:t>
            </a:r>
            <a:r>
              <a:rPr lang="ru-RU" sz="5400" dirty="0"/>
              <a:t> </a:t>
            </a:r>
            <a:r>
              <a:rPr lang="ru-RU" sz="4900" b="1" dirty="0" smtClean="0">
                <a:latin typeface="+mn-lt"/>
              </a:rPr>
              <a:t>КА</a:t>
            </a:r>
            <a:endParaRPr lang="ru-RU" sz="4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106720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8935"/>
            <a:ext cx="10515600" cy="51708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i="1" dirty="0" smtClean="0"/>
              <a:t>   </a:t>
            </a:r>
            <a:r>
              <a:rPr lang="ru-RU" sz="3200" b="1" i="1" dirty="0" smtClean="0"/>
              <a:t>Операционный</a:t>
            </a:r>
            <a:r>
              <a:rPr lang="ru-RU" sz="3200" dirty="0" smtClean="0"/>
              <a:t> </a:t>
            </a:r>
            <a:r>
              <a:rPr lang="ru-RU" sz="3200" dirty="0"/>
              <a:t>автомат выполняет ряд действий над входными данными и выдает результат,</a:t>
            </a:r>
          </a:p>
          <a:p>
            <a:pPr marL="0" indent="0">
              <a:buNone/>
            </a:pPr>
            <a:r>
              <a:rPr lang="ru-RU" sz="3200" i="1" dirty="0" smtClean="0"/>
              <a:t>   </a:t>
            </a:r>
            <a:r>
              <a:rPr lang="ru-RU" sz="3200" b="1" i="1" dirty="0" smtClean="0"/>
              <a:t>Управляющий</a:t>
            </a:r>
            <a:r>
              <a:rPr lang="ru-RU" sz="3200" dirty="0" smtClean="0"/>
              <a:t> </a:t>
            </a:r>
            <a:r>
              <a:rPr lang="ru-RU" sz="3200" dirty="0"/>
              <a:t>автомат задает последовательность этих  действий,  то  есть  алгоритм  функционирования  операционного  автомата.  </a:t>
            </a:r>
          </a:p>
          <a:p>
            <a:pPr marL="0" indent="0">
              <a:buNone/>
            </a:pPr>
            <a:r>
              <a:rPr lang="ru-RU" sz="3200" i="1" dirty="0" smtClean="0"/>
              <a:t>   </a:t>
            </a:r>
            <a:r>
              <a:rPr lang="ru-RU" sz="3200" dirty="0" smtClean="0"/>
              <a:t>Например</a:t>
            </a:r>
            <a:r>
              <a:rPr lang="ru-RU" sz="3200" dirty="0"/>
              <a:t>,  в случае  кодового  замка  операционным  автоматом  является  электромагнит,  управляющий засовом,  а  управляющим  автоматом  –  электронная  схема,  обеспечивающая  считывание  и анализ  сигналов  от  клавиш,  проверку  кода,  выдачу  сигнала  операционному  автомату  на открытие замка, сброс в начальное состояние.  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900" b="1" dirty="0">
                <a:latin typeface="+mn-lt"/>
              </a:rPr>
              <a:t>Структура КА</a:t>
            </a:r>
          </a:p>
        </p:txBody>
      </p:sp>
    </p:spTree>
    <p:extLst>
      <p:ext uri="{BB962C8B-B14F-4D97-AF65-F5344CB8AC3E}">
        <p14:creationId xmlns:p14="http://schemas.microsoft.com/office/powerpoint/2010/main" val="261595009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" y="990600"/>
            <a:ext cx="11785600" cy="56529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i="1" dirty="0" smtClean="0"/>
              <a:t>   </a:t>
            </a:r>
          </a:p>
          <a:p>
            <a:pPr marL="0" indent="0">
              <a:buNone/>
            </a:pPr>
            <a:r>
              <a:rPr lang="ru-RU" sz="3200" i="1" dirty="0" smtClean="0"/>
              <a:t> </a:t>
            </a:r>
            <a:r>
              <a:rPr lang="ru-RU" sz="3200" dirty="0" smtClean="0"/>
              <a:t>Другой </a:t>
            </a:r>
            <a:r>
              <a:rPr lang="ru-RU" sz="3200" dirty="0"/>
              <a:t>пример – устройство умножения двоичных чисел с фиксированной запятой.</a:t>
            </a:r>
          </a:p>
          <a:p>
            <a:pPr marL="0" indent="0">
              <a:buNone/>
            </a:pPr>
            <a:r>
              <a:rPr lang="ru-RU" sz="3200" dirty="0" smtClean="0"/>
              <a:t>   Операционный </a:t>
            </a:r>
            <a:r>
              <a:rPr lang="ru-RU" sz="3200" dirty="0"/>
              <a:t>автомат представляет собой ряд взаимосвязанных функциональных элементов – сумматора  (например,  дополнительного  кода),  регистров  входных  данных  и  результата, сдвигового регистра, цепи переноса двоичной единицы.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/>
              <a:t> </a:t>
            </a:r>
            <a:r>
              <a:rPr lang="ru-RU" sz="3200" dirty="0" smtClean="0"/>
              <a:t>   Управляющий </a:t>
            </a:r>
            <a:r>
              <a:rPr lang="ru-RU" sz="3200" dirty="0"/>
              <a:t>автомат задает порядок, в  котором  должны  действовать  составные  узлы  операционного  автомата,  чтобы  обеспечить последовательность шагов реализуемого алгоритма умножения.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63600" y="0"/>
            <a:ext cx="10515600" cy="80012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900" b="1" dirty="0">
                <a:latin typeface="+mn-lt"/>
              </a:rPr>
              <a:t>Структура КА</a:t>
            </a:r>
          </a:p>
        </p:txBody>
      </p:sp>
    </p:spTree>
    <p:extLst>
      <p:ext uri="{BB962C8B-B14F-4D97-AF65-F5344CB8AC3E}">
        <p14:creationId xmlns:p14="http://schemas.microsoft.com/office/powerpoint/2010/main" val="187519738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965434"/>
            <a:ext cx="10515600" cy="489256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   </a:t>
            </a:r>
            <a:r>
              <a:rPr lang="ru-RU" sz="3200" b="1" i="1" dirty="0" smtClean="0"/>
              <a:t>Автоматное </a:t>
            </a:r>
            <a:r>
              <a:rPr lang="ru-RU" sz="3200" b="1" i="1" dirty="0"/>
              <a:t>программирование (АП) </a:t>
            </a:r>
            <a:r>
              <a:rPr lang="ru-RU" sz="3200" i="1" dirty="0"/>
              <a:t>– </a:t>
            </a:r>
            <a:r>
              <a:rPr lang="ru-RU" sz="3200" dirty="0"/>
              <a:t>программирование с явным выделением состояний – это метод разработки ПО, основанный на модели конечных автоматов. </a:t>
            </a:r>
          </a:p>
          <a:p>
            <a:pPr marL="0" indent="0">
              <a:buNone/>
            </a:pPr>
            <a:r>
              <a:rPr lang="ru-RU" sz="3200" dirty="0" smtClean="0"/>
              <a:t>  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199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900" b="1" dirty="0">
                <a:latin typeface="+mn-lt"/>
              </a:rPr>
              <a:t>Автоматное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84742977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60685" y="1539254"/>
                <a:ext cx="10670629" cy="49685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3200" dirty="0" smtClean="0"/>
                  <a:t>   Базовым </a:t>
                </a:r>
                <a:r>
                  <a:rPr lang="ru-RU" sz="3200" dirty="0"/>
                  <a:t>понятием АП является состояние, введенное А. Тьюрингом. Основное свойство состояния системы в момент времени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ru-RU" sz="3200" dirty="0"/>
                  <a:t> заключается в отделении прошлого от будущего в том смысле, что текущее состояние несет в себе всю информацию о прошлом системы, необходимую для определения ее реакции на любое входное воздействие, формируемое в момент времени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ru-RU" sz="3200" dirty="0"/>
                  <a:t>. 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   </a:t>
                </a:r>
                <a:r>
                  <a:rPr lang="ru-RU" sz="3200" b="1" i="1" dirty="0" smtClean="0"/>
                  <a:t>Состояние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– это особая характеристика, которая объединяет все входные воздействия прошлого, влияющие на реакцию сущности в настоящий момент времени. Реакция зависит теперь только от входного воздействия и текущего состояния.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685" y="1539254"/>
                <a:ext cx="10670629" cy="4968510"/>
              </a:xfrm>
              <a:blipFill>
                <a:blip r:embed="rId2"/>
                <a:stretch>
                  <a:fillRect l="-1486" t="-3313" r="-1371" b="-29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900" b="1" dirty="0">
                <a:latin typeface="+mn-lt"/>
              </a:rPr>
              <a:t>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229411779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434"/>
          </a:xfrm>
        </p:spPr>
        <p:txBody>
          <a:bodyPr>
            <a:normAutofit fontScale="90000"/>
          </a:bodyPr>
          <a:lstStyle/>
          <a:p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9710" y="1545021"/>
            <a:ext cx="10124090" cy="4635290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   Работу </a:t>
            </a:r>
            <a:r>
              <a:rPr lang="ru-RU" sz="3200" dirty="0"/>
              <a:t>КА можно представлять в виде диаграммы состояний, или </a:t>
            </a:r>
            <a:r>
              <a:rPr lang="ru-RU" sz="3200" i="1" dirty="0"/>
              <a:t>графа переходов</a:t>
            </a:r>
            <a:r>
              <a:rPr lang="ru-RU" sz="3200" dirty="0"/>
              <a:t>. Вершины графа соответствуют состояниям автомата, а дуги – переходам между состояниями. </a:t>
            </a:r>
          </a:p>
          <a:p>
            <a:pPr marL="0" indent="0">
              <a:buNone/>
            </a:pPr>
            <a:r>
              <a:rPr lang="ru-RU" sz="3200" dirty="0" smtClean="0"/>
              <a:t>   Автоматные </a:t>
            </a:r>
            <a:r>
              <a:rPr lang="ru-RU" sz="3200" dirty="0"/>
              <a:t>модели </a:t>
            </a:r>
            <a:r>
              <a:rPr lang="ru-RU" sz="3200" i="1" dirty="0"/>
              <a:t>применяются</a:t>
            </a:r>
            <a:r>
              <a:rPr lang="ru-RU" sz="3200" dirty="0"/>
              <a:t> в математической лингвистике, логическом управлении, генетическом программировании, теории формальных языков, параллельных вычислениях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11177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/>
          <a:lstStyle/>
          <a:p>
            <a:r>
              <a:rPr lang="ru-RU" i="1" dirty="0"/>
              <a:t> </a:t>
            </a:r>
            <a:r>
              <a:rPr lang="ru-RU" b="1" dirty="0"/>
              <a:t>Задачи логического </a:t>
            </a:r>
            <a:r>
              <a:rPr lang="ru-RU" b="1" dirty="0" smtClean="0"/>
              <a:t>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6234" y="1366345"/>
            <a:ext cx="10607566" cy="4668403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 smtClean="0"/>
              <a:t> </a:t>
            </a:r>
            <a:endParaRPr lang="en-US" sz="3200" b="1" dirty="0" smtClean="0"/>
          </a:p>
          <a:p>
            <a:pPr marL="0" indent="0">
              <a:buNone/>
            </a:pPr>
            <a:r>
              <a:rPr lang="ru-RU" sz="3200" dirty="0" smtClean="0"/>
              <a:t>В </a:t>
            </a:r>
            <a:r>
              <a:rPr lang="ru-RU" sz="3200" dirty="0"/>
              <a:t>системах управления логика может быть реализована как </a:t>
            </a:r>
            <a:r>
              <a:rPr lang="ru-RU" sz="3200" i="1" dirty="0" err="1" smtClean="0"/>
              <a:t>программно</a:t>
            </a:r>
            <a:r>
              <a:rPr lang="ru-RU" sz="3200" dirty="0"/>
              <a:t>, так и </a:t>
            </a:r>
            <a:r>
              <a:rPr lang="ru-RU" sz="3200" i="1" dirty="0" err="1"/>
              <a:t>аппаратно</a:t>
            </a:r>
            <a:r>
              <a:rPr lang="ru-RU" sz="3200" dirty="0"/>
              <a:t>. Критерии оптимальности программной реализации автоматов в системах логического управления: возможность формального преобразования графа переходов в программный код; изоморфизм программного кода графу переходов КА; эффективность по времени и по памяти.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22755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9012" y="812800"/>
                <a:ext cx="12102988" cy="60452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dirty="0" smtClean="0"/>
                  <a:t>   </a:t>
                </a:r>
                <a:r>
                  <a:rPr lang="ru-RU" sz="3000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3000" dirty="0"/>
                  <a:t>– некоторые дизъюнкты.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3000" dirty="0" smtClean="0"/>
                  <a:t>Тогда </a:t>
                </a:r>
                <a:r>
                  <a:rPr lang="ru-RU" sz="3000" dirty="0"/>
                  <a:t>конъюнкция </a:t>
                </a:r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ru-RU" sz="3200">
                        <a:sym typeface="Symbol"/>
                      </a:rPr>
                      <m:t>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ru-RU" sz="3200">
                        <a:sym typeface="Symbol"/>
                      </a:rPr>
                      <m:t></m:t>
                    </m:r>
                    <m:r>
                      <a:rPr lang="en-US" sz="3000" i="1">
                        <a:latin typeface="Cambria Math"/>
                      </a:rPr>
                      <m:t>…</m:t>
                    </m:r>
                    <m:r>
                      <m:rPr>
                        <m:nor/>
                      </m:rPr>
                      <a:rPr lang="ru-RU" sz="3200">
                        <a:sym typeface="Symbol"/>
                      </a:rPr>
                      <m:t>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(1)</a:t>
                </a:r>
                <a:r>
                  <a:rPr lang="en-US" sz="3000" dirty="0" smtClean="0"/>
                  <a:t>  </a:t>
                </a:r>
                <a:r>
                  <a:rPr lang="ru-RU" sz="3000" dirty="0" smtClean="0"/>
                  <a:t>называется </a:t>
                </a:r>
                <a:r>
                  <a:rPr lang="ru-RU" sz="3000" dirty="0"/>
                  <a:t>булевым выражением в </a:t>
                </a:r>
                <a:r>
                  <a:rPr lang="ru-RU" sz="3000" dirty="0" smtClean="0"/>
                  <a:t>КНФ.</a:t>
                </a:r>
                <a:endParaRPr lang="ru-RU" sz="30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3000" u="sng" dirty="0" smtClean="0"/>
                  <a:t>Постановка задачи</a:t>
                </a:r>
                <a:r>
                  <a:rPr lang="en-US" sz="3000" u="sng" dirty="0" smtClean="0"/>
                  <a:t>:</a:t>
                </a:r>
                <a:endParaRPr lang="ru-RU" sz="300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3000" dirty="0" smtClean="0"/>
                  <a:t> </a:t>
                </a:r>
                <a:r>
                  <a:rPr lang="ru-RU" sz="3000" dirty="0"/>
                  <a:t>Пусть задано некоторое выражение в КНФ. Набор значений </a:t>
                </a:r>
                <a:r>
                  <a:rPr lang="ru-RU" sz="3000" dirty="0" err="1"/>
                  <a:t>б.ф</a:t>
                </a:r>
                <a:r>
                  <a:rPr lang="ru-RU" sz="3000" dirty="0"/>
                  <a:t>. называют выполняющим, если на этом наборе </a:t>
                </a:r>
                <a:r>
                  <a:rPr lang="ru-RU" sz="3000" dirty="0" err="1"/>
                  <a:t>б.ф</a:t>
                </a:r>
                <a:r>
                  <a:rPr lang="ru-RU" sz="3000" dirty="0"/>
                  <a:t>. =1. Требуется найти выполняющий набор для выражения </a:t>
                </a:r>
                <a:r>
                  <a:rPr lang="ru-RU" sz="3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</a:t>
                </a:r>
                <a:r>
                  <a:rPr lang="en-US" sz="3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r>
                  <a:rPr lang="ru-RU" sz="3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r>
                  <a:rPr lang="ru-RU" sz="3000" dirty="0" smtClean="0"/>
                  <a:t>. </a:t>
                </a:r>
                <a:endParaRPr lang="ru-RU" sz="30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3000" dirty="0"/>
                  <a:t>(</a:t>
                </a:r>
                <a:r>
                  <a:rPr lang="en-US" sz="3000" dirty="0"/>
                  <a:t>SAT</a:t>
                </a:r>
                <a:r>
                  <a:rPr lang="ru-RU" sz="3000" dirty="0"/>
                  <a:t>-конференции </a:t>
                </a:r>
                <a:r>
                  <a:rPr lang="en-US" sz="3000" dirty="0"/>
                  <a:t>SAT</a:t>
                </a:r>
                <a:r>
                  <a:rPr lang="ru-RU" sz="3000" dirty="0"/>
                  <a:t>2000, </a:t>
                </a:r>
                <a:r>
                  <a:rPr lang="en-US" sz="3000" dirty="0"/>
                  <a:t>SAT</a:t>
                </a:r>
                <a:r>
                  <a:rPr lang="ru-RU" sz="3000" dirty="0"/>
                  <a:t>2002 …).</a:t>
                </a:r>
                <a:endParaRPr lang="ru-RU" sz="3000" b="1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3000" dirty="0"/>
                  <a:t>Имеются булевы выражения, для которых не существует выполняющего набора. Например, </a:t>
                </a:r>
                <a:r>
                  <a:rPr lang="ru-RU" sz="3000" dirty="0" err="1" smtClean="0"/>
                  <a:t>б.в</a:t>
                </a:r>
                <a:r>
                  <a:rPr lang="ru-RU" sz="3000" dirty="0" smtClean="0"/>
                  <a:t>.: </a:t>
                </a:r>
                <a:endParaRPr lang="ru-RU" sz="30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ru-RU" sz="3000" i="1" dirty="0" smtClean="0">
                        <a:latin typeface="Cambria Math"/>
                      </a:rPr>
                      <m:t>( </m:t>
                    </m:r>
                    <m:r>
                      <a:rPr lang="en-US" sz="3000" i="1" dirty="0" err="1">
                        <a:latin typeface="Cambria Math"/>
                      </a:rPr>
                      <m:t>𝑥</m:t>
                    </m:r>
                    <m:r>
                      <a:rPr lang="en-US" sz="3000" i="1" dirty="0" err="1">
                        <a:latin typeface="Cambria Math"/>
                        <a:sym typeface="Symbol"/>
                      </a:rPr>
                      <m:t></m:t>
                    </m:r>
                    <m:r>
                      <a:rPr lang="en-US" sz="3000" i="1" dirty="0" err="1">
                        <a:latin typeface="Cambria Math"/>
                      </a:rPr>
                      <m:t>𝑦</m:t>
                    </m:r>
                    <m:r>
                      <a:rPr lang="en-US" sz="3000" i="1" dirty="0" err="1">
                        <a:latin typeface="Cambria Math"/>
                        <a:sym typeface="Symbol"/>
                      </a:rPr>
                      <m:t></m:t>
                    </m:r>
                    <m:r>
                      <a:rPr lang="en-US" sz="3000" i="1" dirty="0" err="1">
                        <a:latin typeface="Cambria Math"/>
                      </a:rPr>
                      <m:t>𝑧</m:t>
                    </m:r>
                    <m:r>
                      <a:rPr lang="ru-RU" sz="3000" i="1" dirty="0">
                        <a:latin typeface="Cambria Math"/>
                      </a:rPr>
                      <m:t>)</m:t>
                    </m:r>
                    <m:r>
                      <a:rPr lang="en-US" sz="3000" i="1" dirty="0">
                        <a:latin typeface="Cambria Math"/>
                        <a:sym typeface="Symbol"/>
                      </a:rPr>
                      <m:t></m:t>
                    </m:r>
                    <m:r>
                      <a:rPr lang="ru-RU" sz="3000" i="1" dirty="0">
                        <a:latin typeface="Cambria Math"/>
                      </a:rPr>
                      <m:t>(</m:t>
                    </m:r>
                    <m:r>
                      <a:rPr lang="en-US" sz="3000" i="1" dirty="0">
                        <a:latin typeface="Cambria Math"/>
                      </a:rPr>
                      <m:t>𝑥</m:t>
                    </m:r>
                    <m:r>
                      <a:rPr lang="en-US" sz="3000" i="1" dirty="0">
                        <a:latin typeface="Cambria Math"/>
                        <a:sym typeface="Symbol"/>
                      </a:rPr>
                      <m:t></m:t>
                    </m:r>
                    <m:r>
                      <a:rPr lang="en-US" sz="3000" i="1" dirty="0">
                        <a:latin typeface="Cambria Math"/>
                      </a:rPr>
                      <m:t>𝑦</m:t>
                    </m:r>
                    <m:r>
                      <a:rPr lang="ru-RU" sz="3000" i="1" dirty="0">
                        <a:latin typeface="Cambria Math"/>
                      </a:rPr>
                      <m:t>)</m:t>
                    </m:r>
                    <m:r>
                      <a:rPr lang="en-US" sz="3000" i="1" dirty="0">
                        <a:latin typeface="Cambria Math"/>
                        <a:sym typeface="Symbol"/>
                      </a:rPr>
                      <m:t></m:t>
                    </m:r>
                    <m:r>
                      <a:rPr lang="ru-RU" sz="3000" i="1" dirty="0">
                        <a:latin typeface="Cambria Math"/>
                      </a:rPr>
                      <m:t>(</m:t>
                    </m:r>
                    <m:r>
                      <a:rPr lang="en-US" sz="3000" i="1" dirty="0">
                        <a:latin typeface="Cambria Math"/>
                      </a:rPr>
                      <m:t>𝑦</m:t>
                    </m:r>
                    <m:r>
                      <a:rPr lang="en-US" sz="3000" i="1" dirty="0">
                        <a:latin typeface="Cambria Math"/>
                        <a:sym typeface="Symbol"/>
                      </a:rPr>
                      <m:t></m:t>
                    </m:r>
                    <m:r>
                      <a:rPr lang="en-US" sz="3000" i="1" dirty="0">
                        <a:latin typeface="Cambria Math"/>
                      </a:rPr>
                      <m:t>𝑧</m:t>
                    </m:r>
                    <m:r>
                      <a:rPr lang="ru-RU" sz="3000" i="1" dirty="0">
                        <a:latin typeface="Cambria Math"/>
                      </a:rPr>
                      <m:t>)</m:t>
                    </m:r>
                    <m:r>
                      <a:rPr lang="en-US" sz="3000" i="1" dirty="0">
                        <a:latin typeface="Cambria Math"/>
                        <a:sym typeface="Symbol"/>
                      </a:rPr>
                      <m:t></m:t>
                    </m:r>
                    <m:r>
                      <a:rPr lang="ru-RU" sz="3000" i="1" dirty="0">
                        <a:latin typeface="Cambria Math"/>
                      </a:rPr>
                      <m:t>(</m:t>
                    </m:r>
                    <m:r>
                      <a:rPr lang="en-US" sz="3000" i="1" dirty="0">
                        <a:latin typeface="Cambria Math"/>
                      </a:rPr>
                      <m:t>𝑧</m:t>
                    </m:r>
                    <m:r>
                      <a:rPr lang="en-US" sz="3000" i="1" dirty="0">
                        <a:latin typeface="Cambria Math"/>
                        <a:sym typeface="Symbol"/>
                      </a:rPr>
                      <m:t></m:t>
                    </m:r>
                    <m:r>
                      <a:rPr lang="en-US" sz="3000" i="1" dirty="0">
                        <a:latin typeface="Cambria Math"/>
                      </a:rPr>
                      <m:t>𝑥</m:t>
                    </m:r>
                    <m:r>
                      <a:rPr lang="ru-RU" sz="3000" i="1" dirty="0">
                        <a:latin typeface="Cambria Math"/>
                      </a:rPr>
                      <m:t>)</m:t>
                    </m:r>
                    <m:r>
                      <a:rPr lang="en-US" sz="3000" i="1" dirty="0">
                        <a:latin typeface="Cambria Math"/>
                        <a:sym typeface="Symbol"/>
                      </a:rPr>
                      <m:t></m:t>
                    </m:r>
                    <m:r>
                      <a:rPr lang="ru-RU" sz="3000" i="1" dirty="0">
                        <a:latin typeface="Cambria Math"/>
                      </a:rPr>
                      <m:t>(</m:t>
                    </m:r>
                    <m:r>
                      <a:rPr lang="en-US" sz="3000" i="1" dirty="0">
                        <a:latin typeface="Cambria Math"/>
                        <a:sym typeface="Symbol"/>
                      </a:rPr>
                      <m:t></m:t>
                    </m:r>
                    <m:r>
                      <a:rPr lang="en-US" sz="3000" i="1" dirty="0">
                        <a:latin typeface="Cambria Math"/>
                      </a:rPr>
                      <m:t>𝑥</m:t>
                    </m:r>
                    <m:r>
                      <a:rPr lang="en-US" sz="3000" i="1" dirty="0">
                        <a:latin typeface="Cambria Math"/>
                        <a:sym typeface="Symbol"/>
                      </a:rPr>
                      <m:t></m:t>
                    </m:r>
                    <m:r>
                      <a:rPr lang="en-US" sz="3000" i="1" dirty="0">
                        <a:latin typeface="Cambria Math"/>
                      </a:rPr>
                      <m:t>𝑦</m:t>
                    </m:r>
                    <m:r>
                      <a:rPr lang="en-US" sz="3000" i="1" dirty="0">
                        <a:latin typeface="Cambria Math"/>
                        <a:sym typeface="Symbol"/>
                      </a:rPr>
                      <m:t></m:t>
                    </m:r>
                    <m:r>
                      <a:rPr lang="en-US" sz="3000" i="1" dirty="0">
                        <a:latin typeface="Cambria Math"/>
                      </a:rPr>
                      <m:t>𝑧</m:t>
                    </m:r>
                    <m:r>
                      <a:rPr lang="ru-RU" sz="30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ru-RU" sz="3000" dirty="0"/>
                  <a:t>не является истинным ни для каких значений переменных. </a:t>
                </a:r>
                <a:endParaRPr lang="ru-RU" sz="3000" b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12" y="812800"/>
                <a:ext cx="12102988" cy="6045200"/>
              </a:xfrm>
              <a:blipFill rotWithShape="1">
                <a:blip r:embed="rId2"/>
                <a:stretch>
                  <a:fillRect l="-1209" t="-2016" r="-1209" b="-15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82706" y="1"/>
            <a:ext cx="10515600" cy="787399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sz="5400" b="1" dirty="0">
                <a:latin typeface="+mn-lt"/>
              </a:rPr>
              <a:t>Задача «Выполнимость»</a:t>
            </a:r>
          </a:p>
        </p:txBody>
      </p:sp>
    </p:spTree>
    <p:extLst>
      <p:ext uri="{BB962C8B-B14F-4D97-AF65-F5344CB8AC3E}">
        <p14:creationId xmlns:p14="http://schemas.microsoft.com/office/powerpoint/2010/main" val="29679541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Представление в С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724" y="2060027"/>
            <a:ext cx="10867698" cy="4116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   Схема </a:t>
            </a:r>
            <a:r>
              <a:rPr lang="ru-RU" sz="3200" dirty="0"/>
              <a:t>алгоритма, реализующего КА, представима в виде обычной блок-схемы. В языке С функции выходов и переходов автомата представляются в виде таблиц либо с помощью инструкций выбора. Состояния описываются в ООП через классы.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2623414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385848"/>
            <a:ext cx="11070021" cy="4362910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   КА </a:t>
            </a:r>
            <a:r>
              <a:rPr lang="ru-RU" sz="3200" dirty="0"/>
              <a:t>используются при построении алгоритма поиска подстрок. </a:t>
            </a:r>
          </a:p>
          <a:p>
            <a:pPr marL="0" indent="0">
              <a:buNone/>
            </a:pPr>
            <a:r>
              <a:rPr lang="ru-RU" sz="3200" dirty="0" smtClean="0"/>
              <a:t>   Автоматные </a:t>
            </a:r>
            <a:r>
              <a:rPr lang="ru-RU" sz="3200" dirty="0"/>
              <a:t>алгоритмы часто являются более структурированными, а их представление с помощью диаграмм переходов – более наглядным. Эти свойства приобретают особенно большое значение при обучении дискретной </a:t>
            </a:r>
            <a:r>
              <a:rPr lang="ru-RU" sz="3200" dirty="0" smtClean="0"/>
              <a:t>математике.</a:t>
            </a:r>
            <a:endParaRPr lang="ru-RU" sz="3200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b="1" dirty="0">
                <a:latin typeface="+mn-lt"/>
              </a:rPr>
              <a:t>Автоматы и алгоритмы дискретной </a:t>
            </a:r>
            <a:r>
              <a:rPr lang="ru-RU" b="1" dirty="0" smtClean="0">
                <a:latin typeface="+mn-lt"/>
              </a:rPr>
              <a:t>математики</a:t>
            </a:r>
            <a:endParaRPr lang="ru-R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685075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343278"/>
            <a:ext cx="11318059" cy="5219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dirty="0" smtClean="0"/>
              <a:t>   Три </a:t>
            </a:r>
            <a:r>
              <a:rPr lang="ru-RU" sz="3200" dirty="0"/>
              <a:t>способа – </a:t>
            </a:r>
            <a:r>
              <a:rPr lang="ru-RU" sz="3200" i="1" dirty="0"/>
              <a:t>нисходящий, восходящий </a:t>
            </a:r>
            <a:r>
              <a:rPr lang="ru-RU" sz="3200" dirty="0"/>
              <a:t>и </a:t>
            </a:r>
            <a:r>
              <a:rPr lang="ru-RU" sz="3200" i="1" dirty="0"/>
              <a:t>смешанный. </a:t>
            </a:r>
          </a:p>
          <a:p>
            <a:r>
              <a:rPr lang="ru-RU" sz="3200" dirty="0" smtClean="0"/>
              <a:t>Классические </a:t>
            </a:r>
            <a:r>
              <a:rPr lang="ru-RU" sz="3200" dirty="0"/>
              <a:t>решения этой задачи – рекурсивное и  методом итераций. </a:t>
            </a:r>
          </a:p>
          <a:p>
            <a:r>
              <a:rPr lang="ru-RU" sz="3200" dirty="0"/>
              <a:t>Рекурсивные обладают низким быстродействием, а итерационные – более сложные. </a:t>
            </a:r>
          </a:p>
          <a:p>
            <a:r>
              <a:rPr lang="ru-RU" sz="3200" dirty="0"/>
              <a:t>В автоматной реализации алгоритма дерево представлено в виде </a:t>
            </a:r>
            <a:r>
              <a:rPr lang="en-US" sz="3200" b="1" dirty="0" err="1"/>
              <a:t>struct</a:t>
            </a:r>
            <a:r>
              <a:rPr lang="ru-RU" sz="3200" dirty="0"/>
              <a:t>, и </a:t>
            </a:r>
            <a:r>
              <a:rPr lang="ru-RU" sz="3200" b="1" dirty="0"/>
              <a:t>класс</a:t>
            </a:r>
            <a:r>
              <a:rPr lang="ru-RU" sz="3200" dirty="0"/>
              <a:t>, включающий </a:t>
            </a:r>
            <a:r>
              <a:rPr lang="ru-RU" sz="3200" b="1" dirty="0"/>
              <a:t>функции</a:t>
            </a:r>
            <a:r>
              <a:rPr lang="ru-RU" sz="3200" dirty="0"/>
              <a:t> размещения вершины в стек, и удаления из стека. </a:t>
            </a:r>
          </a:p>
          <a:p>
            <a:pPr marL="0" indent="0">
              <a:buNone/>
            </a:pPr>
            <a:r>
              <a:rPr lang="ru-RU" sz="3200" dirty="0" smtClean="0"/>
              <a:t>   Идея </a:t>
            </a:r>
            <a:r>
              <a:rPr lang="ru-RU" sz="3200" dirty="0"/>
              <a:t>алгоритма в том, что при обходе двоичного дерева могут быть выделены лишь три направления движения: </a:t>
            </a:r>
            <a:r>
              <a:rPr lang="ru-RU" sz="3200" i="1" dirty="0"/>
              <a:t>влево, вправо и вверх</a:t>
            </a:r>
            <a:r>
              <a:rPr lang="ru-RU" sz="3200" dirty="0"/>
              <a:t>. Поэтому удобно сопоставить каждому направлению движения управляющее состояние автомата.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59777" y="196961"/>
            <a:ext cx="10515600" cy="73846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900" b="1" dirty="0" smtClean="0">
                <a:latin typeface="+mn-lt"/>
              </a:rPr>
              <a:t>Обход </a:t>
            </a:r>
            <a:r>
              <a:rPr lang="ru-RU" sz="4900" b="1" dirty="0">
                <a:latin typeface="+mn-lt"/>
              </a:rPr>
              <a:t>двоичных деревьев </a:t>
            </a:r>
          </a:p>
        </p:txBody>
      </p:sp>
    </p:spTree>
    <p:extLst>
      <p:ext uri="{BB962C8B-B14F-4D97-AF65-F5344CB8AC3E}">
        <p14:creationId xmlns:p14="http://schemas.microsoft.com/office/powerpoint/2010/main" val="32649222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07779"/>
            <a:ext cx="10515600" cy="473058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   КА </a:t>
            </a:r>
            <a:r>
              <a:rPr lang="ru-RU" sz="3200" dirty="0"/>
              <a:t>применимы для построения визуализаторов алгоритмов ДМ.</a:t>
            </a:r>
          </a:p>
          <a:p>
            <a:pPr marL="0" indent="0">
              <a:buNone/>
            </a:pPr>
            <a:r>
              <a:rPr lang="ru-RU" sz="3200" dirty="0"/>
              <a:t> </a:t>
            </a:r>
            <a:r>
              <a:rPr lang="ru-RU" sz="3200" dirty="0" smtClean="0"/>
              <a:t>  </a:t>
            </a:r>
            <a:r>
              <a:rPr lang="ru-RU" sz="3200" b="1" i="1" dirty="0" smtClean="0"/>
              <a:t>Визуализатор</a:t>
            </a:r>
            <a:r>
              <a:rPr lang="ru-RU" sz="3200" dirty="0" smtClean="0"/>
              <a:t> </a:t>
            </a:r>
            <a:r>
              <a:rPr lang="ru-RU" sz="3200" dirty="0"/>
              <a:t>– это программа, в процессе работы которой на мониторе динамически демонстрируется применение алгоритма к выбранному набору данных. </a:t>
            </a:r>
          </a:p>
          <a:p>
            <a:pPr marL="0" indent="0">
              <a:buNone/>
            </a:pPr>
            <a:r>
              <a:rPr lang="ru-RU" sz="3200" dirty="0"/>
              <a:t>Визуализаторы позволяют изучать работу алгоритмов как в автоматическом так и в пошаговом режимах. 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04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900" b="1" dirty="0" smtClean="0">
                <a:latin typeface="+mn-lt"/>
              </a:rPr>
              <a:t>Построение </a:t>
            </a:r>
            <a:r>
              <a:rPr lang="ru-RU" sz="4900" b="1" dirty="0">
                <a:latin typeface="+mn-lt"/>
              </a:rPr>
              <a:t>визуализаторов</a:t>
            </a:r>
          </a:p>
        </p:txBody>
      </p:sp>
    </p:spTree>
    <p:extLst>
      <p:ext uri="{BB962C8B-B14F-4D97-AF65-F5344CB8AC3E}">
        <p14:creationId xmlns:p14="http://schemas.microsoft.com/office/powerpoint/2010/main" val="62651613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3671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ru-RU" b="1" dirty="0"/>
              <a:t>Машина Тьюринга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0459" y="980728"/>
            <a:ext cx="11811083" cy="5662982"/>
          </a:xfrm>
        </p:spPr>
        <p:txBody>
          <a:bodyPr>
            <a:normAutofit/>
          </a:bodyPr>
          <a:lstStyle/>
          <a:p>
            <a:endParaRPr lang="ru-RU" sz="3600" i="1" dirty="0" smtClean="0"/>
          </a:p>
          <a:p>
            <a:pPr marL="457200" lvl="1" indent="0">
              <a:buNone/>
            </a:pPr>
            <a:r>
              <a:rPr lang="ru-RU" sz="3200" i="1" dirty="0"/>
              <a:t> </a:t>
            </a:r>
            <a:r>
              <a:rPr lang="ru-RU" sz="3200" i="1" dirty="0" smtClean="0"/>
              <a:t>     Машина </a:t>
            </a:r>
            <a:r>
              <a:rPr lang="ru-RU" sz="3200" i="1" dirty="0"/>
              <a:t>Тьюринга</a:t>
            </a:r>
            <a:r>
              <a:rPr lang="ru-RU" sz="3200" dirty="0"/>
              <a:t> — абстрактное устройство, состоящее из бесконечной в обе стороны ленты, считывающей и печатающей головки, способной перемещаться вправо и влево, и управляющего устройства. Лента разбита на ячейки (клетки). Считывающая и печатающая головка перемещается вдоль ленты так, что в каждый момент времени она обозревает ровно одну ячейку ленты. В ячейках могут быть записаны символы некоторого конечного алфавита (</a:t>
            </a:r>
            <a:r>
              <a:rPr lang="ru-RU" sz="3200" i="1" dirty="0"/>
              <a:t>внешний алфави</a:t>
            </a:r>
            <a:r>
              <a:rPr lang="ru-RU" sz="3200" dirty="0"/>
              <a:t>т) </a:t>
            </a:r>
            <a:endParaRPr lang="ru-RU" sz="32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8380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7800" y="1744717"/>
                <a:ext cx="12014200" cy="485029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    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sz="3200" b="0" i="1" smtClean="0">
                          <a:latin typeface="Cambria Math"/>
                        </a:rPr>
                        <m:t>  </m:t>
                      </m:r>
                      <m:r>
                        <a:rPr lang="en-US" sz="3200" b="0" i="1" smtClean="0">
                          <a:latin typeface="Cambria Math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    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</a:rPr>
                        <m:t>𝑄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𝑞𝑎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𝐷</m:t>
                      </m:r>
                    </m:oMath>
                  </m:oMathPara>
                </a14:m>
                <a:endParaRPr lang="ru-RU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Где</m:t>
                    </m:r>
                  </m:oMath>
                </a14:m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𝑎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;  </m:t>
                    </m:r>
                    <m:r>
                      <a:rPr lang="en-US" sz="3200" i="1" dirty="0">
                        <a:latin typeface="Cambria Math"/>
                      </a:rPr>
                      <m:t>𝑞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p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ru-RU" sz="3200" i="1">
                        <a:latin typeface="Cambria Math"/>
                        <a:ea typeface="Cambria Math"/>
                      </a:rPr>
                      <m:t>;  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  <m:r>
                      <a:rPr lang="en-US" sz="3200" i="1">
                        <a:latin typeface="Cambria Math"/>
                        <a:ea typeface="Cambria Math"/>
                      </a:rPr>
                      <m:t>;  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 −вправо, влево, стоп.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800" y="1744717"/>
                <a:ext cx="12014200" cy="485029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9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900" b="1" dirty="0">
                <a:latin typeface="+mn-lt"/>
              </a:rPr>
              <a:t>Машина Тьюринга</a:t>
            </a:r>
          </a:p>
        </p:txBody>
      </p:sp>
    </p:spTree>
    <p:extLst>
      <p:ext uri="{BB962C8B-B14F-4D97-AF65-F5344CB8AC3E}">
        <p14:creationId xmlns:p14="http://schemas.microsoft.com/office/powerpoint/2010/main" val="408256730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" y="1193800"/>
                <a:ext cx="12192000" cy="5360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800" dirty="0" smtClean="0"/>
                  <a:t>   </a:t>
                </a:r>
                <a:r>
                  <a:rPr lang="ru-RU" sz="3600" dirty="0" smtClean="0"/>
                  <a:t>Команда  </a:t>
                </a:r>
                <a:r>
                  <a:rPr lang="ru-RU" sz="3600" dirty="0"/>
                  <a:t>расшифровывается  так: </a:t>
                </a:r>
                <a:endParaRPr lang="ru-RU" sz="3600" dirty="0" smtClean="0"/>
              </a:p>
              <a:p>
                <a:pPr marL="0" indent="0">
                  <a:buNone/>
                </a:pPr>
                <a:r>
                  <a:rPr lang="ru-RU" sz="3600" dirty="0" smtClean="0"/>
                  <a:t> </a:t>
                </a:r>
                <a:r>
                  <a:rPr lang="ru-RU" sz="3600" dirty="0" smtClean="0">
                    <a:solidFill>
                      <a:srgbClr val="1604FC"/>
                    </a:solidFill>
                  </a:rPr>
                  <a:t>если</a:t>
                </a:r>
                <a:r>
                  <a:rPr lang="ru-RU" sz="3600" dirty="0" smtClean="0"/>
                  <a:t>  </a:t>
                </a:r>
                <a:r>
                  <a:rPr lang="ru-RU" sz="3600" dirty="0"/>
                  <a:t>машина </a:t>
                </a:r>
                <a:r>
                  <a:rPr lang="ru-RU" sz="3600" dirty="0" smtClean="0"/>
                  <a:t>находится в </a:t>
                </a:r>
                <a:r>
                  <a:rPr lang="ru-RU" sz="3600" dirty="0"/>
                  <a:t>состоянии 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ru-RU" sz="3600" dirty="0"/>
                  <a:t> и считанный с </a:t>
                </a:r>
                <a:r>
                  <a:rPr lang="ru-RU" sz="3600" dirty="0" smtClean="0"/>
                  <a:t>ленты символ  </a:t>
                </a:r>
                <a:r>
                  <a:rPr lang="ru-RU" sz="3600" dirty="0"/>
                  <a:t>равен 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ru-RU" sz="3600" dirty="0"/>
                  <a:t>, </a:t>
                </a:r>
                <a:r>
                  <a:rPr lang="ru-RU" sz="3600" dirty="0" smtClean="0">
                    <a:solidFill>
                      <a:srgbClr val="1604FC"/>
                    </a:solidFill>
                  </a:rPr>
                  <a:t>то</a:t>
                </a:r>
                <a:r>
                  <a:rPr lang="ru-RU" sz="3600" dirty="0" smtClean="0"/>
                  <a:t> машина </a:t>
                </a:r>
                <a:r>
                  <a:rPr lang="ru-RU" sz="3600" dirty="0"/>
                  <a:t>переходит в состояние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/>
                      </a:rPr>
                      <m:t>𝑞</m:t>
                    </m:r>
                    <m:r>
                      <a:rPr lang="ru-RU" sz="360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ru-RU" sz="3600" dirty="0"/>
                  <a:t>, </a:t>
                </a:r>
                <a:r>
                  <a:rPr lang="ru-RU" sz="3600" dirty="0" smtClean="0"/>
                  <a:t>печатает </a:t>
                </a:r>
                <a:r>
                  <a:rPr lang="ru-RU" sz="3600" dirty="0"/>
                  <a:t>в текущей клетке символ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/>
                      </a:rPr>
                      <m:t>𝑎</m:t>
                    </m:r>
                    <m:r>
                      <a:rPr lang="ru-RU" sz="360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ru-RU" sz="3600" dirty="0"/>
                  <a:t> </a:t>
                </a:r>
                <a:r>
                  <a:rPr lang="ru-RU" sz="3600" dirty="0" smtClean="0"/>
                  <a:t>и </a:t>
                </a:r>
                <a:r>
                  <a:rPr lang="ru-RU" sz="3600" dirty="0"/>
                  <a:t>затем выполняет одно из трех действий 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ru-RU" sz="3600" dirty="0"/>
                  <a:t>.</a:t>
                </a:r>
              </a:p>
              <a:p>
                <a:pPr marL="0" indent="0">
                  <a:buNone/>
                </a:pPr>
                <a:r>
                  <a:rPr lang="ru-RU" sz="3600" dirty="0"/>
                  <a:t> </a:t>
                </a:r>
                <a:r>
                  <a:rPr lang="ru-RU" sz="3600" dirty="0" smtClean="0"/>
                  <a:t>  </a:t>
                </a:r>
                <a:r>
                  <a:rPr lang="ru-RU" sz="3600" dirty="0" smtClean="0">
                    <a:solidFill>
                      <a:srgbClr val="1604FC"/>
                    </a:solidFill>
                  </a:rPr>
                  <a:t>Если</a:t>
                </a:r>
                <a:r>
                  <a:rPr lang="ru-RU" sz="3600" dirty="0" smtClean="0"/>
                  <a:t>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/>
                      </a:rPr>
                      <m:t>𝐷</m:t>
                    </m:r>
                    <m:r>
                      <a:rPr lang="ru-RU" sz="3600" i="1" dirty="0" smtClean="0">
                        <a:latin typeface="Cambria Math"/>
                      </a:rPr>
                      <m:t>=</m:t>
                    </m:r>
                    <m:r>
                      <a:rPr lang="ru-RU" sz="36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ru-RU" sz="3600" dirty="0"/>
                  <a:t>, </a:t>
                </a:r>
                <a:r>
                  <a:rPr lang="ru-RU" sz="3600" dirty="0" smtClean="0">
                    <a:solidFill>
                      <a:srgbClr val="1604FC"/>
                    </a:solidFill>
                  </a:rPr>
                  <a:t>то</a:t>
                </a:r>
                <a:r>
                  <a:rPr lang="ru-RU" sz="3600" dirty="0" smtClean="0"/>
                  <a:t> </a:t>
                </a:r>
                <a:r>
                  <a:rPr lang="ru-RU" sz="3600" dirty="0"/>
                  <a:t>машина смещается на одну клетку </a:t>
                </a:r>
                <a:r>
                  <a:rPr lang="ru-RU" sz="3600" dirty="0" smtClean="0"/>
                  <a:t>вправо, </a:t>
                </a:r>
              </a:p>
              <a:p>
                <a:pPr marL="0" indent="0">
                  <a:buNone/>
                </a:pPr>
                <a:r>
                  <a:rPr lang="ru-RU" sz="3600" dirty="0" smtClean="0">
                    <a:solidFill>
                      <a:srgbClr val="1604FC"/>
                    </a:solidFill>
                  </a:rPr>
                  <a:t>если</a:t>
                </a:r>
                <a:r>
                  <a:rPr lang="ru-RU" sz="3600" dirty="0" smtClean="0"/>
                  <a:t>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/>
                      </a:rPr>
                      <m:t>𝐷</m:t>
                    </m:r>
                    <m:r>
                      <a:rPr lang="ru-RU" sz="3600" i="1" dirty="0" smtClean="0">
                        <a:latin typeface="Cambria Math"/>
                      </a:rPr>
                      <m:t>=</m:t>
                    </m:r>
                    <m:r>
                      <a:rPr lang="ru-RU" sz="3600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ru-RU" sz="3600" dirty="0"/>
                  <a:t>, </a:t>
                </a:r>
                <a:r>
                  <a:rPr lang="ru-RU" sz="3600" dirty="0">
                    <a:solidFill>
                      <a:srgbClr val="1604FC"/>
                    </a:solidFill>
                  </a:rPr>
                  <a:t>то</a:t>
                </a:r>
                <a:r>
                  <a:rPr lang="ru-RU" sz="3600" dirty="0"/>
                  <a:t> на одну клетку влево</a:t>
                </a:r>
                <a:r>
                  <a:rPr lang="ru-RU" sz="3600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sz="3600" dirty="0" smtClean="0"/>
                  <a:t> а </a:t>
                </a:r>
                <a:r>
                  <a:rPr lang="ru-RU" sz="3600" dirty="0">
                    <a:solidFill>
                      <a:srgbClr val="1604FC"/>
                    </a:solidFill>
                  </a:rPr>
                  <a:t>если</a:t>
                </a:r>
                <a:r>
                  <a:rPr lang="ru-RU" sz="3600" dirty="0"/>
                  <a:t>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/>
                      </a:rPr>
                      <m:t>𝐷</m:t>
                    </m:r>
                    <m:r>
                      <a:rPr lang="ru-RU" sz="3600" i="1" dirty="0" smtClean="0">
                        <a:latin typeface="Cambria Math"/>
                      </a:rPr>
                      <m:t>=</m:t>
                    </m:r>
                    <m:r>
                      <a:rPr lang="ru-RU" sz="36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ru-RU" sz="3600" dirty="0"/>
                  <a:t>,  </a:t>
                </a:r>
                <a:r>
                  <a:rPr lang="ru-RU" sz="3600" dirty="0">
                    <a:solidFill>
                      <a:srgbClr val="1604FC"/>
                    </a:solidFill>
                  </a:rPr>
                  <a:t>то</a:t>
                </a:r>
                <a:r>
                  <a:rPr lang="ru-RU" sz="3600" dirty="0"/>
                  <a:t> машина никуда не смещается.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193800"/>
                <a:ext cx="12192000" cy="5360747"/>
              </a:xfrm>
              <a:blipFill rotWithShape="1">
                <a:blip r:embed="rId2"/>
                <a:stretch>
                  <a:fillRect l="-1500" t="-2275" r="-2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1773" y="239002"/>
            <a:ext cx="10515600" cy="79203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900" b="1" dirty="0">
                <a:latin typeface="+mn-lt"/>
              </a:rPr>
              <a:t>Машина Тьюринга</a:t>
            </a:r>
          </a:p>
        </p:txBody>
      </p:sp>
    </p:spTree>
    <p:extLst>
      <p:ext uri="{BB962C8B-B14F-4D97-AF65-F5344CB8AC3E}">
        <p14:creationId xmlns:p14="http://schemas.microsoft.com/office/powerpoint/2010/main" val="290706563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9517"/>
                <a:ext cx="10515600" cy="44079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/>
                  <a:t>  </a:t>
                </a:r>
                <a:r>
                  <a:rPr lang="ru-RU" sz="3600" dirty="0" smtClean="0"/>
                  <a:t>Необходимо</a:t>
                </a:r>
                <a:r>
                  <a:rPr lang="ru-RU" sz="3600" dirty="0"/>
                  <a:t>,  чтобы  в программе не  было разных  команд  с одинаковыми входами вида </a:t>
                </a:r>
                <a:endParaRPr lang="ru-RU" sz="3600" b="1" dirty="0"/>
              </a:p>
              <a:p>
                <a:pPr marL="0" indent="0">
                  <a:buNone/>
                </a:pPr>
                <a:r>
                  <a:rPr lang="ru-RU" sz="3600" dirty="0"/>
                  <a:t>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/>
                      </a:rPr>
                      <m:t>𝑞𝑎</m:t>
                    </m:r>
                    <m:r>
                      <a:rPr lang="ru-RU" sz="3600" i="1" dirty="0">
                        <a:latin typeface="Cambria Math"/>
                      </a:rPr>
                      <m:t> → </m:t>
                    </m:r>
                    <m:r>
                      <a:rPr lang="ru-RU" sz="3600" i="1" dirty="0" err="1">
                        <a:latin typeface="Cambria Math"/>
                      </a:rPr>
                      <m:t>𝑞</m:t>
                    </m:r>
                    <m:r>
                      <a:rPr lang="ru-RU" sz="3600" i="1" dirty="0" err="1">
                        <a:latin typeface="Cambria Math"/>
                      </a:rPr>
                      <m:t>′</m:t>
                    </m:r>
                    <m:r>
                      <a:rPr lang="ru-RU" sz="3600" i="1" dirty="0" err="1">
                        <a:latin typeface="Cambria Math"/>
                      </a:rPr>
                      <m:t>𝑎</m:t>
                    </m:r>
                    <m:r>
                      <a:rPr lang="ru-RU" sz="3600" i="1" dirty="0" err="1">
                        <a:latin typeface="Cambria Math"/>
                      </a:rPr>
                      <m:t>′</m:t>
                    </m:r>
                    <m:r>
                      <a:rPr lang="ru-RU" sz="3600" i="1" dirty="0" err="1">
                        <a:latin typeface="Cambria Math"/>
                      </a:rPr>
                      <m:t>𝐷</m:t>
                    </m:r>
                    <m:r>
                      <a:rPr lang="ru-RU" sz="3600" i="1" dirty="0">
                        <a:latin typeface="Cambria Math"/>
                      </a:rPr>
                      <m:t>′   </m:t>
                    </m:r>
                  </m:oMath>
                </a14:m>
                <a:r>
                  <a:rPr lang="ru-RU" sz="3600" dirty="0"/>
                  <a:t>и  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/>
                      </a:rPr>
                      <m:t>𝑞𝑎</m:t>
                    </m:r>
                    <m:r>
                      <a:rPr lang="ru-RU" sz="3600" i="1" dirty="0">
                        <a:latin typeface="Cambria Math"/>
                      </a:rPr>
                      <m:t> → </m:t>
                    </m:r>
                    <m:r>
                      <a:rPr lang="ru-RU" sz="3600" i="1" dirty="0" err="1">
                        <a:latin typeface="Cambria Math"/>
                      </a:rPr>
                      <m:t>𝑞</m:t>
                    </m:r>
                    <m:r>
                      <a:rPr lang="ru-RU" sz="3600" i="1" dirty="0" err="1">
                        <a:latin typeface="Cambria Math"/>
                      </a:rPr>
                      <m:t>′′</m:t>
                    </m:r>
                    <m:r>
                      <a:rPr lang="ru-RU" sz="3600" i="1" dirty="0" err="1">
                        <a:latin typeface="Cambria Math"/>
                      </a:rPr>
                      <m:t>𝑎</m:t>
                    </m:r>
                    <m:r>
                      <a:rPr lang="ru-RU" sz="3600" i="1" dirty="0" err="1">
                        <a:latin typeface="Cambria Math"/>
                      </a:rPr>
                      <m:t>′′</m:t>
                    </m:r>
                    <m:r>
                      <a:rPr lang="ru-RU" sz="3600" i="1" dirty="0" err="1">
                        <a:latin typeface="Cambria Math"/>
                      </a:rPr>
                      <m:t>𝐷</m:t>
                    </m:r>
                    <m:r>
                      <a:rPr lang="ru-RU" sz="3600" i="1" dirty="0">
                        <a:latin typeface="Cambria Math"/>
                      </a:rPr>
                      <m:t>′′  </m:t>
                    </m:r>
                  </m:oMath>
                </a14:m>
                <a:endParaRPr lang="ru-RU" sz="3600" b="1" dirty="0"/>
              </a:p>
              <a:p>
                <a:pPr marL="0" indent="0">
                  <a:buNone/>
                </a:pPr>
                <a:r>
                  <a:rPr lang="ru-RU" sz="3600" dirty="0"/>
                  <a:t> —  это противоречит  однозначности  алгоритма. </a:t>
                </a:r>
                <a:endParaRPr lang="ru-RU" sz="3600" b="1" dirty="0"/>
              </a:p>
              <a:p>
                <a:pPr marL="0" indent="0">
                  <a:buNone/>
                </a:pPr>
                <a:r>
                  <a:rPr lang="ru-RU" sz="3600" dirty="0"/>
                  <a:t>Изначально машина находится в состоянии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/>
                      </a:rPr>
                      <m:t>𝑞</m:t>
                    </m:r>
                    <m:r>
                      <a:rPr lang="ru-RU" sz="3600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ru-RU" sz="3600" dirty="0"/>
                  <a:t> . Если машина пришла в состояние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/>
                      </a:rPr>
                      <m:t>𝑞</m:t>
                    </m:r>
                    <m:r>
                      <a:rPr lang="ru-RU" sz="3600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ru-RU" sz="3600" dirty="0"/>
                  <a:t>, то она останавливается. </a:t>
                </a:r>
                <a:endParaRPr lang="ru-RU" sz="3600" b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9517"/>
                <a:ext cx="10515600" cy="4407926"/>
              </a:xfrm>
              <a:blipFill rotWithShape="1">
                <a:blip r:embed="rId2"/>
                <a:stretch>
                  <a:fillRect l="-1797" t="-3320" r="-2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971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800" b="1" dirty="0">
                <a:latin typeface="+mn-lt"/>
              </a:rPr>
              <a:t>Машина Тьюринга</a:t>
            </a:r>
          </a:p>
        </p:txBody>
      </p:sp>
    </p:spTree>
    <p:extLst>
      <p:ext uri="{BB962C8B-B14F-4D97-AF65-F5344CB8AC3E}">
        <p14:creationId xmlns:p14="http://schemas.microsoft.com/office/powerpoint/2010/main" val="246108696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35421"/>
                <a:ext cx="10786241" cy="52415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3200" b="1" dirty="0" smtClean="0"/>
                  <a:t>ПРИМЕР 1: </a:t>
                </a:r>
                <a:r>
                  <a:rPr lang="ru-RU" sz="3200" dirty="0"/>
                  <a:t>Н</a:t>
                </a:r>
                <a:r>
                  <a:rPr lang="ru-RU" sz="3200" dirty="0" smtClean="0"/>
                  <a:t>айти  </a:t>
                </a:r>
                <a:r>
                  <a:rPr lang="ru-RU" sz="3200" dirty="0"/>
                  <a:t>результат  применения  машины  Тьюринга,  заданной </a:t>
                </a:r>
                <a:r>
                  <a:rPr lang="ru-RU" sz="3200" dirty="0" smtClean="0"/>
                  <a:t>программой</a:t>
                </a:r>
                <a:endParaRPr lang="ru-RU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0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0</m:t>
                      </m:r>
                      <m:r>
                        <a:rPr lang="en-US" sz="3200" b="0" i="1" smtClean="0">
                          <a:latin typeface="Cambria Math"/>
                        </a:rPr>
                        <m:t>𝑅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1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0</m:t>
                      </m:r>
                      <m:r>
                        <a:rPr lang="en-US" sz="3200" i="1">
                          <a:latin typeface="Cambria Math"/>
                        </a:rPr>
                        <m:t>𝑅</m:t>
                      </m:r>
                      <m:r>
                        <a:rPr lang="en-US" sz="32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0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1</m:t>
                      </m:r>
                      <m:r>
                        <a:rPr lang="en-US" sz="3200" b="0" i="1" smtClean="0">
                          <a:latin typeface="Cambria Math"/>
                        </a:rPr>
                        <m:t>𝑆</m:t>
                      </m:r>
                      <m:r>
                        <a:rPr lang="en-US" sz="32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1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0</m:t>
                      </m:r>
                      <m:r>
                        <a:rPr lang="en-US" sz="3200" i="1">
                          <a:latin typeface="Cambria Math"/>
                        </a:rPr>
                        <m:t>𝑅</m:t>
                      </m:r>
                      <m:r>
                        <a:rPr lang="en-US" sz="32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3200" dirty="0"/>
                  <a:t>к записям на ленте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3200" i="1" dirty="0" smtClean="0">
                          <a:latin typeface="Cambria Math"/>
                        </a:rPr>
                        <m:t>=0 1 1 1 0 1 0  и</m:t>
                      </m:r>
                      <m:sSub>
                        <m:sSubPr>
                          <m:ctrlPr>
                            <a:rPr lang="ru-RU" sz="32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  </m:t>
                          </m:r>
                          <m:r>
                            <a:rPr lang="en-US" sz="3200" i="1" dirty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3200" i="1" dirty="0" smtClean="0">
                          <a:latin typeface="Cambria Math"/>
                        </a:rPr>
                        <m:t>=0 1 1 1 1 0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35421"/>
                <a:ext cx="10786241" cy="5241541"/>
              </a:xfrm>
              <a:blipFill rotWithShape="1">
                <a:blip r:embed="rId2"/>
                <a:stretch>
                  <a:fillRect l="-1412" t="-24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9372"/>
          </a:xfrm>
          <a:noFill/>
        </p:spPr>
        <p:txBody>
          <a:bodyPr>
            <a:noAutofit/>
          </a:bodyPr>
          <a:lstStyle/>
          <a:p>
            <a:pPr algn="ctr"/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63090343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49006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49227" y="606698"/>
                <a:ext cx="10972800" cy="11521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200" b="1" dirty="0" smtClean="0"/>
                  <a:t>ПРИМЕР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0111010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011110</m:t>
                    </m:r>
                  </m:oMath>
                </a14:m>
                <a:r>
                  <a:rPr lang="en-US" sz="320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sz="3200" b="1" dirty="0" smtClean="0"/>
                  <a:t>Решение. </a:t>
                </a:r>
                <a:r>
                  <a:rPr lang="ru-RU" sz="3200" dirty="0" smtClean="0"/>
                  <a:t>Имеем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227" y="606698"/>
                <a:ext cx="10972800" cy="1152128"/>
              </a:xfrm>
              <a:blipFill rotWithShape="1">
                <a:blip r:embed="rId2"/>
                <a:stretch>
                  <a:fillRect l="-1444" t="-10582" b="-12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1424" y="1758827"/>
                <a:ext cx="998510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:0111010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→0011010→0001010→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758827"/>
                <a:ext cx="998510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31638" y="2132857"/>
                <a:ext cx="4868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132856"/>
                <a:ext cx="48686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71423" y="2132856"/>
                <a:ext cx="4963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67" y="2132855"/>
                <a:ext cx="49635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11209" y="2132855"/>
                <a:ext cx="4868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406" y="2132854"/>
                <a:ext cx="49635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31638" y="2753106"/>
                <a:ext cx="4396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0000010→0000110,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753105"/>
                <a:ext cx="4396012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71798" y="3127133"/>
                <a:ext cx="4963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127132"/>
                <a:ext cx="496353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60097" y="3098549"/>
                <a:ext cx="4963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098548"/>
                <a:ext cx="49635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1371" y="3979829"/>
                <a:ext cx="998510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:011110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→001110→000110→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1" y="3979829"/>
                <a:ext cx="9985109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7743" y="5115687"/>
                <a:ext cx="69455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000010→000000→0000000→…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43" y="5115687"/>
                <a:ext cx="6945555" cy="49244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31221" y="4298959"/>
                <a:ext cx="4868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415" y="4298958"/>
                <a:ext cx="486865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40521" y="4298960"/>
                <a:ext cx="4963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90" y="4298959"/>
                <a:ext cx="496353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920203" y="4298961"/>
                <a:ext cx="4868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298960"/>
                <a:ext cx="496353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18570" y="5508289"/>
                <a:ext cx="4963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927" y="5508288"/>
                <a:ext cx="496353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94592" y="5558210"/>
                <a:ext cx="4868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943" y="5558209"/>
                <a:ext cx="486865" cy="49244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56451" y="5549650"/>
                <a:ext cx="4868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451" y="5549650"/>
                <a:ext cx="486865" cy="49244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03955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0"/>
            <a:ext cx="10796752" cy="5237613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  </a:t>
            </a:r>
            <a:r>
              <a:rPr lang="ru-RU" sz="3600" dirty="0" smtClean="0"/>
              <a:t>Теория </a:t>
            </a:r>
            <a:r>
              <a:rPr lang="ru-RU" sz="3600" dirty="0"/>
              <a:t>алгоритмов — раздел математики, изучающий общие свойства алгоритмов. </a:t>
            </a:r>
          </a:p>
          <a:p>
            <a:endParaRPr lang="ru-RU" sz="3600" b="1" dirty="0"/>
          </a:p>
          <a:p>
            <a:pPr marL="0" indent="0">
              <a:buNone/>
            </a:pPr>
            <a:r>
              <a:rPr lang="ru-RU" sz="3600" b="1" dirty="0" smtClean="0"/>
              <a:t>  Тезис </a:t>
            </a:r>
            <a:r>
              <a:rPr lang="ru-RU" sz="3600" b="1" dirty="0" err="1"/>
              <a:t>Чёрча</a:t>
            </a:r>
            <a:r>
              <a:rPr lang="ru-RU" sz="3600" dirty="0"/>
              <a:t>: понятие рекурсивной функции является уточнением интуитивного понятия алгоритма. </a:t>
            </a:r>
            <a:endParaRPr lang="ru-RU" sz="3600" b="1" dirty="0"/>
          </a:p>
          <a:p>
            <a:endParaRPr lang="ru-RU" dirty="0" smtClean="0"/>
          </a:p>
          <a:p>
            <a:r>
              <a:rPr lang="ru-RU" sz="3600" dirty="0"/>
              <a:t>В 1936 году А. </a:t>
            </a:r>
            <a:r>
              <a:rPr lang="ru-RU" sz="3600" dirty="0" err="1"/>
              <a:t>Чёрч</a:t>
            </a:r>
            <a:r>
              <a:rPr lang="ru-RU" sz="3600" dirty="0"/>
              <a:t> опубликовал первое уточнение понятия вычислимой функции и привёл первый пример функции, не являющейся вычислимой.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03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900" b="1" dirty="0">
                <a:latin typeface="+mn-lt"/>
              </a:rPr>
              <a:t>Понятие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8284485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403" y="169000"/>
            <a:ext cx="109728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ru-RU" sz="3200" dirty="0" smtClean="0">
                <a:latin typeface="+mn-lt"/>
              </a:rPr>
              <a:t>Машину Тьюринга удобно применять при вычислении функций вида </a:t>
            </a:r>
            <a:endParaRPr lang="ru-RU" sz="3200" dirty="0">
              <a:latin typeface="+mn-lt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950587" y="1421749"/>
            <a:ext cx="3509807" cy="2124981"/>
            <a:chOff x="871975" y="1556792"/>
            <a:chExt cx="2632355" cy="2124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99592" y="1556792"/>
                  <a:ext cx="2057054" cy="6335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sz="4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92" y="1556792"/>
                  <a:ext cx="2742739" cy="63357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71975" y="2311814"/>
                  <a:ext cx="263235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4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ru-RU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40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0,1,2,…</m:t>
                            </m:r>
                          </m:e>
                        </m:d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75" y="2311814"/>
                  <a:ext cx="3509807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71975" y="3066220"/>
                  <a:ext cx="2075760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4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ru-RU" sz="40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75" y="3066220"/>
                  <a:ext cx="2767681" cy="6155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Группа 16"/>
          <p:cNvGrpSpPr/>
          <p:nvPr/>
        </p:nvGrpSpPr>
        <p:grpSpPr>
          <a:xfrm>
            <a:off x="6768075" y="1421748"/>
            <a:ext cx="2824048" cy="1989090"/>
            <a:chOff x="5380875" y="1457517"/>
            <a:chExt cx="2118036" cy="1989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24249" y="1457517"/>
                  <a:ext cx="157466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→010;</m:t>
                        </m:r>
                      </m:oMath>
                    </m:oMathPara>
                  </a14:m>
                  <a:endParaRPr lang="en-US" sz="4000" b="0" dirty="0" smtClean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249" y="1457517"/>
                  <a:ext cx="2099549" cy="6155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40517" y="1933642"/>
                  <a:ext cx="178746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→0110;</m:t>
                        </m:r>
                      </m:oMath>
                    </m:oMathPara>
                  </a14:m>
                  <a:endParaRPr lang="ru-RU" sz="4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0517" y="1933642"/>
                  <a:ext cx="2383281" cy="61555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380875" y="2400941"/>
                  <a:ext cx="2000259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→01110;</m:t>
                        </m:r>
                      </m:oMath>
                    </m:oMathPara>
                  </a14:m>
                  <a:endParaRPr lang="ru-RU" sz="4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5" y="2400941"/>
                  <a:ext cx="2667012" cy="61555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520364" y="2831054"/>
                  <a:ext cx="20558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ru-RU" sz="4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364" y="2831054"/>
                  <a:ext cx="274114" cy="61555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Группа 27"/>
          <p:cNvGrpSpPr/>
          <p:nvPr/>
        </p:nvGrpSpPr>
        <p:grpSpPr>
          <a:xfrm>
            <a:off x="0" y="4052177"/>
            <a:ext cx="12001221" cy="1526206"/>
            <a:chOff x="0" y="4052177"/>
            <a:chExt cx="9000916" cy="15262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0" y="4052177"/>
                  <a:ext cx="9000916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0 11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…1 0 11…1 0…0 11…1 0 ….</m:t>
                        </m:r>
                      </m:oMath>
                    </m:oMathPara>
                  </a14:m>
                  <a:endParaRPr lang="ru-RU" sz="4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052177"/>
                  <a:ext cx="9000916" cy="61555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Левая фигурная скобка 21"/>
            <p:cNvSpPr/>
            <p:nvPr/>
          </p:nvSpPr>
          <p:spPr>
            <a:xfrm rot="16200000">
              <a:off x="2546587" y="4204317"/>
              <a:ext cx="297464" cy="1033071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Левая фигурная скобка 22"/>
            <p:cNvSpPr/>
            <p:nvPr/>
          </p:nvSpPr>
          <p:spPr>
            <a:xfrm rot="16200000">
              <a:off x="3946128" y="4215327"/>
              <a:ext cx="297464" cy="1010931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Левая фигурная скобка 23"/>
            <p:cNvSpPr/>
            <p:nvPr/>
          </p:nvSpPr>
          <p:spPr>
            <a:xfrm rot="16200000">
              <a:off x="6011088" y="4196006"/>
              <a:ext cx="297464" cy="1080776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178784" y="5019137"/>
                  <a:ext cx="103307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sz="40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784" y="5019137"/>
                  <a:ext cx="1033071" cy="55399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541409" y="5024385"/>
                  <a:ext cx="1204005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sz="4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409" y="5024385"/>
                  <a:ext cx="1204005" cy="55399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89186" y="5021212"/>
                  <a:ext cx="105452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u-RU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sz="4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186" y="5021212"/>
                  <a:ext cx="1054520" cy="55399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98575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664619" cy="2098042"/>
          </a:xfrm>
          <a:noFill/>
        </p:spPr>
        <p:txBody>
          <a:bodyPr>
            <a:noAutofit/>
          </a:bodyPr>
          <a:lstStyle/>
          <a:p>
            <a:r>
              <a:rPr lang="ru-RU" sz="3600" b="1" dirty="0" smtClean="0">
                <a:latin typeface="+mn-lt"/>
              </a:rPr>
              <a:t>Пример</a:t>
            </a:r>
            <a:r>
              <a:rPr lang="ru-RU" sz="3600" dirty="0" smtClean="0">
                <a:latin typeface="+mn-lt"/>
              </a:rPr>
              <a:t> 2</a:t>
            </a: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Построим машину Тьюринга, которая к числу на ленте будет прибавлять 1. Она дойдет до конца массива из единиц, поставит туда 1 и вернется назад, т. е.</a:t>
            </a:r>
            <a:endParaRPr lang="ru-RU" sz="3200" dirty="0">
              <a:latin typeface="+mn-lt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290039" y="2098042"/>
            <a:ext cx="12001221" cy="1433450"/>
            <a:chOff x="-612576" y="2060848"/>
            <a:chExt cx="9000916" cy="14334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612576" y="2060848"/>
                  <a:ext cx="9000916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  <m:r>
                          <a:rPr lang="ru-RU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…1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 →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 11…1  0.</m:t>
                        </m:r>
                      </m:oMath>
                    </m:oMathPara>
                  </a14:m>
                  <a:endParaRPr lang="ru-RU" sz="4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12576" y="2060848"/>
                  <a:ext cx="9000916" cy="6155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Левая фигурная скобка 7"/>
            <p:cNvSpPr/>
            <p:nvPr/>
          </p:nvSpPr>
          <p:spPr>
            <a:xfrm rot="16200000">
              <a:off x="2511127" y="2165012"/>
              <a:ext cx="297464" cy="108405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544611" y="2878745"/>
                  <a:ext cx="985510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ru-R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sz="4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4611" y="2878745"/>
                  <a:ext cx="985510" cy="61555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Левая фигурная скобка 13"/>
            <p:cNvSpPr/>
            <p:nvPr/>
          </p:nvSpPr>
          <p:spPr>
            <a:xfrm rot="16200000">
              <a:off x="4949399" y="2169605"/>
              <a:ext cx="297464" cy="1074863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88024" y="2855769"/>
                  <a:ext cx="985510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ru-R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sz="4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2855769"/>
                  <a:ext cx="1314014" cy="6155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997615" y="2861214"/>
                  <a:ext cx="41073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615" y="2861214"/>
                  <a:ext cx="410737" cy="5539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279919" y="2855769"/>
                  <a:ext cx="41876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919" y="2855769"/>
                  <a:ext cx="558358" cy="5539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Группа 22"/>
          <p:cNvGrpSpPr/>
          <p:nvPr/>
        </p:nvGrpSpPr>
        <p:grpSpPr>
          <a:xfrm>
            <a:off x="4175787" y="3875653"/>
            <a:ext cx="2852063" cy="2559072"/>
            <a:chOff x="3131840" y="3506674"/>
            <a:chExt cx="2139047" cy="2559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131840" y="3506674"/>
                  <a:ext cx="212125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4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sz="4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506674"/>
                  <a:ext cx="2828338" cy="61555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131840" y="4122227"/>
                  <a:ext cx="2085908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4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sz="4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4122227"/>
                  <a:ext cx="2828338" cy="61555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139575" y="4806547"/>
                  <a:ext cx="2094804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4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sz="40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9575" y="4806547"/>
                  <a:ext cx="2828338" cy="61555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131840" y="5450193"/>
                  <a:ext cx="21390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4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sz="4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5450193"/>
                  <a:ext cx="2828338" cy="61555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01677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2"/>
              <p:cNvSpPr>
                <a:spLocks noGrp="1"/>
              </p:cNvSpPr>
              <p:nvPr>
                <p:ph type="title"/>
              </p:nvPr>
            </p:nvSpPr>
            <p:spPr>
              <a:xfrm>
                <a:off x="623392" y="116631"/>
                <a:ext cx="10972800" cy="1551077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4000" b="1" dirty="0">
                        <a:latin typeface="+mn-lt"/>
                      </a:rPr>
                      <m:t>Пример </m:t>
                    </m:r>
                  </m:oMath>
                </a14:m>
                <a:r>
                  <a:rPr lang="ru-RU" sz="3600" b="1" dirty="0" smtClean="0"/>
                  <a:t>3</a:t>
                </a:r>
                <a:r>
                  <a:rPr lang="ru-RU" sz="3600" dirty="0" smtClean="0"/>
                  <a:t/>
                </a:r>
                <a:br>
                  <a:rPr lang="ru-RU" sz="36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011100011110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→011111111110.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3392" y="116631"/>
                <a:ext cx="10972800" cy="155107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91255" y="1407419"/>
                <a:ext cx="5476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255" y="1407419"/>
                <a:ext cx="547649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84931" y="1390710"/>
                <a:ext cx="5583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931" y="1390710"/>
                <a:ext cx="558358" cy="5539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1155803"/>
                  </p:ext>
                </p:extLst>
              </p:nvPr>
            </p:nvGraphicFramePr>
            <p:xfrm>
              <a:off x="2071192" y="2165522"/>
              <a:ext cx="8128000" cy="46924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16653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360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ru-RU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3600" dirty="0" smtClean="0"/>
                        </a:p>
                        <a:p>
                          <a:endParaRPr lang="ru-RU" sz="3600" dirty="0"/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4000" dirty="0" smtClean="0"/>
                            <a:t>1-й шаг</a:t>
                          </a:r>
                          <a:endParaRPr lang="ru-RU" sz="4000" dirty="0"/>
                        </a:p>
                      </a:txBody>
                      <a:tcPr marL="121920" marR="121920"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47755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ru-RU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ru-RU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360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ru-RU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ru-RU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3600" dirty="0" smtClean="0"/>
                        </a:p>
                        <a:p>
                          <a:endParaRPr lang="ru-RU" dirty="0"/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4000" dirty="0" smtClean="0"/>
                            <a:t>2-й шаг</a:t>
                          </a:r>
                        </a:p>
                        <a:p>
                          <a:endParaRPr lang="ru-RU" b="1" dirty="0"/>
                        </a:p>
                      </a:txBody>
                      <a:tcPr marL="121920" marR="121920" anchor="ctr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147755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ru-RU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ru-RU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360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ru-RU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ru-RU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3600" dirty="0" smtClean="0"/>
                        </a:p>
                        <a:p>
                          <a:endParaRPr lang="ru-RU" dirty="0"/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4000" dirty="0" smtClean="0"/>
                            <a:t>3-й шаг</a:t>
                          </a:r>
                        </a:p>
                        <a:p>
                          <a:endParaRPr lang="ru-RU" dirty="0"/>
                        </a:p>
                      </a:txBody>
                      <a:tcPr marL="121920" marR="121920"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1155803"/>
                  </p:ext>
                </p:extLst>
              </p:nvPr>
            </p:nvGraphicFramePr>
            <p:xfrm>
              <a:off x="2071192" y="2165522"/>
              <a:ext cx="8128000" cy="46924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17373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1">
                          <a:blip r:embed="rId5"/>
                          <a:stretch>
                            <a:fillRect l="-150" r="-100000" b="-170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4000" dirty="0" smtClean="0"/>
                            <a:t>1-й шаг</a:t>
                          </a:r>
                          <a:endParaRPr lang="ru-RU" sz="4000" dirty="0"/>
                        </a:p>
                      </a:txBody>
                      <a:tcPr marL="121920" marR="12192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47755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1">
                          <a:blip r:embed="rId5"/>
                          <a:stretch>
                            <a:fillRect l="-150" t="-117284" r="-100000" b="-99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4000" dirty="0" smtClean="0"/>
                            <a:t>2-й шаг</a:t>
                          </a:r>
                        </a:p>
                        <a:p>
                          <a:endParaRPr lang="ru-RU" b="1" dirty="0"/>
                        </a:p>
                      </a:txBody>
                      <a:tcPr marL="121920" marR="12192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147755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1">
                          <a:blip r:embed="rId5"/>
                          <a:stretch>
                            <a:fillRect l="-150" t="-218182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4000" dirty="0" smtClean="0"/>
                            <a:t>3-й шаг</a:t>
                          </a:r>
                        </a:p>
                        <a:p>
                          <a:endParaRPr lang="ru-RU" dirty="0"/>
                        </a:p>
                      </a:txBody>
                      <a:tcPr marL="121920" marR="12192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07999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4"/>
              <p:cNvSpPr>
                <a:spLocks noGrp="1"/>
              </p:cNvSpPr>
              <p:nvPr>
                <p:ph idx="1"/>
              </p:nvPr>
            </p:nvSpPr>
            <p:spPr>
              <a:xfrm>
                <a:off x="815414" y="1555531"/>
                <a:ext cx="10862997" cy="45706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ru-RU" sz="3600" dirty="0"/>
                  <a:t>Говорят, что машина Тьюринга </a:t>
                </a:r>
                <a:r>
                  <a:rPr lang="ru-RU" sz="3600" i="1" dirty="0"/>
                  <a:t>вычисляет</a:t>
                </a:r>
                <a:r>
                  <a:rPr lang="ru-RU" sz="3600" dirty="0"/>
                  <a:t> функцию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6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sz="3600" b="1" i="1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sz="36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36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en-US" sz="3600" dirty="0"/>
                  <a:t>, </a:t>
                </a:r>
                <a:r>
                  <a:rPr lang="ru-RU" sz="3600" dirty="0"/>
                  <a:t>если на любом наборе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6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ru-RU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sz="36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:r>
                  <a:rPr lang="ru-RU" sz="3600" dirty="0"/>
                  <a:t>машина останавливается и на ленте остается результат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6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en-US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6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600" dirty="0"/>
                  <a:t>, а в случае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6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ru-RU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sz="36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:r>
                  <a:rPr lang="ru-RU" sz="3600" dirty="0"/>
                  <a:t>она работает вечно, т. е. неприменима к таким входным данным.</a:t>
                </a:r>
                <a:endParaRPr lang="ru-RU" sz="3600" b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5414" y="1555531"/>
                <a:ext cx="10862997" cy="4570633"/>
              </a:xfrm>
              <a:blipFill rotWithShape="1">
                <a:blip r:embed="rId2"/>
                <a:stretch>
                  <a:fillRect l="-1740" t="-3200" r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0754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142984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4000" dirty="0" smtClean="0"/>
              <a:t> </a:t>
            </a:r>
            <a:r>
              <a:rPr lang="en-US" sz="4000" dirty="0" smtClean="0"/>
              <a:t>  </a:t>
            </a:r>
            <a:r>
              <a:rPr lang="ru-RU" sz="4000" b="1" dirty="0" smtClean="0">
                <a:latin typeface="+mn-lt"/>
              </a:rPr>
              <a:t>Универсальная кодировка машины Тьюринга</a:t>
            </a:r>
            <a:r>
              <a:rPr lang="ru-RU" sz="2800" dirty="0" smtClean="0">
                <a:latin typeface="+mn-lt"/>
              </a:rPr>
              <a:t/>
            </a:r>
            <a:br>
              <a:rPr lang="ru-RU" sz="2800" dirty="0" smtClean="0">
                <a:latin typeface="+mn-lt"/>
              </a:rPr>
            </a:br>
            <a:r>
              <a:rPr lang="ru-RU" sz="2800" dirty="0" smtClean="0">
                <a:latin typeface="+mn-lt"/>
              </a:rPr>
              <a:t/>
            </a:r>
            <a:br>
              <a:rPr lang="ru-RU" sz="2800" dirty="0" smtClean="0">
                <a:latin typeface="+mn-lt"/>
              </a:rPr>
            </a:br>
            <a:endParaRPr lang="ru-RU" sz="2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4"/>
              <p:cNvSpPr>
                <a:spLocks noGrp="1"/>
              </p:cNvSpPr>
              <p:nvPr>
                <p:ph idx="1"/>
              </p:nvPr>
            </p:nvSpPr>
            <p:spPr>
              <a:xfrm>
                <a:off x="1103445" y="5249905"/>
                <a:ext cx="10972800" cy="676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 — коды всех команд программы.</a:t>
                </a:r>
              </a:p>
            </p:txBody>
          </p:sp>
        </mc:Choice>
        <mc:Fallback xmlns="">
          <p:sp>
            <p:nvSpPr>
              <p:cNvPr id="5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445" y="5249905"/>
                <a:ext cx="10972800" cy="676000"/>
              </a:xfrm>
              <a:blipFill rotWithShape="0">
                <a:blip r:embed="rId2"/>
                <a:stretch>
                  <a:fillRect l="-1111" t="-1802" b="-90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613020"/>
                  </p:ext>
                </p:extLst>
              </p:nvPr>
            </p:nvGraphicFramePr>
            <p:xfrm>
              <a:off x="920640" y="1628800"/>
              <a:ext cx="10451366" cy="1280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427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5856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4285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84285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58568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927137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2107132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842853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  <a:gridCol w="927137">
                      <a:extLst>
                        <a:ext uri="{9D8B030D-6E8A-4147-A177-3AD203B41FA5}">
                          <a16:colId xmlns:a16="http://schemas.microsoft.com/office/drawing/2014/main" xmlns="" val="20008"/>
                        </a:ext>
                      </a:extLst>
                    </a:gridCol>
                    <a:gridCol w="819864">
                      <a:extLst>
                        <a:ext uri="{9D8B030D-6E8A-4147-A177-3AD203B41FA5}">
                          <a16:colId xmlns:a16="http://schemas.microsoft.com/office/drawing/2014/main" xmlns="" val="20009"/>
                        </a:ext>
                      </a:extLst>
                    </a:gridCol>
                    <a:gridCol w="950124">
                      <a:extLst>
                        <a:ext uri="{9D8B030D-6E8A-4147-A177-3AD203B41FA5}">
                          <a16:colId xmlns:a16="http://schemas.microsoft.com/office/drawing/2014/main" xmlns="" val="20010"/>
                        </a:ext>
                      </a:extLst>
                    </a:gridCol>
                  </a:tblGrid>
                  <a:tr h="4759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759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6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 marL="121920" marR="12192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613020"/>
                  </p:ext>
                </p:extLst>
              </p:nvPr>
            </p:nvGraphicFramePr>
            <p:xfrm>
              <a:off x="920640" y="1628800"/>
              <a:ext cx="10451366" cy="13359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427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75856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84285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84285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75856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  <a:gridCol w="92713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5"/>
                        </a:ext>
                      </a:extLst>
                    </a:gridCol>
                    <a:gridCol w="210713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6"/>
                        </a:ext>
                      </a:extLst>
                    </a:gridCol>
                    <a:gridCol w="84285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7"/>
                        </a:ext>
                      </a:extLst>
                    </a:gridCol>
                    <a:gridCol w="92713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8"/>
                        </a:ext>
                      </a:extLst>
                    </a:gridCol>
                    <a:gridCol w="81986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9"/>
                        </a:ext>
                      </a:extLst>
                    </a:gridCol>
                    <a:gridCol w="9501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0"/>
                        </a:ext>
                      </a:extLst>
                    </a:gridCol>
                  </a:tblGrid>
                  <a:tr h="69583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1802" t="-870" r="-1446847" b="-9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91129" t="-870" r="-1195161" b="-9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171739" t="-870" r="-973913" b="-9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269784" t="-870" r="-866906" b="-9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414516" t="-870" r="-871774" b="-9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419737" t="-870" r="-611184" b="-9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228324" t="-870" r="-168497" b="-9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823188" t="-870" r="-322464" b="-9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832680" t="-870" r="-190850" b="-9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1064925" t="-870" r="-117910" b="-9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1000641" t="-870" r="-1282" b="-9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1802" t="-110476" r="-1446847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91129" t="-110476" r="-119516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171739" t="-110476" r="-973913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269784" t="-110476" r="-866906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414516" t="-110476" r="-871774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419737" t="-110476" r="-611184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228324" t="-110476" r="-168497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823188" t="-110476" r="-322464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832680" t="-110476" r="-19085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1064925" t="-110476" r="-11791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1920" marR="121920">
                        <a:blipFill rotWithShape="0">
                          <a:blip r:embed="rId3"/>
                          <a:stretch>
                            <a:fillRect l="-1000641" t="-110476" r="-1282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03445" y="3284984"/>
                <a:ext cx="115070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</m:d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4984"/>
                <a:ext cx="1150700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03446" y="4243656"/>
                <a:ext cx="5533438" cy="663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4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4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 smtClean="0"/>
                  <a:t>,</a:t>
                </a:r>
                <a:endParaRPr lang="ru-RU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243656"/>
                <a:ext cx="5533438" cy="663130"/>
              </a:xfrm>
              <a:prstGeom prst="rect">
                <a:avLst/>
              </a:prstGeom>
              <a:blipFill rotWithShape="0">
                <a:blip r:embed="rId5"/>
                <a:stretch>
                  <a:fillRect t="-22018" r="-4631" b="-394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0939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0597" y="394438"/>
            <a:ext cx="10972800" cy="692696"/>
          </a:xfrm>
          <a:noFill/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+mn-lt"/>
              </a:rPr>
              <a:t>ПРИМЕР 4</a:t>
            </a:r>
            <a:r>
              <a:rPr lang="en-US" sz="3600" b="1" dirty="0" smtClean="0">
                <a:latin typeface="+mn-lt"/>
              </a:rPr>
              <a:t>:</a:t>
            </a:r>
            <a:r>
              <a:rPr lang="ru-RU" sz="3600" b="1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Построить код машины Тьюринга с программой</a:t>
            </a:r>
            <a:endParaRPr lang="ru-RU" sz="36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430924" y="3647090"/>
                <a:ext cx="11462473" cy="3583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800" b="1" dirty="0" smtClean="0"/>
                  <a:t>    </a:t>
                </a:r>
                <a:r>
                  <a:rPr lang="ru-RU" sz="3600" b="1" dirty="0" smtClean="0"/>
                  <a:t>Решение.</a:t>
                </a:r>
                <a:r>
                  <a:rPr lang="ru-RU" sz="3600" dirty="0" smtClean="0"/>
                  <a:t> Закодируем набором из </a:t>
                </a:r>
                <a:r>
                  <a:rPr lang="ru-RU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u-RU" sz="3600" dirty="0" smtClean="0"/>
                  <a:t> чисел каждую команду, используя таблицу кодов: </a:t>
                </a:r>
                <a:endParaRPr lang="ru-RU" sz="36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∗9∗2∗9∗1</m:t>
                      </m:r>
                      <m:r>
                        <a:rPr lang="ru-R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2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∗7∗4∗9∗3,  4∗9∗4∗9∗3</m:t>
                      </m:r>
                      <m:r>
                        <a:rPr lang="ru-R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4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∗7∗0∗7∗1.</m:t>
                      </m:r>
                    </m:oMath>
                  </m:oMathPara>
                </a14:m>
                <a:endParaRPr lang="ru-RU" sz="3600" dirty="0" smtClean="0"/>
              </a:p>
              <a:p>
                <a:pPr marL="0" indent="0">
                  <a:buNone/>
                </a:pPr>
                <a:endParaRPr lang="ru-RU" sz="2800" dirty="0" smtClean="0"/>
              </a:p>
              <a:p>
                <a:endParaRPr lang="ru-RU" sz="2800" dirty="0" smtClean="0"/>
              </a:p>
              <a:p>
                <a:endParaRPr lang="ru-RU" sz="2800" dirty="0" smtClean="0"/>
              </a:p>
              <a:p>
                <a:endParaRPr lang="ru-RU" sz="280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924" y="3647090"/>
                <a:ext cx="11462473" cy="3583800"/>
              </a:xfrm>
              <a:blipFill>
                <a:blip r:embed="rId2"/>
                <a:stretch>
                  <a:fillRect l="-1649" t="-44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4271798" y="1556792"/>
            <a:ext cx="2301791" cy="1816446"/>
            <a:chOff x="3131840" y="3506674"/>
            <a:chExt cx="1726343" cy="1816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131840" y="3506674"/>
                  <a:ext cx="170022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506674"/>
                  <a:ext cx="226696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139575" y="3950468"/>
                  <a:ext cx="167214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9575" y="3950468"/>
                  <a:ext cx="2229521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159796" y="4361019"/>
                  <a:ext cx="16792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96" y="4361019"/>
                  <a:ext cx="2239011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143724" y="4830677"/>
                  <a:ext cx="171445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724" y="4830677"/>
                  <a:ext cx="2285947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703365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1805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ПРИМЕР </a:t>
            </a:r>
            <a:r>
              <a:rPr lang="ru-RU" b="1" dirty="0" smtClean="0"/>
              <a:t>4 (окончание)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00203" y="982993"/>
                <a:ext cx="10972800" cy="106408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3600" dirty="0" smtClean="0"/>
                  <a:t>   </a:t>
                </a:r>
                <a:r>
                  <a:rPr lang="ru-RU" sz="3900" dirty="0" smtClean="0"/>
                  <a:t>Теперь </a:t>
                </a:r>
                <a:r>
                  <a:rPr lang="ru-RU" sz="3900" dirty="0"/>
                  <a:t>представим коды команд с помощью алфавита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3900" b="1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39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39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3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r>
                  <a:rPr lang="ru-RU" sz="3900" dirty="0"/>
                  <a:t>: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152" y="982993"/>
                <a:ext cx="8229600" cy="1064080"/>
              </a:xfrm>
              <a:blipFill rotWithShape="0">
                <a:blip r:embed="rId2"/>
                <a:stretch>
                  <a:fillRect l="-2222" t="-17714" b="-13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9365" y="2378443"/>
                <a:ext cx="10369152" cy="18588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4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" y="2378443"/>
                <a:ext cx="7776864" cy="18588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0699" y="4725144"/>
                <a:ext cx="10753195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600" dirty="0" smtClean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sz="3600" dirty="0" smtClean="0"/>
                  <a:t>есть </a:t>
                </a:r>
                <a:r>
                  <a:rPr lang="ru-RU" sz="3600" dirty="0"/>
                  <a:t>единица, повторенная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600" dirty="0" smtClean="0"/>
                  <a:t>  раз.</a:t>
                </a:r>
                <a:endParaRPr lang="ru-RU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99" y="4725144"/>
                <a:ext cx="10753195" cy="656270"/>
              </a:xfrm>
              <a:prstGeom prst="rect">
                <a:avLst/>
              </a:prstGeom>
              <a:blipFill rotWithShape="0">
                <a:blip r:embed="rId4"/>
                <a:stretch>
                  <a:fillRect l="-1701" t="-12037" b="-34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63340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379" y="188640"/>
            <a:ext cx="109728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>
                <a:latin typeface="+mn-lt"/>
              </a:rPr>
              <a:t>Алгоритмически неразрешимые </a:t>
            </a:r>
            <a:r>
              <a:rPr lang="ru-RU" b="1" dirty="0" smtClean="0">
                <a:latin typeface="+mn-lt"/>
              </a:rPr>
              <a:t>проблемы</a:t>
            </a:r>
            <a:r>
              <a:rPr lang="en-US" b="1" dirty="0" smtClean="0">
                <a:latin typeface="+mn-lt"/>
              </a:rPr>
              <a:t>:</a:t>
            </a:r>
            <a:endParaRPr lang="ru-RU" b="1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6379" y="1512343"/>
            <a:ext cx="10972800" cy="4525963"/>
          </a:xfrm>
        </p:spPr>
        <p:txBody>
          <a:bodyPr>
            <a:noAutofit/>
          </a:bodyPr>
          <a:lstStyle/>
          <a:p>
            <a:r>
              <a:rPr lang="ru-RU" sz="3600" dirty="0"/>
              <a:t>Символы </a:t>
            </a:r>
            <a:r>
              <a:rPr lang="ru-RU" sz="36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/>
              <a:t> и </a:t>
            </a:r>
            <a:r>
              <a:rPr lang="ru-RU" sz="3600" b="1" dirty="0"/>
              <a:t>∗</a:t>
            </a:r>
            <a:r>
              <a:rPr lang="ru-RU" sz="3600" dirty="0"/>
              <a:t>. </a:t>
            </a:r>
          </a:p>
          <a:p>
            <a:r>
              <a:rPr lang="ru-RU" sz="3600" dirty="0"/>
              <a:t>Если при работе над собственным кодом машина Тьюринга </a:t>
            </a:r>
            <a:r>
              <a:rPr lang="en-US" sz="3600" b="1" i="1" dirty="0"/>
              <a:t>M</a:t>
            </a:r>
            <a:r>
              <a:rPr lang="ru-RU" sz="3600" dirty="0"/>
              <a:t>  останавливается, то она называется </a:t>
            </a:r>
            <a:r>
              <a:rPr lang="ru-RU" sz="3600" dirty="0" err="1"/>
              <a:t>самоприменимой</a:t>
            </a:r>
            <a:r>
              <a:rPr lang="ru-RU" sz="3600" dirty="0"/>
              <a:t>.</a:t>
            </a:r>
          </a:p>
          <a:p>
            <a:r>
              <a:rPr lang="ru-RU" sz="3600" dirty="0"/>
              <a:t>Существует ли машина </a:t>
            </a:r>
            <a:r>
              <a:rPr lang="en-US" sz="3600" b="1" i="1" dirty="0" err="1"/>
              <a:t>Ms</a:t>
            </a:r>
            <a:r>
              <a:rPr lang="ru-RU" sz="3600" dirty="0"/>
              <a:t> , которая по коду любой машины </a:t>
            </a:r>
            <a:r>
              <a:rPr lang="en-US" sz="3600" b="1" i="1" dirty="0"/>
              <a:t>M</a:t>
            </a:r>
            <a:r>
              <a:rPr lang="ru-RU" sz="3600" dirty="0"/>
              <a:t>  определяет, </a:t>
            </a:r>
            <a:r>
              <a:rPr lang="ru-RU" sz="3600" dirty="0" err="1"/>
              <a:t>самоприменима</a:t>
            </a:r>
            <a:r>
              <a:rPr lang="ru-RU" sz="3600" dirty="0"/>
              <a:t> ли она? </a:t>
            </a:r>
          </a:p>
        </p:txBody>
      </p:sp>
    </p:spTree>
    <p:extLst>
      <p:ext uri="{BB962C8B-B14F-4D97-AF65-F5344CB8AC3E}">
        <p14:creationId xmlns:p14="http://schemas.microsoft.com/office/powerpoint/2010/main" val="306479127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029" y="855044"/>
            <a:ext cx="11655972" cy="1833344"/>
          </a:xfrm>
          <a:noFill/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Теорема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</a:t>
            </a:r>
            <a:r>
              <a:rPr lang="ru-RU" sz="3200" dirty="0" smtClean="0">
                <a:latin typeface="+mn-lt"/>
              </a:rPr>
              <a:t> </a:t>
            </a:r>
            <a:r>
              <a:rPr lang="en-US" sz="3200" dirty="0" err="1" smtClean="0">
                <a:latin typeface="+mn-lt"/>
              </a:rPr>
              <a:t>Ms</a:t>
            </a:r>
            <a:r>
              <a:rPr lang="ru-RU" sz="3200" dirty="0" smtClean="0">
                <a:latin typeface="+mn-lt"/>
              </a:rPr>
              <a:t>  </a:t>
            </a:r>
            <a:r>
              <a:rPr lang="ru-RU" sz="3200" dirty="0">
                <a:latin typeface="+mn-lt"/>
              </a:rPr>
              <a:t>не существует, то есть проблема </a:t>
            </a:r>
            <a:r>
              <a:rPr lang="ru-RU" sz="3200" dirty="0" err="1">
                <a:latin typeface="+mn-lt"/>
              </a:rPr>
              <a:t>самоприменимости</a:t>
            </a:r>
            <a:r>
              <a:rPr lang="ru-RU" sz="3200" dirty="0">
                <a:latin typeface="+mn-lt"/>
              </a:rPr>
              <a:t> алгоритмически неразрешима</a:t>
            </a:r>
            <a:r>
              <a:rPr lang="ru-RU" sz="3600" dirty="0">
                <a:latin typeface="+mn-lt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6029" y="3144537"/>
                <a:ext cx="11128591" cy="33123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 smtClean="0"/>
                  <a:t> </a:t>
                </a:r>
                <a:r>
                  <a:rPr lang="ru-RU" sz="3200" b="1" dirty="0" smtClean="0"/>
                  <a:t>Доказательство</a:t>
                </a:r>
                <a:r>
                  <a:rPr lang="en-US" sz="3200" dirty="0" smtClean="0"/>
                  <a:t>: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Пусть машина Тьюринга  </a:t>
                </a:r>
                <a:r>
                  <a:rPr lang="en-US" sz="3200" b="1" i="1" dirty="0"/>
                  <a:t>S</a:t>
                </a:r>
                <a:r>
                  <a:rPr lang="ru-RU" sz="3200" b="1" dirty="0"/>
                  <a:t> </a:t>
                </a:r>
                <a:r>
                  <a:rPr lang="ru-RU" sz="3200" dirty="0"/>
                  <a:t>  решает  проблему </a:t>
                </a:r>
                <a:r>
                  <a:rPr lang="ru-RU" sz="3200" dirty="0" err="1"/>
                  <a:t>самоприменимости</a:t>
                </a:r>
                <a:r>
                  <a:rPr lang="ru-RU" sz="3200" dirty="0"/>
                  <a:t>, т.е., начав работу с кода машины </a:t>
                </a:r>
                <a:r>
                  <a:rPr lang="en-US" sz="3200" b="1" i="1" dirty="0"/>
                  <a:t>T</a:t>
                </a:r>
                <a:r>
                  <a:rPr lang="ru-RU" sz="3200" dirty="0"/>
                  <a:t> , приходит в состояние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r>
                  <a:rPr lang="ru-RU" sz="3200" dirty="0"/>
                  <a:t> </a:t>
                </a:r>
                <a:r>
                  <a:rPr lang="en-US" sz="3200" dirty="0"/>
                  <a:t>, </a:t>
                </a:r>
                <a:r>
                  <a:rPr lang="ru-RU" sz="3200" dirty="0"/>
                  <a:t>если машина </a:t>
                </a:r>
                <a:r>
                  <a:rPr lang="en-US" sz="3200" b="1" i="1" dirty="0"/>
                  <a:t>T</a:t>
                </a:r>
                <a:r>
                  <a:rPr lang="ru-RU" sz="3200" dirty="0"/>
                  <a:t>  </a:t>
                </a:r>
                <a:r>
                  <a:rPr lang="ru-RU" sz="3200" dirty="0" err="1"/>
                  <a:t>самоприменима</a:t>
                </a:r>
                <a:r>
                  <a:rPr lang="ru-RU" sz="3200" dirty="0"/>
                  <a:t>, и в состояние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∗∗</m:t>
                        </m:r>
                      </m:e>
                    </m:d>
                  </m:oMath>
                </a14:m>
                <a:r>
                  <a:rPr lang="ru-RU" sz="3200" dirty="0"/>
                  <a:t>, если </a:t>
                </a:r>
                <a:r>
                  <a:rPr lang="en-US" sz="3200" b="1" i="1" dirty="0"/>
                  <a:t>T</a:t>
                </a:r>
                <a:r>
                  <a:rPr lang="ru-RU" sz="3200" dirty="0"/>
                  <a:t>  </a:t>
                </a:r>
                <a:r>
                  <a:rPr lang="ru-RU" sz="3200" dirty="0" err="1"/>
                  <a:t>несамоприменима</a:t>
                </a:r>
                <a:r>
                  <a:rPr lang="ru-RU" sz="3200" dirty="0"/>
                  <a:t>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029" y="3144537"/>
                <a:ext cx="11128591" cy="3312368"/>
              </a:xfrm>
              <a:blipFill rotWithShape="1">
                <a:blip r:embed="rId2"/>
                <a:stretch>
                  <a:fillRect l="-1425" t="-3867" r="-1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17490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smtClean="0"/>
              <a:t>Продолжение доказательства</a:t>
            </a:r>
            <a:r>
              <a:rPr lang="en-US" sz="4000" b="1" dirty="0" smtClean="0"/>
              <a:t>:</a:t>
            </a:r>
            <a:endParaRPr lang="ru-RU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9548" y="2827283"/>
                <a:ext cx="11472903" cy="42192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r>
                  <a:rPr lang="ru-RU" sz="3600" dirty="0"/>
                  <a:t>Рассмотрим машину  </a:t>
                </a:r>
                <a:r>
                  <a:rPr lang="en-US" sz="3600" b="1" i="1" dirty="0"/>
                  <a:t>R</a:t>
                </a:r>
                <a:r>
                  <a:rPr lang="ru-RU" sz="3600" dirty="0"/>
                  <a:t>, программа которой состоит из всех команд машины </a:t>
                </a:r>
                <a:r>
                  <a:rPr lang="en-US" sz="3600" b="1" i="1" dirty="0"/>
                  <a:t>S</a:t>
                </a:r>
                <a:r>
                  <a:rPr lang="ru-RU" sz="3600" dirty="0"/>
                  <a:t>  и еще двух команд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6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b="1" dirty="0"/>
                  <a:t> </a:t>
                </a:r>
                <a:r>
                  <a:rPr lang="ru-RU" sz="3600" dirty="0"/>
                  <a:t>и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36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600" b="1" dirty="0"/>
                  <a:t> </a:t>
                </a:r>
                <a:r>
                  <a:rPr lang="en-US" sz="3600" dirty="0"/>
                  <a:t>.</a:t>
                </a:r>
                <a:endParaRPr lang="ru-RU" sz="3600" dirty="0"/>
              </a:p>
              <a:p>
                <a:endParaRPr lang="ru-RU" sz="36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548" y="2827283"/>
                <a:ext cx="11472903" cy="4219296"/>
              </a:xfrm>
              <a:blipFill rotWithShape="1">
                <a:blip r:embed="rId2"/>
                <a:stretch>
                  <a:fillRect l="-1647" t="-3468" r="-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7730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65200" y="787401"/>
                <a:ext cx="11000448" cy="607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   </a:t>
                </a:r>
                <a:r>
                  <a:rPr lang="ru-RU" sz="3000" b="1" i="1" dirty="0" smtClean="0"/>
                  <a:t>Алгоритм</a:t>
                </a:r>
                <a:r>
                  <a:rPr lang="ru-RU" sz="3000" dirty="0" smtClean="0"/>
                  <a:t> </a:t>
                </a:r>
                <a:r>
                  <a:rPr lang="ru-RU" sz="3000" dirty="0"/>
                  <a:t>— это процесс последовательного построения величин таким образом, что в начальный момент задаётся исходная конечная система величин, а в каждый следующий момент система  величин получается по  определенному  закону из  системы величин,  имевшихся  в предыдущий </a:t>
                </a:r>
                <a:r>
                  <a:rPr lang="ru-RU" sz="3000" dirty="0" smtClean="0"/>
                  <a:t>момент. Последовательный </a:t>
                </a:r>
                <a:r>
                  <a:rPr lang="ru-RU" sz="3000" dirty="0"/>
                  <a:t>процесс построения величин должен быть конечным и давать результат, то есть решение задачи. </a:t>
                </a:r>
                <a:endParaRPr lang="ru-RU" sz="3000" b="1" dirty="0"/>
              </a:p>
              <a:p>
                <a:pPr marL="0" indent="0">
                  <a:buNone/>
                </a:pPr>
                <a:r>
                  <a:rPr lang="ru-RU" sz="3000" i="1" dirty="0" smtClean="0"/>
                  <a:t>   </a:t>
                </a:r>
                <a:r>
                  <a:rPr lang="ru-RU" sz="3000" b="1" i="1" dirty="0" smtClean="0"/>
                  <a:t>Алгоритм</a:t>
                </a:r>
                <a:r>
                  <a:rPr lang="ru-RU" sz="3000" dirty="0" smtClean="0"/>
                  <a:t> </a:t>
                </a:r>
                <a:r>
                  <a:rPr lang="ru-RU" sz="3000" dirty="0"/>
                  <a:t>– это точное предписание, определяющее вычислительный процесс, идущий от варьируемых исходных данных к искомому результату.</a:t>
                </a:r>
              </a:p>
              <a:p>
                <a:pPr marL="0" indent="0">
                  <a:buNone/>
                </a:pPr>
                <a:r>
                  <a:rPr lang="ru-RU" sz="3000" dirty="0" smtClean="0"/>
                  <a:t>   Пусть </a:t>
                </a:r>
                <a14:m>
                  <m:oMath xmlns:m="http://schemas.openxmlformats.org/officeDocument/2006/math">
                    <m:r>
                      <a:rPr lang="ru-RU" sz="300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ru-RU" sz="3000" dirty="0"/>
                  <a:t> – область (множество) исходных данных задачи, а </a:t>
                </a:r>
                <a14:m>
                  <m:oMath xmlns:m="http://schemas.openxmlformats.org/officeDocument/2006/math">
                    <m:r>
                      <a:rPr lang="ru-RU" sz="30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ru-RU" sz="3000" dirty="0"/>
                  <a:t> – множество возможных результатов, тогда мы можем говорить, что алгоритм осуществляет отображение </a:t>
                </a:r>
                <a14:m>
                  <m:oMath xmlns:m="http://schemas.openxmlformats.org/officeDocument/2006/math">
                    <m:r>
                      <a:rPr lang="ru-RU" sz="3000" i="1" dirty="0" smtClean="0">
                        <a:latin typeface="Cambria Math"/>
                      </a:rPr>
                      <m:t>𝐷</m:t>
                    </m:r>
                    <m:r>
                      <a:rPr lang="ru-RU" sz="3000" i="1" dirty="0" smtClean="0">
                        <a:latin typeface="Cambria Math"/>
                      </a:rPr>
                      <m:t> −&gt; </m:t>
                    </m:r>
                    <m:r>
                      <a:rPr lang="ru-RU" sz="30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ru-RU" sz="3000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5200" y="787401"/>
                <a:ext cx="11000448" cy="6070600"/>
              </a:xfrm>
              <a:blipFill rotWithShape="1">
                <a:blip r:embed="rId2"/>
                <a:stretch>
                  <a:fillRect l="-1274" t="-20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361177" cy="70419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900" b="1" dirty="0">
                <a:latin typeface="+mn-lt"/>
              </a:rPr>
              <a:t>Понятие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107397907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381" y="404664"/>
            <a:ext cx="10972800" cy="490066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Продолжение </a:t>
            </a:r>
            <a:r>
              <a:rPr lang="ru-RU" sz="4000" b="1" dirty="0" smtClean="0"/>
              <a:t>доказательства</a:t>
            </a:r>
            <a:r>
              <a:rPr lang="en-US" sz="4000" b="1" dirty="0" smtClean="0"/>
              <a:t>:</a:t>
            </a:r>
            <a:endParaRPr lang="ru-RU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48073" y="2170182"/>
                <a:ext cx="11184565" cy="53285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3600" dirty="0"/>
                  <a:t>Здесь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u-RU" sz="3600" dirty="0"/>
                  <a:t>— не заключительное, 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6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3600" dirty="0"/>
                  <a:t>— заключительное состояние. Если машина </a:t>
                </a:r>
                <a:r>
                  <a:rPr lang="ru-RU" sz="3600" b="1" i="1" dirty="0"/>
                  <a:t>R</a:t>
                </a:r>
                <a:r>
                  <a:rPr lang="ru-RU" sz="3600" dirty="0"/>
                  <a:t> </a:t>
                </a:r>
                <a:r>
                  <a:rPr lang="ru-RU" sz="3600" dirty="0" err="1"/>
                  <a:t>самоприменима</a:t>
                </a:r>
                <a:r>
                  <a:rPr lang="ru-RU" sz="3600" dirty="0"/>
                  <a:t>, то, начав работу со своего</a:t>
                </a:r>
                <a:r>
                  <a:rPr lang="en-US" sz="3600" dirty="0"/>
                  <a:t> </a:t>
                </a:r>
                <a:r>
                  <a:rPr lang="ru-RU" sz="3600" dirty="0"/>
                  <a:t>кода, она, в силу команд машины </a:t>
                </a:r>
                <a:r>
                  <a:rPr lang="ru-RU" sz="3600" b="1" i="1" dirty="0"/>
                  <a:t>S</a:t>
                </a:r>
                <a:r>
                  <a:rPr lang="ru-RU" sz="3600" dirty="0"/>
                  <a:t> придет в состояние</a:t>
                </a:r>
                <a:r>
                  <a:rPr lang="en-US" sz="3600" dirty="0"/>
                  <a:t> </a:t>
                </a:r>
                <a:r>
                  <a:rPr lang="ru-RU" sz="3600" b="1" dirty="0"/>
                  <a:t>(*)</a:t>
                </a:r>
                <a:r>
                  <a:rPr lang="ru-RU" sz="3600" dirty="0"/>
                  <a:t>. Затем</a:t>
                </a:r>
                <a:r>
                  <a:rPr lang="en-US" sz="3600" dirty="0"/>
                  <a:t> </a:t>
                </a:r>
                <a:r>
                  <a:rPr lang="ru-RU" sz="3600" dirty="0"/>
                  <a:t>в силу команды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6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b="1" dirty="0"/>
                  <a:t> </a:t>
                </a:r>
                <a:r>
                  <a:rPr lang="ru-RU" sz="3600" dirty="0"/>
                  <a:t>она будет работать бесконечно. Это</a:t>
                </a:r>
                <a:r>
                  <a:rPr lang="en-US" sz="3600" dirty="0"/>
                  <a:t> </a:t>
                </a:r>
                <a:r>
                  <a:rPr lang="ru-RU" sz="3600" dirty="0"/>
                  <a:t>значит, что </a:t>
                </a:r>
                <a:r>
                  <a:rPr lang="ru-RU" sz="3600" b="1" i="1" dirty="0"/>
                  <a:t>R</a:t>
                </a:r>
                <a:r>
                  <a:rPr lang="ru-RU" sz="3600" dirty="0"/>
                  <a:t> </a:t>
                </a:r>
                <a:r>
                  <a:rPr lang="ru-RU" sz="3600" dirty="0" err="1"/>
                  <a:t>несамоприменима</a:t>
                </a:r>
                <a:r>
                  <a:rPr lang="ru-RU" sz="3600" dirty="0"/>
                  <a:t>. Противоречие.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73" y="2170182"/>
                <a:ext cx="11184565" cy="5328592"/>
              </a:xfrm>
              <a:blipFill rotWithShape="1">
                <a:blip r:embed="rId2"/>
                <a:stretch>
                  <a:fillRect l="-1690" t="-2746" r="-4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90691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1968" y="331773"/>
            <a:ext cx="10972800" cy="70609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Окончание доказательства</a:t>
            </a:r>
            <a:r>
              <a:rPr lang="en-US" sz="4000" b="1" dirty="0" smtClean="0"/>
              <a:t>:</a:t>
            </a:r>
            <a:endParaRPr lang="ru-RU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15007" y="1755228"/>
                <a:ext cx="11246069" cy="43154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3600" dirty="0" smtClean="0"/>
                  <a:t>  </a:t>
                </a:r>
                <a:r>
                  <a:rPr lang="ru-RU" sz="3600" dirty="0"/>
                  <a:t>Точно так же, если </a:t>
                </a:r>
                <a:r>
                  <a:rPr lang="ru-RU" sz="3600" b="1" i="1" dirty="0"/>
                  <a:t>R</a:t>
                </a:r>
                <a:r>
                  <a:rPr lang="ru-RU" sz="3600" dirty="0"/>
                  <a:t> </a:t>
                </a:r>
                <a:r>
                  <a:rPr lang="ru-RU" sz="3600" dirty="0" err="1"/>
                  <a:t>несамоприменима</a:t>
                </a:r>
                <a:r>
                  <a:rPr lang="ru-RU" sz="3600" dirty="0"/>
                  <a:t>, она придет сначала в состояние </a:t>
                </a:r>
                <a:r>
                  <a:rPr lang="ru-RU" sz="3600" b="1" dirty="0"/>
                  <a:t>(**)</a:t>
                </a:r>
                <a:r>
                  <a:rPr lang="ru-RU" sz="3600" dirty="0"/>
                  <a:t>, а затем остановится в силу команды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36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sz="3600" dirty="0"/>
                  <a:t>. Значит, </a:t>
                </a:r>
                <a:r>
                  <a:rPr lang="ru-RU" sz="3600" b="1" i="1" dirty="0"/>
                  <a:t>R</a:t>
                </a:r>
                <a:r>
                  <a:rPr lang="ru-RU" sz="3600" dirty="0"/>
                  <a:t> </a:t>
                </a:r>
                <a:r>
                  <a:rPr lang="ru-RU" sz="3600" dirty="0" err="1"/>
                  <a:t>самоприменима</a:t>
                </a:r>
                <a:r>
                  <a:rPr lang="ru-RU" sz="3600" dirty="0"/>
                  <a:t>. Полученное противоречие и доказывает теорему.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007" y="1755228"/>
                <a:ext cx="11246069" cy="4315446"/>
              </a:xfrm>
              <a:blipFill rotWithShape="1">
                <a:blip r:embed="rId2"/>
                <a:stretch>
                  <a:fillRect l="-1626" t="-15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2182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04665"/>
            <a:ext cx="10972800" cy="81453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4900" b="1" dirty="0">
                <a:latin typeface="+mn-lt"/>
              </a:rPr>
              <a:t>Тезис </a:t>
            </a:r>
            <a:r>
              <a:rPr lang="ru-RU" sz="4900" b="1" dirty="0" smtClean="0">
                <a:latin typeface="+mn-lt"/>
              </a:rPr>
              <a:t>Тьюринга </a:t>
            </a:r>
            <a:endParaRPr lang="ru-RU" sz="49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725" y="3055614"/>
            <a:ext cx="10972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    Всякий </a:t>
            </a:r>
            <a:r>
              <a:rPr lang="ru-RU" sz="3600" dirty="0"/>
              <a:t>алгоритм представим в форме машины </a:t>
            </a:r>
            <a:r>
              <a:rPr lang="ru-RU" sz="3600" dirty="0" smtClean="0"/>
              <a:t>Тьюринга</a:t>
            </a:r>
            <a:r>
              <a:rPr lang="en-US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967027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48474"/>
            <a:ext cx="10515601" cy="4841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 smtClean="0"/>
              <a:t>  Проблема  </a:t>
            </a:r>
            <a:r>
              <a:rPr lang="ru-RU" sz="3200" dirty="0"/>
              <a:t>построения  алгоритма,  обладающего  теми  или иными  свойствами,  называется  </a:t>
            </a:r>
            <a:r>
              <a:rPr lang="ru-RU" sz="3200" b="1" i="1" dirty="0"/>
              <a:t>алгоритмической</a:t>
            </a:r>
            <a:r>
              <a:rPr lang="ru-RU" sz="3200" i="1" dirty="0"/>
              <a:t>  </a:t>
            </a:r>
            <a:r>
              <a:rPr lang="ru-RU" sz="3200" b="1" i="1" dirty="0"/>
              <a:t>проблемой</a:t>
            </a:r>
            <a:r>
              <a:rPr lang="ru-RU" sz="3200" dirty="0" smtClean="0"/>
              <a:t>. </a:t>
            </a:r>
            <a:endParaRPr lang="ru-RU" sz="3200" b="1" dirty="0"/>
          </a:p>
          <a:p>
            <a:pPr marL="0" indent="0">
              <a:buNone/>
            </a:pPr>
            <a:r>
              <a:rPr lang="ru-RU" sz="3200" dirty="0" smtClean="0"/>
              <a:t>  Важный </a:t>
            </a:r>
            <a:r>
              <a:rPr lang="ru-RU" sz="3200" dirty="0"/>
              <a:t>пример алгоритмической проблемы — проблема вычисления  данной  функции  (требуется  построить  алгоритм,  вычисляющий  эту  функцию). Функция  называется  </a:t>
            </a:r>
            <a:r>
              <a:rPr lang="ru-RU" sz="3200" b="1" i="1" dirty="0"/>
              <a:t>вычислимой</a:t>
            </a:r>
            <a:r>
              <a:rPr lang="ru-RU" sz="3200" dirty="0"/>
              <a:t>,  если существует вычисляющий ее алгоритм.  </a:t>
            </a:r>
            <a:endParaRPr lang="ru-RU" sz="3200" b="1" dirty="0"/>
          </a:p>
          <a:p>
            <a:pPr marL="0" indent="0">
              <a:buNone/>
            </a:pPr>
            <a:r>
              <a:rPr lang="ru-RU" sz="3200" dirty="0" smtClean="0"/>
              <a:t>  Основными </a:t>
            </a:r>
            <a:r>
              <a:rPr lang="ru-RU" sz="3200" dirty="0"/>
              <a:t>математическими моделями понятия  алгоритма являются машины Тьюринга, частично рекурсивные функции и др. </a:t>
            </a:r>
            <a:endParaRPr lang="ru-RU" sz="3200" b="1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971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900" b="1" dirty="0">
                <a:latin typeface="+mn-lt"/>
              </a:rPr>
              <a:t>Понятие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31159124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7682"/>
            <a:ext cx="10515600" cy="421013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sz="3600" b="1" i="1" dirty="0" smtClean="0"/>
              <a:t>Конечный </a:t>
            </a:r>
            <a:r>
              <a:rPr lang="ru-RU" sz="3600" b="1" i="1" dirty="0"/>
              <a:t>автомат </a:t>
            </a:r>
            <a:r>
              <a:rPr lang="ru-RU" sz="3600" dirty="0"/>
              <a:t>- это модель вычислений, основанная на гипотетической машине состояний. В один момент времени только одно состояние может быть активным. Следовательно, для выполнения каких-либо действий машина должна менять свое состояние</a:t>
            </a:r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66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4900" b="1" dirty="0" smtClean="0">
                <a:latin typeface="+mn-lt"/>
              </a:rPr>
              <a:t>Конечный автомат</a:t>
            </a:r>
            <a:endParaRPr lang="ru-RU" sz="4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73993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2696" y="2543503"/>
            <a:ext cx="10959988" cy="4025876"/>
          </a:xfrm>
        </p:spPr>
        <p:txBody>
          <a:bodyPr/>
          <a:lstStyle/>
          <a:p>
            <a:r>
              <a:rPr lang="ru-RU" sz="3600" dirty="0"/>
              <a:t>Д</a:t>
            </a:r>
            <a:r>
              <a:rPr lang="ru-RU" sz="3600" dirty="0" smtClean="0"/>
              <a:t>ля </a:t>
            </a:r>
            <a:r>
              <a:rPr lang="ru-RU" sz="3600" dirty="0"/>
              <a:t>организации и представления потока выполнения чего-либо. </a:t>
            </a:r>
          </a:p>
          <a:p>
            <a:r>
              <a:rPr lang="ru-RU" sz="3600" dirty="0"/>
              <a:t>П</a:t>
            </a:r>
            <a:r>
              <a:rPr lang="ru-RU" sz="3600" dirty="0" smtClean="0"/>
              <a:t>ри </a:t>
            </a:r>
            <a:r>
              <a:rPr lang="ru-RU" sz="3600" dirty="0"/>
              <a:t>реализации интеллектуальных игр. 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                     </a:t>
            </a:r>
            <a:r>
              <a:rPr lang="ru-RU" sz="5400" b="1" dirty="0" smtClean="0">
                <a:latin typeface="+mn-lt"/>
              </a:rPr>
              <a:t>Применение</a:t>
            </a:r>
            <a:endParaRPr lang="ru-RU" sz="6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091256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2184850"/>
            <a:ext cx="10515600" cy="416204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  </a:t>
            </a:r>
            <a:r>
              <a:rPr lang="ru-RU" sz="3600" dirty="0" smtClean="0"/>
              <a:t>Конечный </a:t>
            </a:r>
            <a:r>
              <a:rPr lang="ru-RU" sz="3600" dirty="0"/>
              <a:t>автомат можно представить в виде графа, вершины которого являются состояниями, а ребра — переходы между ними. Каждое ребро имеет метку, информирующую о том, когда должен произойти переход. 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4900" b="1" dirty="0">
                <a:latin typeface="+mn-lt"/>
              </a:rPr>
              <a:t>П</a:t>
            </a:r>
            <a:r>
              <a:rPr lang="ru-RU" sz="4900" b="1" dirty="0" smtClean="0">
                <a:latin typeface="+mn-lt"/>
              </a:rPr>
              <a:t>редставление</a:t>
            </a:r>
            <a:endParaRPr lang="ru-RU" sz="4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857591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00" y="1041400"/>
            <a:ext cx="11760200" cy="5816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  Реализация </a:t>
            </a:r>
            <a:r>
              <a:rPr lang="ru-RU" sz="3200" dirty="0"/>
              <a:t>конечного автомата начинается с выявления его состояний и переходов между ними.</a:t>
            </a:r>
          </a:p>
          <a:p>
            <a:pPr marL="0" indent="0">
              <a:buNone/>
            </a:pPr>
            <a:r>
              <a:rPr lang="ru-RU" sz="3200" dirty="0" smtClean="0"/>
              <a:t>  Конечный </a:t>
            </a:r>
            <a:r>
              <a:rPr lang="ru-RU" sz="3200" dirty="0"/>
              <a:t>автомат можно реализовать при помощи одного </a:t>
            </a:r>
            <a:r>
              <a:rPr lang="ru-RU" sz="3200" b="1" i="1" dirty="0"/>
              <a:t>класса</a:t>
            </a:r>
            <a:r>
              <a:rPr lang="ru-RU" sz="3200" dirty="0"/>
              <a:t>. Идея состоит в том, чтобы реализовать каждое состояние как </a:t>
            </a:r>
            <a:r>
              <a:rPr lang="ru-RU" sz="3200" b="1" i="1" dirty="0"/>
              <a:t>метод</a:t>
            </a:r>
            <a:r>
              <a:rPr lang="ru-RU" sz="3200" dirty="0"/>
              <a:t> или </a:t>
            </a:r>
            <a:r>
              <a:rPr lang="ru-RU" sz="3200" b="1" i="1" dirty="0"/>
              <a:t>функцию</a:t>
            </a:r>
            <a:r>
              <a:rPr lang="ru-RU" sz="3200" dirty="0" smtClean="0"/>
              <a:t>.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  Основная </a:t>
            </a:r>
            <a:r>
              <a:rPr lang="ru-RU" sz="3200" dirty="0"/>
              <a:t>черта конечных автоматов — они описываются набором возможных состояний, набором сигналов (событий) и таблицей переходов. </a:t>
            </a:r>
            <a:r>
              <a:rPr lang="ru-RU" sz="3200" b="1" i="1" dirty="0"/>
              <a:t>Таблица переходов</a:t>
            </a:r>
            <a:r>
              <a:rPr lang="ru-RU" sz="3200" i="1" dirty="0"/>
              <a:t> </a:t>
            </a:r>
            <a:r>
              <a:rPr lang="ru-RU" sz="3200" dirty="0"/>
              <a:t>— это сопоставление паре из текущего состояния и пришедшего сигнала нового состояния.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170917"/>
            <a:ext cx="12192000" cy="66728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900" b="1" dirty="0">
                <a:latin typeface="+mn-lt"/>
              </a:rPr>
              <a:t>Реализация простого конечного автомата</a:t>
            </a:r>
          </a:p>
        </p:txBody>
      </p:sp>
    </p:spTree>
    <p:extLst>
      <p:ext uri="{BB962C8B-B14F-4D97-AF65-F5344CB8AC3E}">
        <p14:creationId xmlns:p14="http://schemas.microsoft.com/office/powerpoint/2010/main" val="235162745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3031</Words>
  <Application>Microsoft Office PowerPoint</Application>
  <PresentationFormat>Произвольный</PresentationFormat>
  <Paragraphs>229</Paragraphs>
  <Slides>42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Тема Office</vt:lpstr>
      <vt:lpstr>Теория алгоритмов</vt:lpstr>
      <vt:lpstr>Задача «Выполнимость»</vt:lpstr>
      <vt:lpstr>Понятие алгоритма</vt:lpstr>
      <vt:lpstr>Понятие алгоритма</vt:lpstr>
      <vt:lpstr>Понятие алгоритма</vt:lpstr>
      <vt:lpstr>Конечный автомат</vt:lpstr>
      <vt:lpstr>                      Применение</vt:lpstr>
      <vt:lpstr>Представление</vt:lpstr>
      <vt:lpstr>Реализация простого конечного автомата</vt:lpstr>
      <vt:lpstr>Абстрактный автомат АА</vt:lpstr>
      <vt:lpstr>Классификация КА</vt:lpstr>
      <vt:lpstr>Классификация КА</vt:lpstr>
      <vt:lpstr>Классификация КА</vt:lpstr>
      <vt:lpstr>Структура КА</vt:lpstr>
      <vt:lpstr>Структура КА</vt:lpstr>
      <vt:lpstr>Автоматное программирование</vt:lpstr>
      <vt:lpstr>Состояние</vt:lpstr>
      <vt:lpstr>UML</vt:lpstr>
      <vt:lpstr> Задачи логического управления</vt:lpstr>
      <vt:lpstr>Представление в С</vt:lpstr>
      <vt:lpstr>Автоматы и алгоритмы дискретной математики</vt:lpstr>
      <vt:lpstr>Обход двоичных деревьев </vt:lpstr>
      <vt:lpstr>Построение визуализаторов</vt:lpstr>
      <vt:lpstr>Машина Тьюринга</vt:lpstr>
      <vt:lpstr>Машина Тьюринга</vt:lpstr>
      <vt:lpstr>Машина Тьюринга</vt:lpstr>
      <vt:lpstr>Машина Тьюринга</vt:lpstr>
      <vt:lpstr>Презентация PowerPoint</vt:lpstr>
      <vt:lpstr>Презентация PowerPoint</vt:lpstr>
      <vt:lpstr>Машину Тьюринга удобно применять при вычислении функций вида </vt:lpstr>
      <vt:lpstr>Пример 2 Построим машину Тьюринга, которая к числу на ленте будет прибавлять 1. Она дойдет до конца массива из единиц, поставит туда 1 и вернется назад, т. е.</vt:lpstr>
      <vt:lpstr>"Пример "3 011100011110→011111111110.</vt:lpstr>
      <vt:lpstr>Презентация PowerPoint</vt:lpstr>
      <vt:lpstr>     Универсальная кодировка машины Тьюринга  </vt:lpstr>
      <vt:lpstr>ПРИМЕР 4: Построить код машины Тьюринга с программой</vt:lpstr>
      <vt:lpstr>ПРИМЕР 4 (окончание)</vt:lpstr>
      <vt:lpstr>Алгоритмически неразрешимые проблемы:</vt:lpstr>
      <vt:lpstr> Теорема. Ms  не существует, то есть проблема самоприменимости алгоритмически неразрешима. </vt:lpstr>
      <vt:lpstr>Продолжение доказательства:</vt:lpstr>
      <vt:lpstr>Продолжение доказательства:</vt:lpstr>
      <vt:lpstr>Окончание доказательства:</vt:lpstr>
      <vt:lpstr>Тезис Тьюринга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Математическая комбинаторика</dc:title>
  <dc:creator>Юхновец</dc:creator>
  <cp:lastModifiedBy>Администратор</cp:lastModifiedBy>
  <cp:revision>97</cp:revision>
  <dcterms:created xsi:type="dcterms:W3CDTF">2017-12-13T19:18:40Z</dcterms:created>
  <dcterms:modified xsi:type="dcterms:W3CDTF">2019-12-12T12:55:56Z</dcterms:modified>
</cp:coreProperties>
</file>