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265" r:id="rId3"/>
    <p:sldId id="260" r:id="rId4"/>
    <p:sldId id="267" r:id="rId5"/>
    <p:sldId id="268" r:id="rId6"/>
    <p:sldId id="272" r:id="rId7"/>
    <p:sldId id="315" r:id="rId8"/>
    <p:sldId id="282" r:id="rId9"/>
    <p:sldId id="283" r:id="rId10"/>
    <p:sldId id="274" r:id="rId11"/>
    <p:sldId id="284" r:id="rId12"/>
    <p:sldId id="275" r:id="rId13"/>
    <p:sldId id="285" r:id="rId14"/>
    <p:sldId id="276" r:id="rId15"/>
    <p:sldId id="277" r:id="rId16"/>
    <p:sldId id="278" r:id="rId17"/>
    <p:sldId id="313" r:id="rId18"/>
    <p:sldId id="287" r:id="rId19"/>
    <p:sldId id="288" r:id="rId20"/>
    <p:sldId id="289" r:id="rId21"/>
    <p:sldId id="290" r:id="rId22"/>
    <p:sldId id="291" r:id="rId23"/>
    <p:sldId id="316" r:id="rId24"/>
    <p:sldId id="292" r:id="rId25"/>
    <p:sldId id="293" r:id="rId26"/>
    <p:sldId id="294" r:id="rId27"/>
    <p:sldId id="295" r:id="rId28"/>
    <p:sldId id="317" r:id="rId29"/>
    <p:sldId id="318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AA7"/>
    <a:srgbClr val="FFDA65"/>
    <a:srgbClr val="FFD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94660"/>
  </p:normalViewPr>
  <p:slideViewPr>
    <p:cSldViewPr>
      <p:cViewPr varScale="1">
        <p:scale>
          <a:sx n="92" d="100"/>
          <a:sy n="92" d="100"/>
        </p:scale>
        <p:origin x="-10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021730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344813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35157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199798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842514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0732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787458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2775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414841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838711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011145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567">
              <a:srgbClr val="FFF8E3">
                <a:lumMod val="35000"/>
                <a:lumOff val="65000"/>
              </a:srgbClr>
            </a:gs>
            <a:gs pos="19000">
              <a:srgbClr val="FFEEB8">
                <a:lumMod val="55000"/>
                <a:lumOff val="45000"/>
              </a:srgbClr>
            </a:gs>
            <a:gs pos="0">
              <a:srgbClr val="FFEAA7">
                <a:lumMod val="73000"/>
                <a:lumOff val="27000"/>
              </a:srgbClr>
            </a:gs>
            <a:gs pos="61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52F40-E504-466C-9597-3E2147952C76}" type="datetimeFigureOut">
              <a:rPr lang="ru-RU" smtClean="0"/>
              <a:pPr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16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Autofit/>
          </a:bodyPr>
          <a:lstStyle/>
          <a:p>
            <a:r>
              <a:rPr lang="ru-RU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ТЕМА 2. </a:t>
            </a:r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/>
            </a:r>
            <a:b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</a:br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Основы </a:t>
            </a:r>
            <a:r>
              <a:rPr lang="ru-RU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математической логики</a:t>
            </a:r>
          </a:p>
        </p:txBody>
      </p:sp>
    </p:spTree>
    <p:extLst>
      <p:ext uri="{BB962C8B-B14F-4D97-AF65-F5344CB8AC3E}">
        <p14:creationId xmlns:p14="http://schemas.microsoft.com/office/powerpoint/2010/main" val="368736146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b="1" dirty="0" smtClean="0"/>
              <a:t> </a:t>
            </a:r>
            <a:r>
              <a:rPr lang="ru-RU" sz="6000" b="1" dirty="0" smtClean="0"/>
              <a:t>Импликация</a:t>
            </a:r>
            <a:r>
              <a:rPr lang="ru-RU" b="1" i="1" dirty="0"/>
              <a:t/>
            </a:r>
            <a:br>
              <a:rPr lang="ru-RU" b="1" i="1" dirty="0"/>
            </a:br>
            <a:endParaRPr lang="ru-RU" sz="32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0608" y="1124744"/>
                <a:ext cx="8748464" cy="5256584"/>
              </a:xfrm>
              <a:noFill/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ru-RU" dirty="0" smtClean="0"/>
                  <a:t> Запись: </a:t>
                </a:r>
                <a:endParaRPr lang="en-US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 smtClean="0"/>
              </a:p>
              <a:p>
                <a:pPr marL="0" lvl="0" indent="0">
                  <a:buNone/>
                </a:pPr>
                <a:r>
                  <a:rPr lang="ru-RU" dirty="0" smtClean="0"/>
                  <a:t> (встречаются обозначения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dirty="0">
                        <a:sym typeface="Symbol"/>
                      </a:rPr>
                      <m:t></m:t>
                    </m:r>
                    <m:r>
                      <m:rPr>
                        <m:nor/>
                      </m:rPr>
                      <a:rPr lang="en-US" b="0" i="0" dirty="0" smtClean="0">
                        <a:sym typeface="Symbol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).</a:t>
                </a:r>
              </a:p>
              <a:p>
                <a:pPr marL="0" lvl="0" indent="0">
                  <a:buNone/>
                </a:pPr>
                <a:r>
                  <a:rPr lang="ru-RU" dirty="0" smtClean="0"/>
                  <a:t> Чтение:</a:t>
                </a:r>
                <a:endParaRPr lang="en-US" dirty="0" smtClean="0"/>
              </a:p>
              <a:p>
                <a:pPr marL="0" lvl="0" indent="0">
                  <a:buNone/>
                </a:pPr>
                <a:r>
                  <a:rPr lang="ru-RU" dirty="0" smtClean="0"/>
                  <a:t> «если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»</a:t>
                </a:r>
                <a:r>
                  <a:rPr lang="ru-RU" dirty="0" smtClean="0"/>
                  <a:t> или «из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следует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»</a:t>
                </a:r>
                <a:r>
                  <a:rPr lang="ru-RU" dirty="0" smtClean="0"/>
                  <a:t> или</a:t>
                </a:r>
                <a:endParaRPr lang="en-US" dirty="0" smtClean="0"/>
              </a:p>
              <a:p>
                <a:pPr marL="0" lvl="0" indent="0">
                  <a:buNone/>
                </a:pPr>
                <a:r>
                  <a:rPr lang="ru-RU" dirty="0" smtClean="0"/>
                  <a:t> </a:t>
                </a:r>
                <a:r>
                  <a:rPr lang="ru-RU" i="1" dirty="0" smtClean="0"/>
                  <a:t>«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влечет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».</a:t>
                </a:r>
              </a:p>
              <a:p>
                <a:pPr marL="0" lvl="0" indent="0">
                  <a:buNone/>
                </a:pPr>
                <a:r>
                  <a:rPr lang="ru-RU" i="1" dirty="0"/>
                  <a:t> 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 В этом высказывании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часто называется </a:t>
                </a:r>
                <a:r>
                  <a:rPr lang="ru-RU" b="1" i="1" dirty="0" smtClean="0"/>
                  <a:t>условием</a:t>
                </a:r>
                <a:r>
                  <a:rPr lang="ru-RU" dirty="0" smtClean="0"/>
                  <a:t> или </a:t>
                </a:r>
                <a:r>
                  <a:rPr lang="ru-RU" b="1" i="1" dirty="0" smtClean="0"/>
                  <a:t>посылкой</a:t>
                </a:r>
                <a:r>
                  <a:rPr lang="ru-RU" dirty="0" smtClean="0"/>
                  <a:t>, 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b="1" i="1" dirty="0" smtClean="0"/>
                  <a:t>следствием</a:t>
                </a:r>
                <a:r>
                  <a:rPr lang="ru-RU" dirty="0" smtClean="0"/>
                  <a:t> или </a:t>
                </a:r>
                <a:r>
                  <a:rPr lang="ru-RU" b="1" i="1" dirty="0" smtClean="0"/>
                  <a:t>заключением</a:t>
                </a:r>
                <a:r>
                  <a:rPr lang="ru-RU" dirty="0" smtClean="0"/>
                  <a:t>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608" y="1124744"/>
                <a:ext cx="8748464" cy="5256584"/>
              </a:xfrm>
              <a:blipFill rotWithShape="0">
                <a:blip r:embed="rId2"/>
                <a:stretch>
                  <a:fillRect l="-1742" t="-1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54097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7178"/>
            <a:ext cx="8784976" cy="634082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5400" b="1" dirty="0" smtClean="0"/>
              <a:t> Импликация</a:t>
            </a:r>
            <a:r>
              <a:rPr lang="ru-RU" b="1" i="1" dirty="0"/>
              <a:t/>
            </a:r>
            <a:br>
              <a:rPr lang="ru-RU" b="1" i="1" dirty="0"/>
            </a:br>
            <a:endParaRPr lang="ru-RU" b="1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51764"/>
            <a:ext cx="38008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Таблица истинности</a:t>
            </a:r>
            <a:r>
              <a:rPr lang="en-US" sz="3200" dirty="0" smtClean="0"/>
              <a:t>:</a:t>
            </a:r>
            <a:endParaRPr lang="ru-RU" sz="3200" dirty="0" smtClean="0"/>
          </a:p>
          <a:p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5" name="Rectangle 1"/>
              <p:cNvSpPr>
                <a:spLocks noChangeArrowheads="1"/>
              </p:cNvSpPr>
              <p:nvPr/>
            </p:nvSpPr>
            <p:spPr bwMode="auto">
              <a:xfrm>
                <a:off x="-1" y="4193923"/>
                <a:ext cx="9144001" cy="224676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4508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ПРИМЕР: </a:t>
                </a:r>
              </a:p>
              <a:p>
                <a:pPr lvl="0" indent="45085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=«6 </m:t>
                    </m:r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×</m:t>
                    </m:r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 3 = 18» = 1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;</a:t>
                </a:r>
              </a:p>
              <a:p>
                <a:pPr lvl="0" indent="45085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«18 : 6 = 7» = 0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.</a:t>
                </a:r>
              </a:p>
              <a:p>
                <a:pPr indent="45085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«Если </a:t>
                </a:r>
                <a14:m>
                  <m:oMath xmlns:m="http://schemas.openxmlformats.org/officeDocument/2006/math"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6 </m:t>
                    </m:r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×</m:t>
                    </m:r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 3 = 18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,</a:t>
                </a:r>
                <a:r>
                  <a: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то </a:t>
                </a:r>
                <a:endParaRPr kumimoji="0" lang="ru-RU" sz="2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Arial" pitchFamily="34" charset="0"/>
                  <a:cs typeface="Times New Roman" pitchFamily="18" charset="0"/>
                </a:endParaRPr>
              </a:p>
              <a:p>
                <a:pPr indent="45085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18 : 6 = 7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» </a:t>
                </a:r>
                <a14:m>
                  <m:oMath xmlns:m="http://schemas.openxmlformats.org/officeDocument/2006/math"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=</m:t>
                    </m:r>
                    <m:r>
                      <a:rPr kumimoji="0" 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 </m:t>
                    </m:r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0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.</a:t>
                </a:r>
                <a:endParaRPr kumimoji="0" lang="ru-RU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Arial" pitchFamily="34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1745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" y="4193923"/>
                <a:ext cx="9144001" cy="2246769"/>
              </a:xfrm>
              <a:prstGeom prst="rect">
                <a:avLst/>
              </a:prstGeom>
              <a:blipFill rotWithShape="0">
                <a:blip r:embed="rId2"/>
                <a:stretch>
                  <a:fillRect t="-2168" b="-731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Содержимое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82629445"/>
                  </p:ext>
                </p:extLst>
              </p:nvPr>
            </p:nvGraphicFramePr>
            <p:xfrm>
              <a:off x="2411760" y="1412776"/>
              <a:ext cx="4752528" cy="2895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8417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5681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32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32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32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68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68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68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68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Содержимое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82629445"/>
                  </p:ext>
                </p:extLst>
              </p:nvPr>
            </p:nvGraphicFramePr>
            <p:xfrm>
              <a:off x="2411760" y="1412776"/>
              <a:ext cx="4752528" cy="2895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8417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85" t="-1053" r="-201154" b="-4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053" r="-100383" b="-4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769" t="-1053" r="-769" b="-43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0954097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634082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err="1" smtClean="0"/>
              <a:t>Эквиваленция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24744"/>
                <a:ext cx="8892480" cy="5301207"/>
              </a:xfrm>
              <a:noFill/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i="1" dirty="0"/>
                  <a:t> </a:t>
                </a:r>
                <a:r>
                  <a:rPr lang="en-US" i="1" dirty="0" smtClean="0"/>
                  <a:t> </a:t>
                </a:r>
                <a:r>
                  <a:rPr lang="ru-RU" sz="3100" dirty="0" smtClean="0"/>
                  <a:t>Запись: </a:t>
                </a:r>
                <a:endParaRPr lang="en-US" sz="3100" dirty="0" smtClean="0"/>
              </a:p>
              <a:p>
                <a:pPr marL="0" indent="0" algn="ctr">
                  <a:buNone/>
                </a:pPr>
                <a:r>
                  <a:rPr lang="ru-RU" sz="3100" dirty="0" smtClean="0"/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100" i="1">
                        <a:latin typeface="Cambria Math" panose="02040503050406030204" pitchFamily="18" charset="0"/>
                      </a:rPr>
                      <m:t>z</m:t>
                    </m:r>
                    <m:r>
                      <a:rPr lang="ru-RU" sz="3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 ↔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31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3100" dirty="0" smtClean="0"/>
                  <a:t>   </a:t>
                </a:r>
                <a:r>
                  <a:rPr lang="ru-RU" sz="3100" dirty="0" smtClean="0"/>
                  <a:t>(встречаются обозначения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100" i="1" dirty="0" smtClean="0"/>
                  <a:t> </a:t>
                </a:r>
                <a:r>
                  <a:rPr lang="en-US" sz="3100" dirty="0" smtClean="0">
                    <a:sym typeface="Wingdings"/>
                  </a:rPr>
                  <a:t>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3100" i="1" dirty="0" smtClean="0"/>
                  <a:t>).</a:t>
                </a:r>
                <a:r>
                  <a:rPr lang="ru-RU" sz="3100" dirty="0" smtClean="0"/>
                  <a:t> </a:t>
                </a:r>
                <a:endParaRPr lang="en-US" sz="3100" dirty="0" smtClean="0"/>
              </a:p>
              <a:p>
                <a:pPr marL="0" indent="0">
                  <a:buNone/>
                </a:pPr>
                <a:r>
                  <a:rPr lang="en-US" sz="3100" dirty="0" smtClean="0"/>
                  <a:t> </a:t>
                </a:r>
                <a:r>
                  <a:rPr lang="ru-RU" sz="3100" dirty="0" smtClean="0"/>
                  <a:t>Чтение:</a:t>
                </a:r>
              </a:p>
              <a:p>
                <a:pPr marL="0" indent="0">
                  <a:buNone/>
                </a:pPr>
                <a:r>
                  <a:rPr lang="ru-RU" sz="3100" dirty="0" smtClean="0"/>
                  <a:t> «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3100" dirty="0" smtClean="0"/>
                  <a:t> эквивалентно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3100" i="1" dirty="0" smtClean="0"/>
                  <a:t>»</a:t>
                </a:r>
                <a:r>
                  <a:rPr lang="en-US" sz="3100" dirty="0" smtClean="0"/>
                  <a:t> </a:t>
                </a:r>
                <a:r>
                  <a:rPr lang="ru-RU" sz="3100" dirty="0" smtClean="0"/>
                  <a:t>или</a:t>
                </a:r>
                <a:endParaRPr lang="en-US" sz="3100" dirty="0" smtClean="0"/>
              </a:p>
              <a:p>
                <a:pPr marL="0" indent="0">
                  <a:buNone/>
                </a:pPr>
                <a:r>
                  <a:rPr lang="ru-RU" sz="3100" i="1" dirty="0" smtClean="0"/>
                  <a:t>«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3100" dirty="0" smtClean="0"/>
                  <a:t> </a:t>
                </a:r>
                <a:r>
                  <a:rPr lang="ru-RU" sz="3100" dirty="0"/>
                  <a:t>тогда и только тогда, когда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3100" i="1" dirty="0" smtClean="0"/>
                  <a:t>»</a:t>
                </a:r>
                <a:r>
                  <a:rPr lang="en-US" sz="3100" dirty="0" smtClean="0"/>
                  <a:t> </a:t>
                </a:r>
                <a:r>
                  <a:rPr lang="ru-RU" sz="3100" dirty="0"/>
                  <a:t>или </a:t>
                </a:r>
                <a:endParaRPr lang="en-US" sz="3100" dirty="0" smtClean="0"/>
              </a:p>
              <a:p>
                <a:pPr marL="0" indent="0">
                  <a:buNone/>
                </a:pPr>
                <a:r>
                  <a:rPr lang="ru-RU" sz="3100" dirty="0"/>
                  <a:t>«для того, чтобы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3100" dirty="0" smtClean="0"/>
                  <a:t>, </a:t>
                </a:r>
                <a:r>
                  <a:rPr lang="ru-RU" sz="3100" dirty="0"/>
                  <a:t>необходимо и достаточно, чтобы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3100" i="1" dirty="0" smtClean="0"/>
                  <a:t>».</a:t>
                </a:r>
                <a:endParaRPr lang="ru-RU" sz="3100" dirty="0"/>
              </a:p>
              <a:p>
                <a:endParaRPr lang="ru-RU" sz="2400" dirty="0"/>
              </a:p>
              <a:p>
                <a:endParaRPr lang="ru-RU" sz="2400" dirty="0" smtClean="0"/>
              </a:p>
              <a:p>
                <a:pPr marL="0" indent="0">
                  <a:buNone/>
                </a:pPr>
                <a:r>
                  <a:rPr lang="ru-RU" sz="2400" dirty="0" smtClean="0"/>
                  <a:t> </a:t>
                </a:r>
                <a:endParaRPr lang="ru-RU" sz="2400" dirty="0"/>
              </a:p>
              <a:p>
                <a:pPr lvl="0"/>
                <a:endParaRPr lang="ru-RU" sz="2400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24744"/>
                <a:ext cx="8892480" cy="5301207"/>
              </a:xfrm>
              <a:blipFill rotWithShape="0">
                <a:blip r:embed="rId2"/>
                <a:stretch>
                  <a:fillRect l="-1645" t="-1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7225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720080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err="1" smtClean="0"/>
              <a:t>Эквиваленция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5780" y="836712"/>
                <a:ext cx="8820472" cy="5949280"/>
              </a:xfrm>
              <a:noFill/>
            </p:spPr>
            <p:txBody>
              <a:bodyPr>
                <a:normAutofit fontScale="92500" lnSpcReduction="20000"/>
              </a:bodyPr>
              <a:lstStyle/>
              <a:p>
                <a:pPr marL="0" indent="0" algn="ctr">
                  <a:buNone/>
                </a:pPr>
                <a:r>
                  <a:rPr lang="en-US" dirty="0" smtClean="0"/>
                  <a:t>  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Таблица истинности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endParaRPr lang="ru-RU" dirty="0" smtClean="0"/>
              </a:p>
              <a:p>
                <a:endParaRPr lang="ru-RU" dirty="0" smtClean="0"/>
              </a:p>
              <a:p>
                <a:endParaRPr lang="ru-RU" dirty="0" smtClean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Например</a:t>
                </a:r>
                <a:r>
                  <a:rPr lang="en-US" dirty="0" smtClean="0"/>
                  <a:t>,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= «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»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= «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»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z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=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«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тогда и только тогда,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когда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»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780" y="836712"/>
                <a:ext cx="8820472" cy="5949280"/>
              </a:xfrm>
              <a:blipFill rotWithShape="0">
                <a:blip r:embed="rId2"/>
                <a:stretch>
                  <a:fillRect l="-15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6440389"/>
                  </p:ext>
                </p:extLst>
              </p:nvPr>
            </p:nvGraphicFramePr>
            <p:xfrm>
              <a:off x="3995936" y="1196752"/>
              <a:ext cx="4356147" cy="2895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204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45204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452049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472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32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32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kern="1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3200" kern="1200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sz="3200" kern="12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3200" b="1" kern="120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72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1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472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0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472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0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472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1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6440389"/>
                  </p:ext>
                </p:extLst>
              </p:nvPr>
            </p:nvGraphicFramePr>
            <p:xfrm>
              <a:off x="3995936" y="1196752"/>
              <a:ext cx="4356147" cy="2895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204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45204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452049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18" t="-1053" r="-200418" b="-43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840" t="-1053" r="-101261" b="-43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053" r="-837" b="-43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1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0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0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1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77225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712968" cy="720080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3600" b="1" dirty="0" smtClean="0"/>
              <a:t>Исключающее «или» (неравнозначность)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214422"/>
                <a:ext cx="9144000" cy="5643578"/>
              </a:xfrm>
              <a:noFill/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Таблица истинности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endParaRPr lang="en-US" i="1" dirty="0" smtClean="0"/>
              </a:p>
              <a:p>
                <a:endParaRPr lang="en-US" i="1" dirty="0"/>
              </a:p>
              <a:p>
                <a:endParaRPr lang="en-US" i="1" dirty="0" smtClean="0"/>
              </a:p>
              <a:p>
                <a:pPr marL="0" indent="0">
                  <a:buNone/>
                </a:pPr>
                <a:r>
                  <a:rPr lang="en-US" i="1" dirty="0"/>
                  <a:t> </a:t>
                </a:r>
                <a:r>
                  <a:rPr lang="en-US" i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i="1" dirty="0"/>
                  <a:t> </a:t>
                </a:r>
                <a:r>
                  <a:rPr lang="en-US" i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i="1" dirty="0"/>
                  <a:t> </a:t>
                </a:r>
                <a:r>
                  <a:rPr lang="en-US" i="1" dirty="0" smtClean="0"/>
                  <a:t> </a:t>
                </a:r>
                <a:r>
                  <a:rPr lang="ru-RU" dirty="0" smtClean="0"/>
                  <a:t>Запись</a:t>
                </a:r>
                <a:r>
                  <a:rPr lang="ru-RU" dirty="0"/>
                  <a:t>: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ru-RU" dirty="0" smtClean="0"/>
                  <a:t> </a:t>
                </a:r>
                <a:r>
                  <a:rPr lang="ru-RU" dirty="0"/>
                  <a:t>Чтение</a:t>
                </a:r>
                <a:r>
                  <a:rPr lang="ru-RU" dirty="0" smtClean="0"/>
                  <a:t>: «либо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, либо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»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  (понимается — в разделительном  смысле).</a:t>
                </a:r>
              </a:p>
              <a:p>
                <a:pPr>
                  <a:buNone/>
                </a:pPr>
                <a:endParaRPr lang="ru-RU" dirty="0"/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14422"/>
                <a:ext cx="9144000" cy="5643578"/>
              </a:xfrm>
              <a:blipFill>
                <a:blip r:embed="rId2"/>
                <a:stretch>
                  <a:fillRect l="-667" t="-14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1505126"/>
                  </p:ext>
                </p:extLst>
              </p:nvPr>
            </p:nvGraphicFramePr>
            <p:xfrm>
              <a:off x="2483769" y="1844824"/>
              <a:ext cx="4320480" cy="26466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016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5293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kern="1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kern="1200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2800" kern="12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1505126"/>
                  </p:ext>
                </p:extLst>
              </p:nvPr>
            </p:nvGraphicFramePr>
            <p:xfrm>
              <a:off x="2483769" y="1844824"/>
              <a:ext cx="4320480" cy="26466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01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52932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149" r="-200847" b="-429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578" t="-1149" r="-100000" b="-429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424" t="-1149" r="-424" b="-429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804522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706090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3200" b="1" i="1" dirty="0" smtClean="0"/>
              <a:t/>
            </a:r>
            <a:br>
              <a:rPr lang="ru-RU" sz="3200" b="1" i="1" dirty="0" smtClean="0"/>
            </a:br>
            <a:r>
              <a:rPr lang="ru-RU" sz="3200" b="1" i="1" dirty="0" smtClean="0"/>
              <a:t> </a:t>
            </a:r>
            <a:r>
              <a:rPr lang="ru-RU" b="1" dirty="0" smtClean="0"/>
              <a:t>Формулы алгебры логики</a:t>
            </a:r>
            <a:r>
              <a:rPr lang="ru-RU" b="1" i="1" dirty="0"/>
              <a:t/>
            </a:r>
            <a:br>
              <a:rPr lang="ru-RU" b="1" i="1" dirty="0"/>
            </a:br>
            <a:endParaRPr lang="ru-RU" sz="3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1" name="Rectangle 1"/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298412" y="1350641"/>
                <a:ext cx="8738084" cy="42165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4508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Порядок выполнения операций регулируется:</a:t>
                </a: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en-US" sz="3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Arial" pitchFamily="34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скобками;</a:t>
                </a:r>
                <a:endParaRPr kumimoji="0" lang="en-US" sz="3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Arial" pitchFamily="34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соглашением о старшинстве операций:</a:t>
                </a:r>
                <a:endParaRPr kumimoji="0" lang="en-US" sz="3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Arial" pitchFamily="34" charset="0"/>
                  <a:cs typeface="Times New Roman" pitchFamily="18" charset="0"/>
                </a:endParaRPr>
              </a:p>
              <a:p>
                <a:pPr marL="0" marR="0" lvl="0" indent="4508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  <a:sym typeface="Symbol" pitchFamily="18" charset="2"/>
                  </a:rPr>
                  <a:t>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; 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  <a:sym typeface="Symbol" pitchFamily="18" charset="2"/>
                  </a:rPr>
                  <a:t></a:t>
                </a:r>
                <a:r>
                  <a:rPr kumimoji="0" lang="en-US" sz="3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; </a:t>
                </a:r>
                <a:r>
                  <a:rPr kumimoji="0" lang="en-US" sz="3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  <a:sym typeface="Symbol" pitchFamily="18" charset="2"/>
                  </a:rPr>
                  <a:t>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; 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  <a:sym typeface="Symbol" pitchFamily="18" charset="2"/>
                  </a:rPr>
                  <a:t>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;</a:t>
                </a:r>
                <a:r>
                  <a:rPr kumimoji="0" lang="ru-RU" sz="44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u-RU" sz="440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↔</m:t>
                    </m:r>
                  </m:oMath>
                </a14:m>
                <a:r>
                  <a:rPr kumimoji="0" lang="ru-RU" sz="44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:r>
                  <a:rPr lang="en-US" sz="4400" dirty="0">
                    <a:solidFill>
                      <a:srgbClr val="000000"/>
                    </a:solidFill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:r>
                  <a:rPr lang="en-US" sz="4400" dirty="0" smtClean="0">
                    <a:solidFill>
                      <a:srgbClr val="000000"/>
                    </a:solidFill>
                    <a:latin typeface="+mj-lt"/>
                    <a:ea typeface="Arial" pitchFamily="34" charset="0"/>
                    <a:cs typeface="Times New Roman" pitchFamily="18" charset="0"/>
                  </a:rPr>
                  <a:t>      </a:t>
                </a:r>
                <a:endParaRPr lang="en-US" sz="3600" dirty="0" smtClean="0">
                  <a:solidFill>
                    <a:srgbClr val="000000"/>
                  </a:solidFill>
                  <a:latin typeface="+mj-lt"/>
                  <a:ea typeface="Arial" pitchFamily="34" charset="0"/>
                  <a:cs typeface="Times New Roman" pitchFamily="18" charset="0"/>
                </a:endParaRPr>
              </a:p>
              <a:p>
                <a:pPr marL="0" marR="0" lvl="0" indent="4508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 smtClean="0">
                    <a:solidFill>
                      <a:srgbClr val="000000"/>
                    </a:solidFill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  <a:sym typeface="Symbol" pitchFamily="18" charset="2"/>
                  </a:rPr>
                  <a:t>(в порядке убывания).</a:t>
                </a:r>
                <a:endParaRPr kumimoji="0" lang="ru-RU" sz="36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Arial" pitchFamily="34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121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98412" y="1350641"/>
                <a:ext cx="8738084" cy="4216539"/>
              </a:xfrm>
              <a:prstGeom prst="rect">
                <a:avLst/>
              </a:prstGeom>
              <a:blipFill rotWithShape="0">
                <a:blip r:embed="rId2"/>
                <a:stretch>
                  <a:fillRect l="-2163" t="-434" b="-361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08713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579296" cy="77809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Формулы алгебры логики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686800" cy="5256584"/>
              </a:xfrm>
              <a:noFill/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b="1" dirty="0" smtClean="0"/>
                  <a:t>ПРИМЕР: </a:t>
                </a:r>
                <a:endParaRPr lang="en-US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;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→¬(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en-US" dirty="0">
                        <a:sym typeface="Symbol"/>
                      </a:rPr>
                      <m:t>⋁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𝑥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))</m:t>
                    </m:r>
                  </m:oMath>
                </a14:m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/>
                          </a:rPr>
                          <m:t>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𝑧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)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</a:t>
                </a:r>
                <a:r>
                  <a:rPr lang="ru-RU" dirty="0" smtClean="0"/>
                  <a:t>С учетом соглашения о старшинстве эти формулы могут быть записаны и в виде: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ru-RU" dirty="0" smtClean="0"/>
                  <a:t>; 	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  <m:t>𝑧</m:t>
                        </m:r>
                      </m:e>
                    </m:acc>
                  </m:oMath>
                </a14:m>
                <a:r>
                  <a:rPr lang="ru-RU" dirty="0" smtClean="0"/>
                  <a:t>.</a:t>
                </a:r>
              </a:p>
              <a:p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686800" cy="5256584"/>
              </a:xfrm>
              <a:blipFill rotWithShape="0">
                <a:blip r:embed="rId2"/>
                <a:stretch>
                  <a:fillRect l="-1754" t="-1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196752"/>
                <a:ext cx="8935888" cy="48574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ПРИМЕР: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1,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1,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0.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ru-RU" dirty="0"/>
                  <a:t>Определим значение формулы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>
                    <a:sym typeface="Symbol"/>
                  </a:rPr>
                  <a:t>.</a:t>
                </a:r>
                <a:endParaRPr lang="en-US" dirty="0">
                  <a:sym typeface="Symbol"/>
                </a:endParaRPr>
              </a:p>
              <a:p>
                <a:pPr marL="0" indent="0">
                  <a:buNone/>
                </a:pPr>
                <a:endParaRPr lang="en-US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Symbol"/>
                  </a:rPr>
                  <a:t> </a:t>
                </a:r>
                <a:r>
                  <a:rPr lang="ru-RU" dirty="0">
                    <a:sym typeface="Symbol"/>
                  </a:rPr>
                  <a:t>Последовательно: </a:t>
                </a:r>
                <a:endParaRPr lang="en-US" dirty="0" smtClean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  <a:sym typeface="Symbol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=¬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=¬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=0⋁0=0.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sym typeface="Symbol"/>
                </a:endParaRPr>
              </a:p>
              <a:p>
                <a:pPr marL="0" indent="0">
                  <a:buNone/>
                </a:pPr>
                <a:endParaRPr lang="ru-RU" sz="3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196752"/>
                <a:ext cx="8935888" cy="4857403"/>
              </a:xfrm>
              <a:blipFill rotWithShape="1">
                <a:blip r:embed="rId2"/>
                <a:stretch>
                  <a:fillRect l="-1775" t="-16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706090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Логическое значение формулы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0163702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579296" cy="850106"/>
              </a:xfrm>
              <a:solidFill>
                <a:srgbClr val="FFEAA7"/>
              </a:solidFill>
            </p:spPr>
            <p:txBody>
              <a:bodyPr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4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⋀</m:t>
                      </m:r>
                      <m:acc>
                        <m:accPr>
                          <m:chr m:val="̅"/>
                          <m:ctrlPr>
                            <a:rPr lang="en-US" sz="40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̅"/>
                          <m:ctrlPr>
                            <a:rPr lang="en-US" sz="40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4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⋁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ru-RU" sz="4000" b="1" i="1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579296" cy="85010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Содержимое 1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14718535"/>
                  </p:ext>
                </p:extLst>
              </p:nvPr>
            </p:nvGraphicFramePr>
            <p:xfrm>
              <a:off x="251520" y="1844824"/>
              <a:ext cx="8676458" cy="3240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9494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="" xmlns:a16="http://schemas.microsoft.com/office/drawing/2014/main" val="20005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="" xmlns:a16="http://schemas.microsoft.com/office/drawing/2014/main" val="20006"/>
                        </a:ext>
                      </a:extLst>
                    </a:gridCol>
                  </a:tblGrid>
                  <a:tr h="6480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⋀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Содержимое 1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14718535"/>
                  </p:ext>
                </p:extLst>
              </p:nvPr>
            </p:nvGraphicFramePr>
            <p:xfrm>
              <a:off x="251520" y="1844824"/>
              <a:ext cx="8676458" cy="3240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5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6"/>
                        </a:ext>
                      </a:extLst>
                    </a:gridCol>
                  </a:tblGrid>
                  <a:tr h="64807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3" t="-935" r="-602463" b="-4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935" r="-499510" b="-4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985" t="-935" r="-401970" b="-4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9510" t="-935" r="-300000" b="-4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1478" t="-935" r="-201478" b="-4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9020" t="-935" r="-100490" b="-4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01970" t="-935" r="-985" b="-4046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393" y="274638"/>
            <a:ext cx="8579296" cy="634082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Формулы алгебры логики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305780" y="1183357"/>
                <a:ext cx="8532440" cy="4569372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Число значений формулы определяется количеством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элементарных высказываний в формуле и равно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 (это же и число строк таблицы). </a:t>
                </a:r>
                <a:endParaRPr lang="en-US" dirty="0" smtClean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/>
                  <a:t> </a:t>
                </a:r>
                <a:r>
                  <a:rPr lang="ru-RU" dirty="0" smtClean="0"/>
                  <a:t>Так, в нашем примере всего два элементарных высказывания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,</a:t>
                </a:r>
                <a:r>
                  <a:rPr lang="ru-RU" dirty="0" smtClean="0"/>
                  <a:t> т. е.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ru-RU" dirty="0" smtClean="0"/>
                  <a:t>и число значений для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ru-RU" dirty="0" smtClean="0"/>
                  <a:t> равно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 dirty="0" smtClean="0">
                        <a:latin typeface="Cambria Math" panose="02040503050406030204" pitchFamily="18" charset="0"/>
                      </a:rPr>
                      <m:t>=4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(четыре строки таблицы).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780" y="1183357"/>
                <a:ext cx="8532440" cy="4569372"/>
              </a:xfrm>
              <a:blipFill rotWithShape="1">
                <a:blip r:embed="rId2"/>
                <a:stretch>
                  <a:fillRect l="-1786" t="-2800" r="-1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90662"/>
            <a:ext cx="8568952" cy="778098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b="1" dirty="0" smtClean="0"/>
              <a:t>Основы математической логики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lvl="0"/>
            <a:endParaRPr lang="en-US" sz="3600" dirty="0" smtClean="0"/>
          </a:p>
          <a:p>
            <a:pPr lvl="0"/>
            <a:r>
              <a:rPr lang="ru-RU" sz="3600" dirty="0" smtClean="0"/>
              <a:t>Высказывания;</a:t>
            </a:r>
          </a:p>
          <a:p>
            <a:pPr lvl="0"/>
            <a:r>
              <a:rPr lang="ru-RU" sz="3600" dirty="0" smtClean="0"/>
              <a:t>Операции над высказываниями;</a:t>
            </a:r>
          </a:p>
          <a:p>
            <a:pPr lvl="0"/>
            <a:r>
              <a:rPr lang="ru-RU" sz="3600" dirty="0" smtClean="0"/>
              <a:t>Формулы алгебры логики;</a:t>
            </a:r>
          </a:p>
          <a:p>
            <a:pPr lvl="0"/>
            <a:r>
              <a:rPr lang="ru-RU" sz="3600" dirty="0" smtClean="0"/>
              <a:t>Равносильные формулы;</a:t>
            </a:r>
          </a:p>
          <a:p>
            <a:pPr lvl="0"/>
            <a:r>
              <a:rPr lang="ru-RU" sz="3600" dirty="0" smtClean="0"/>
              <a:t>Контактные схемы;</a:t>
            </a:r>
          </a:p>
          <a:p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338909836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77809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Равносильные формулы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4723"/>
                <a:ext cx="8663880" cy="54403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Запись: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(можно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ru-RU" dirty="0" smtClean="0"/>
                  <a:t>Чтение: </a:t>
                </a:r>
              </a:p>
              <a:p>
                <a:pPr marL="0" indent="0">
                  <a:buNone/>
                </a:pPr>
                <a:r>
                  <a:rPr lang="ru-RU" i="1" dirty="0" smtClean="0"/>
                  <a:t>   «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равносильно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».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ПРИМЕРЫ:</a:t>
                </a:r>
                <a:endParaRPr lang="en-US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¬¬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0=0</m:t>
                    </m:r>
                  </m:oMath>
                </a14:m>
                <a:r>
                  <a:rPr lang="ru-RU" dirty="0" smtClean="0"/>
                  <a:t>;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∨1=1</m:t>
                    </m:r>
                  </m:oMath>
                </a14:m>
                <a:r>
                  <a:rPr lang="ru-RU" dirty="0" smtClean="0"/>
                  <a:t> и т. д.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Легко видеть, что если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А=В</m:t>
                    </m:r>
                  </m:oMath>
                </a14:m>
                <a:r>
                  <a:rPr lang="ru-RU" i="1" dirty="0" smtClean="0"/>
                  <a:t>,</a:t>
                </a:r>
                <a:r>
                  <a:rPr lang="ru-RU" dirty="0" smtClean="0"/>
                  <a:t> то и </a:t>
                </a:r>
                <a:r>
                  <a:rPr lang="ru-RU" i="1" dirty="0" smtClean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altLang="ru-RU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ru-RU" alt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altLang="ru-RU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ru-RU" altLang="ru-RU" dirty="0">
                    <a:ea typeface="MS Mincho" panose="02020609040205080304" pitchFamily="49" charset="-128"/>
                    <a:cs typeface="Times New Roman" panose="02020603050405020304" pitchFamily="18" charset="0"/>
                  </a:rPr>
                  <a:t>	</a:t>
                </a:r>
                <a:r>
                  <a:rPr lang="ru-RU" i="1" dirty="0" smtClean="0"/>
                  <a:t>.</a:t>
                </a:r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4723"/>
                <a:ext cx="8663880" cy="5440378"/>
              </a:xfrm>
              <a:blipFill rotWithShape="1">
                <a:blip r:embed="rId2"/>
                <a:stretch>
                  <a:fillRect l="-1759" t="-14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496944" cy="1008112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4000" b="1" dirty="0" smtClean="0"/>
              <a:t>Тождественно истинная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ru-RU" sz="4000" b="1" dirty="0" smtClean="0"/>
              <a:t>(или тавтология)</a:t>
            </a:r>
            <a:endParaRPr lang="ru-RU" sz="40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6766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Примеры тавтологий: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676672"/>
              </a:xfrm>
              <a:blipFill rotWithShape="0">
                <a:blip r:embed="rId2"/>
                <a:stretch>
                  <a:fillRect l="-1852" t="-10811" b="-153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1808732"/>
                  </p:ext>
                </p:extLst>
              </p:nvPr>
            </p:nvGraphicFramePr>
            <p:xfrm>
              <a:off x="683568" y="2420888"/>
              <a:ext cx="8280922" cy="30254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6597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95367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986932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="" xmlns:a16="http://schemas.microsoft.com/office/drawing/2014/main" val="20005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="" xmlns:a16="http://schemas.microsoft.com/office/drawing/2014/main" val="20006"/>
                        </a:ext>
                      </a:extLst>
                    </a:gridCol>
                    <a:gridCol w="2160242">
                      <a:extLst>
                        <a:ext uri="{9D8B030D-6E8A-4147-A177-3AD203B41FA5}">
                          <a16:colId xmlns="" xmlns:a16="http://schemas.microsoft.com/office/drawing/2014/main" val="20007"/>
                        </a:ext>
                      </a:extLst>
                    </a:gridCol>
                  </a:tblGrid>
                  <a:tr h="947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800" dirty="0" smtClean="0"/>
                            <a:t> 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……….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ctrlPr>
                                      <a:rPr lang="en-US" sz="28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1808732"/>
                  </p:ext>
                </p:extLst>
              </p:nvPr>
            </p:nvGraphicFramePr>
            <p:xfrm>
              <a:off x="683568" y="2420888"/>
              <a:ext cx="8280922" cy="30254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6597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953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98693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5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6"/>
                        </a:ext>
                      </a:extLst>
                    </a:gridCol>
                    <a:gridCol w="216024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7"/>
                        </a:ext>
                      </a:extLst>
                    </a:gridCol>
                  </a:tblGrid>
                  <a:tr h="94737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04" t="-5769" r="-858451" b="-2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5918" t="-5769" r="-1143878" b="-2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8765" t="-5769" r="-591975" b="-2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……….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6525" t="-5769" r="-479433" b="-2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27692" t="-5769" r="-420000" b="-2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31746" t="-5769" r="-188889" b="-2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83099" t="-5769" r="-563" b="-236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868346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Тождественно ложная формула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3203848" y="2564904"/>
                <a:ext cx="2612976" cy="136815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7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7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7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acc>
                      <m:accPr>
                        <m:chr m:val="̅"/>
                        <m:ctrlPr>
                          <a:rPr lang="en-US" sz="72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ru-RU" sz="4000" b="1" dirty="0" smtClean="0"/>
              </a:p>
              <a:p>
                <a:endParaRPr lang="ru-RU" b="1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3848" y="2564904"/>
                <a:ext cx="2612976" cy="136815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35080" cy="5818658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8000" dirty="0"/>
              <a:t>Свойства алгебры логики</a:t>
            </a:r>
            <a:r>
              <a:rPr lang="ru-RU" sz="1800" dirty="0"/>
              <a:t/>
            </a:r>
            <a:br>
              <a:rPr lang="ru-RU" sz="1800" dirty="0"/>
            </a:b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2411760" y="2564904"/>
            <a:ext cx="4176464" cy="2304256"/>
          </a:xfrm>
        </p:spPr>
        <p:txBody>
          <a:bodyPr>
            <a:normAutofit/>
          </a:bodyPr>
          <a:lstStyle/>
          <a:p>
            <a:pPr algn="ctr"/>
            <a:endParaRPr lang="ru-RU" b="1" dirty="0" smtClean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737772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712968" cy="994122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4000" b="1" dirty="0" smtClean="0"/>
              <a:t>Отношение равносильности обладает свойствами</a:t>
            </a:r>
            <a:endParaRPr lang="ru-RU" sz="40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390364" y="2060848"/>
                <a:ext cx="8363272" cy="3561259"/>
              </a:xfrm>
            </p:spPr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(рефлексивно).</a:t>
                </a:r>
              </a:p>
              <a:p>
                <a:pPr lvl="0"/>
                <a:r>
                  <a:rPr lang="ru-RU" dirty="0" smtClean="0"/>
                  <a:t>Если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i="1" dirty="0" smtClean="0"/>
                  <a:t>,</a:t>
                </a:r>
                <a:r>
                  <a:rPr lang="ru-RU" dirty="0" smtClean="0"/>
                  <a:t>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(симметрично).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</a:t>
                </a:r>
                <a:r>
                  <a:rPr lang="ru-RU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i="1" dirty="0" smtClean="0"/>
                  <a:t>, </a:t>
                </a:r>
                <a:r>
                  <a:rPr lang="ru-RU" dirty="0" smtClean="0"/>
                  <a:t>то</a:t>
                </a:r>
                <a:r>
                  <a:rPr lang="ru-RU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(транзитивно).</a:t>
                </a:r>
                <a:endParaRPr lang="ru-RU" b="1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364" y="2060848"/>
                <a:ext cx="8363272" cy="3561259"/>
              </a:xfrm>
              <a:blipFill rotWithShape="0">
                <a:blip r:embed="rId2"/>
                <a:stretch>
                  <a:fillRect l="-1676" t="-2055" r="-7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399784" cy="839016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Основные равносильности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556792"/>
                <a:ext cx="8892480" cy="4137324"/>
              </a:xfrm>
            </p:spPr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— идемпотентность;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1=1;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0=0;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0=0;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—законы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поглощения;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  — закон противоречия;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 smtClean="0"/>
                  <a:t> 1 — закон исключенного третьего;</a:t>
                </a:r>
              </a:p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¬¬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𝑥</m:t>
                    </m:r>
                  </m:oMath>
                </a14:m>
                <a:r>
                  <a:rPr lang="ru-RU" dirty="0" smtClean="0"/>
                  <a:t> — закон отрицания противоречия.</a:t>
                </a:r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556792"/>
                <a:ext cx="8892480" cy="4137324"/>
              </a:xfrm>
              <a:blipFill rotWithShape="1">
                <a:blip r:embed="rId2"/>
                <a:stretch>
                  <a:fillRect t="-17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352" y="241483"/>
            <a:ext cx="8579296" cy="785794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3600" b="1" i="1" dirty="0" smtClean="0"/>
              <a:t/>
            </a:r>
            <a:br>
              <a:rPr lang="ru-RU" sz="3600" b="1" i="1" dirty="0" smtClean="0"/>
            </a:br>
            <a:r>
              <a:rPr lang="ru-RU" b="1" dirty="0" smtClean="0"/>
              <a:t>Равносильности преобразований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endParaRPr lang="ru-RU" b="1" i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28600" y="1268759"/>
                <a:ext cx="9144000" cy="5229201"/>
              </a:xfrm>
            </p:spPr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ru-RU" i="1" dirty="0" smtClean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 закон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контрапозиции;</a:t>
                </a:r>
                <a:endParaRPr lang="en-US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</m:oMath>
                </a14:m>
                <a:endParaRPr lang="ru-RU" dirty="0" smtClean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;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ru-RU" i="1" dirty="0" smtClean="0"/>
                  <a:t> </a:t>
                </a:r>
                <a:r>
                  <a:rPr lang="en-US" i="1" dirty="0" smtClean="0"/>
                  <a:t>—</a:t>
                </a:r>
                <a:r>
                  <a:rPr lang="ru-RU" dirty="0" smtClean="0"/>
                  <a:t> </a:t>
                </a:r>
                <a:r>
                  <a:rPr lang="ru-RU" dirty="0"/>
                  <a:t>законы де Моргана</a:t>
                </a:r>
                <a:r>
                  <a:rPr lang="ru-RU" dirty="0" smtClean="0"/>
                  <a:t>;</a:t>
                </a:r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 cap="small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— </a:t>
                </a:r>
                <a:r>
                  <a:rPr lang="ru-RU" dirty="0"/>
                  <a:t>формулы расщепления</a:t>
                </a:r>
                <a:r>
                  <a:rPr lang="ru-RU" dirty="0" smtClean="0"/>
                  <a:t>.</a:t>
                </a:r>
              </a:p>
              <a:p>
                <a:pPr lvl="0" indent="324000" algn="just"/>
                <a:r>
                  <a:rPr lang="en-US" dirty="0"/>
                  <a:t>x</a:t>
                </a:r>
                <a:r>
                  <a:rPr lang="ru-RU" dirty="0"/>
                  <a:t>⊕</a:t>
                </a:r>
                <a:r>
                  <a:rPr lang="en-US" dirty="0"/>
                  <a:t>y =</a:t>
                </a:r>
                <a:r>
                  <a:rPr lang="en-US" dirty="0">
                    <a:sym typeface="Symbol" panose="05050102010706020507" pitchFamily="18" charset="2"/>
                  </a:rPr>
                  <a:t></a:t>
                </a:r>
                <a:r>
                  <a:rPr lang="ru-RU" dirty="0">
                    <a:sym typeface="Symbol" panose="05050102010706020507" pitchFamily="18" charset="2"/>
                  </a:rPr>
                  <a:t>(</a:t>
                </a:r>
                <a:r>
                  <a:rPr lang="ru-RU" dirty="0"/>
                  <a:t>х </a:t>
                </a:r>
                <a:r>
                  <a:rPr lang="ru-RU" dirty="0">
                    <a:latin typeface="Cambria Math"/>
                    <a:ea typeface="Cambria Math"/>
                  </a:rPr>
                  <a:t>∧</a:t>
                </a:r>
                <a:r>
                  <a:rPr lang="ru-RU" dirty="0"/>
                  <a:t> у)</a:t>
                </a:r>
                <a:r>
                  <a:rPr lang="en-US" dirty="0">
                    <a:sym typeface="Symbol" panose="05050102010706020507" pitchFamily="18" charset="2"/>
                  </a:rPr>
                  <a:t></a:t>
                </a:r>
                <a:r>
                  <a:rPr lang="ru-RU" dirty="0">
                    <a:sym typeface="Symbol" panose="05050102010706020507" pitchFamily="18" charset="2"/>
                  </a:rPr>
                  <a:t>(</a:t>
                </a:r>
                <a:r>
                  <a:rPr lang="en-US" dirty="0"/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∧</a:t>
                </a:r>
                <a:r>
                  <a:rPr lang="en-US" dirty="0">
                    <a:sym typeface="Symbol" panose="05050102010706020507" pitchFamily="18" charset="2"/>
                  </a:rPr>
                  <a:t></a:t>
                </a:r>
                <a:r>
                  <a:rPr lang="ru-RU" dirty="0"/>
                  <a:t>у)</a:t>
                </a:r>
                <a:r>
                  <a:rPr lang="en-US" dirty="0"/>
                  <a:t>.</a:t>
                </a:r>
                <a:endParaRPr lang="ru-RU" dirty="0"/>
              </a:p>
              <a:p>
                <a:pPr lvl="0" indent="324000" algn="just"/>
                <a:r>
                  <a:rPr lang="ru-RU" dirty="0">
                    <a:sym typeface="Symbol" panose="05050102010706020507" pitchFamily="18" charset="2"/>
                  </a:rPr>
                  <a:t></a:t>
                </a:r>
                <a:r>
                  <a:rPr lang="ru-RU" dirty="0"/>
                  <a:t>х</a:t>
                </a:r>
                <a:r>
                  <a:rPr lang="en-US" dirty="0"/>
                  <a:t>=1</a:t>
                </a:r>
                <a:r>
                  <a:rPr lang="ru-RU" dirty="0"/>
                  <a:t>⊕</a:t>
                </a:r>
                <a:r>
                  <a:rPr lang="en-US" dirty="0"/>
                  <a:t>x.</a:t>
                </a:r>
                <a:endParaRPr lang="ru-RU" dirty="0"/>
              </a:p>
              <a:p>
                <a:pPr lvl="0" indent="324000" algn="just"/>
                <a:r>
                  <a:rPr lang="en-US" dirty="0" err="1"/>
                  <a:t>x</a:t>
                </a:r>
                <a:r>
                  <a:rPr lang="en-US" dirty="0" err="1">
                    <a:sym typeface="Symbol" panose="05050102010706020507" pitchFamily="18" charset="2"/>
                  </a:rPr>
                  <a:t></a:t>
                </a:r>
                <a:r>
                  <a:rPr lang="en-US" dirty="0" err="1"/>
                  <a:t>y</a:t>
                </a:r>
                <a:r>
                  <a:rPr lang="en-US" dirty="0"/>
                  <a:t> = x</a:t>
                </a:r>
                <a:r>
                  <a:rPr lang="ru-RU" dirty="0"/>
                  <a:t>⊕</a:t>
                </a:r>
                <a:r>
                  <a:rPr lang="en-US" dirty="0"/>
                  <a:t>y</a:t>
                </a:r>
                <a:r>
                  <a:rPr lang="ru-RU" dirty="0"/>
                  <a:t>⊕(</a:t>
                </a:r>
                <a:r>
                  <a:rPr lang="en-US" dirty="0" err="1"/>
                  <a:t>x</a:t>
                </a:r>
                <a:r>
                  <a:rPr lang="en-US" dirty="0" err="1">
                    <a:latin typeface="Cambria Math"/>
                    <a:ea typeface="Cambria Math"/>
                  </a:rPr>
                  <a:t>∧</a:t>
                </a:r>
                <a:r>
                  <a:rPr lang="en-US" dirty="0" err="1"/>
                  <a:t>y</a:t>
                </a:r>
                <a:r>
                  <a:rPr lang="ru-RU" dirty="0"/>
                  <a:t>)</a:t>
                </a:r>
                <a:r>
                  <a:rPr lang="en-US" dirty="0"/>
                  <a:t>.</a:t>
                </a:r>
                <a:endParaRPr lang="ru-RU" dirty="0"/>
              </a:p>
              <a:p>
                <a:pPr lvl="0"/>
                <a:endParaRPr lang="ru-RU" dirty="0"/>
              </a:p>
              <a:p>
                <a:pPr lvl="0"/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600" y="1268759"/>
                <a:ext cx="9144000" cy="5229201"/>
              </a:xfrm>
              <a:blipFill rotWithShape="1">
                <a:blip r:embed="rId2"/>
                <a:stretch>
                  <a:fillRect t="-1399" r="-2133" b="-10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327776" cy="868346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Равносильности алгебры логики</a:t>
            </a:r>
            <a:endParaRPr lang="ru-RU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451795"/>
                <a:ext cx="8820472" cy="4137323"/>
              </a:xfrm>
            </p:spPr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 коммутативность;</a:t>
                </a:r>
              </a:p>
              <a:p>
                <a:pPr lvl="0"/>
                <a:endParaRPr lang="ru-RU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ru-RU" dirty="0" smtClean="0"/>
                  <a:t>;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)⋁</m:t>
                    </m:r>
                    <m:r>
                      <m:rPr>
                        <m:nor/>
                      </m:rPr>
                      <a:rPr lang="en-US" b="0" i="1" dirty="0" smtClean="0">
                        <a:sym typeface="Symbol"/>
                      </a:rPr>
                      <m:t>z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 ассоциативность;</a:t>
                </a:r>
              </a:p>
              <a:p>
                <a:pPr marL="0" lvl="0" indent="0">
                  <a:buNone/>
                </a:pPr>
                <a:endParaRPr lang="ru-RU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cap="small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;</a:t>
                </a:r>
                <a:endParaRPr lang="en-US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— дистрибутивность.</a:t>
                </a:r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451795"/>
                <a:ext cx="8820472" cy="4137323"/>
              </a:xfrm>
              <a:blipFill rotWithShape="1">
                <a:blip r:embed="rId2"/>
                <a:stretch>
                  <a:fillRect t="-1767" r="-1106" b="-38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327776" cy="868346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Формулы склеивания</a:t>
            </a:r>
            <a:endParaRPr lang="ru-RU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451795"/>
                <a:ext cx="8820472" cy="4137323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ru-RU" dirty="0" smtClean="0">
                    <a:latin typeface="+mj-lt"/>
                  </a:rPr>
                  <a:t>(</a:t>
                </a:r>
                <a:r>
                  <a:rPr lang="en-US" dirty="0" err="1" smtClean="0">
                    <a:latin typeface="+mj-lt"/>
                  </a:rPr>
                  <a:t>x</a:t>
                </a:r>
                <a:r>
                  <a:rPr lang="en-US" dirty="0" err="1" smtClean="0">
                    <a:latin typeface="+mj-lt"/>
                    <a:ea typeface="Cambria Math"/>
                  </a:rPr>
                  <a:t>∧y</a:t>
                </a:r>
                <a:r>
                  <a:rPr lang="en-US" dirty="0" smtClean="0">
                    <a:latin typeface="+mj-lt"/>
                    <a:ea typeface="Cambria Math"/>
                  </a:rPr>
                  <a:t>)∨</a:t>
                </a:r>
                <a:r>
                  <a:rPr lang="en-US" dirty="0">
                    <a:latin typeface="+mj-lt"/>
                    <a:ea typeface="Cambria Math"/>
                  </a:rPr>
                  <a:t>(x ∧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y</m:t>
                        </m:r>
                      </m:e>
                    </m:acc>
                    <m:r>
                      <a:rPr lang="en-US" b="0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latin typeface="+mj-lt"/>
                  </a:rPr>
                  <a:t> = x</a:t>
                </a:r>
              </a:p>
              <a:p>
                <a:pPr lvl="0"/>
                <a:r>
                  <a:rPr lang="ru-RU" dirty="0">
                    <a:latin typeface="+mj-lt"/>
                  </a:rPr>
                  <a:t>(</a:t>
                </a:r>
                <a:r>
                  <a:rPr lang="en-US" dirty="0" err="1">
                    <a:latin typeface="+mj-lt"/>
                  </a:rPr>
                  <a:t>x</a:t>
                </a:r>
                <a:r>
                  <a:rPr lang="en-US" dirty="0" err="1">
                    <a:latin typeface="+mj-lt"/>
                    <a:ea typeface="Cambria Math"/>
                  </a:rPr>
                  <a:t>∧y</a:t>
                </a:r>
                <a:r>
                  <a:rPr lang="en-US" dirty="0" smtClean="0">
                    <a:latin typeface="+mj-lt"/>
                    <a:ea typeface="Cambria Math"/>
                  </a:rPr>
                  <a:t>)</a:t>
                </a:r>
                <a:r>
                  <a:rPr lang="en-US" dirty="0">
                    <a:latin typeface="+mj-lt"/>
                    <a:ea typeface="Cambria Math"/>
                  </a:rPr>
                  <a:t> ∨</a:t>
                </a:r>
                <a:r>
                  <a:rPr lang="en-US" dirty="0" smtClean="0">
                    <a:latin typeface="+mj-lt"/>
                    <a:ea typeface="Cambria Math"/>
                  </a:rPr>
                  <a:t>(y </a:t>
                </a:r>
                <a:r>
                  <a:rPr lang="en-US" dirty="0">
                    <a:latin typeface="+mj-lt"/>
                    <a:ea typeface="Cambria Math"/>
                  </a:rPr>
                  <a:t>∧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z</m:t>
                        </m:r>
                      </m:e>
                    </m:acc>
                    <m:r>
                      <a:rPr lang="en-US" i="0">
                        <a:latin typeface="Cambria Math"/>
                        <a:ea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latin typeface="+mj-lt"/>
                        <a:ea typeface="Cambria Math"/>
                      </a:rPr>
                      <m:t>∨</m:t>
                    </m:r>
                  </m:oMath>
                </a14:m>
                <a:r>
                  <a:rPr lang="en-US" dirty="0" smtClean="0">
                    <a:latin typeface="+mj-lt"/>
                  </a:rPr>
                  <a:t>(x</a:t>
                </a:r>
                <a:r>
                  <a:rPr lang="en-US" dirty="0">
                    <a:latin typeface="+mj-lt"/>
                    <a:ea typeface="Cambria Math"/>
                  </a:rPr>
                  <a:t> </a:t>
                </a:r>
                <a:r>
                  <a:rPr lang="en-US" dirty="0" smtClean="0">
                    <a:latin typeface="+mj-lt"/>
                    <a:ea typeface="Cambria Math"/>
                  </a:rPr>
                  <a:t>∧ z) = </a:t>
                </a:r>
                <a:r>
                  <a:rPr lang="en-US" dirty="0">
                    <a:latin typeface="+mj-lt"/>
                    <a:ea typeface="Cambria Math"/>
                  </a:rPr>
                  <a:t>(y ∧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  <a:ea typeface="Cambria Math"/>
                          </a:rPr>
                          <m:t>z</m:t>
                        </m:r>
                      </m:e>
                    </m:acc>
                    <m:r>
                      <a:rPr lang="en-US" i="0">
                        <a:latin typeface="Cambria Math"/>
                        <a:ea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latin typeface="+mj-lt"/>
                        <a:ea typeface="Cambria Math"/>
                      </a:rPr>
                      <m:t>∨</m:t>
                    </m:r>
                  </m:oMath>
                </a14:m>
                <a:r>
                  <a:rPr lang="en-US" dirty="0">
                    <a:latin typeface="+mj-lt"/>
                  </a:rPr>
                  <a:t>(x</a:t>
                </a:r>
                <a:r>
                  <a:rPr lang="en-US" dirty="0">
                    <a:latin typeface="+mj-lt"/>
                    <a:ea typeface="Cambria Math"/>
                  </a:rPr>
                  <a:t> </a:t>
                </a:r>
                <a:r>
                  <a:rPr lang="en-US" dirty="0" smtClean="0">
                    <a:latin typeface="+mj-lt"/>
                    <a:ea typeface="Cambria Math"/>
                  </a:rPr>
                  <a:t>∧ z</a:t>
                </a:r>
                <a:r>
                  <a:rPr lang="en-US" dirty="0">
                    <a:latin typeface="+mj-lt"/>
                    <a:ea typeface="Cambria Math"/>
                  </a:rPr>
                  <a:t>) </a:t>
                </a:r>
                <a:endParaRPr lang="en-US" dirty="0" smtClean="0">
                  <a:latin typeface="+mj-lt"/>
                  <a:ea typeface="Cambria Math"/>
                </a:endParaRPr>
              </a:p>
              <a:p>
                <a:pPr lvl="0"/>
                <a:r>
                  <a:rPr lang="en-US" dirty="0" smtClean="0">
                    <a:latin typeface="+mj-lt"/>
                    <a:ea typeface="Cambria Math"/>
                  </a:rPr>
                  <a:t>y 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  <a:ea typeface="Cambria Math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dirty="0">
                    <a:latin typeface="+mj-lt"/>
                    <a:ea typeface="Cambria Math"/>
                  </a:rPr>
                  <a:t> </a:t>
                </a:r>
                <a:r>
                  <a:rPr lang="en-US" dirty="0" smtClean="0">
                    <a:latin typeface="+mj-lt"/>
                    <a:ea typeface="Cambria Math"/>
                  </a:rPr>
                  <a:t>∧ x = y ∨ x</a:t>
                </a:r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451795"/>
                <a:ext cx="8820472" cy="4137323"/>
              </a:xfrm>
              <a:blipFill rotWithShape="1">
                <a:blip r:embed="rId2"/>
                <a:stretch>
                  <a:fillRect l="-1589" t="-22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45227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32655"/>
            <a:ext cx="9144000" cy="5844309"/>
          </a:xfrm>
        </p:spPr>
        <p:txBody>
          <a:bodyPr>
            <a:normAutofit lnSpcReduction="10000"/>
          </a:bodyPr>
          <a:lstStyle/>
          <a:p>
            <a:pPr marL="0" indent="324000" algn="just">
              <a:buNone/>
            </a:pPr>
            <a:r>
              <a:rPr lang="ru-RU" i="1" dirty="0" smtClean="0"/>
              <a:t>Пример 1. </a:t>
            </a:r>
          </a:p>
          <a:p>
            <a:pPr marL="0" indent="324000" algn="just">
              <a:buNone/>
            </a:pPr>
            <a:r>
              <a:rPr lang="ru-RU" dirty="0" smtClean="0"/>
              <a:t>Доказать </a:t>
            </a:r>
            <a:r>
              <a:rPr lang="ru-RU" dirty="0"/>
              <a:t>справедливость обобщенного склеивания методом эквивалентных преобразований (используя основные эквивалентные </a:t>
            </a:r>
            <a:r>
              <a:rPr lang="ru-RU" dirty="0" smtClean="0"/>
              <a:t>соотношения).</a:t>
            </a:r>
            <a:endParaRPr lang="ru-RU" dirty="0"/>
          </a:p>
          <a:p>
            <a:pPr marL="0" indent="324000" algn="just">
              <a:buNone/>
            </a:pPr>
            <a:r>
              <a:rPr lang="ru-RU" dirty="0"/>
              <a:t>В</a:t>
            </a:r>
            <a:r>
              <a:rPr lang="ru-RU" dirty="0" smtClean="0"/>
              <a:t>ыполним </a:t>
            </a:r>
            <a:r>
              <a:rPr lang="ru-RU" dirty="0"/>
              <a:t>эквивалентные </a:t>
            </a:r>
            <a:r>
              <a:rPr lang="ru-RU" dirty="0" smtClean="0"/>
              <a:t>преобразования:</a:t>
            </a:r>
          </a:p>
          <a:p>
            <a:pPr marL="0" indent="324000" algn="just">
              <a:buNone/>
            </a:pPr>
            <a:r>
              <a:rPr lang="en-US" dirty="0" err="1"/>
              <a:t>xz</a:t>
            </a:r>
            <a:r>
              <a:rPr lang="en-US" dirty="0" err="1">
                <a:sym typeface="Symbol"/>
              </a:rPr>
              <a:t></a:t>
            </a:r>
            <a:r>
              <a:rPr lang="en-US" dirty="0" err="1" smtClean="0"/>
              <a:t>yz</a:t>
            </a:r>
            <a:r>
              <a:rPr lang="en-US" dirty="0" smtClean="0"/>
              <a:t>̅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err="1"/>
              <a:t>xy</a:t>
            </a:r>
            <a:r>
              <a:rPr lang="ru-RU" dirty="0"/>
              <a:t> = </a:t>
            </a:r>
            <a:r>
              <a:rPr lang="en-US" dirty="0" err="1"/>
              <a:t>xz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err="1" smtClean="0"/>
              <a:t>yz</a:t>
            </a:r>
            <a:r>
              <a:rPr lang="en-US" dirty="0" smtClean="0"/>
              <a:t>̅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err="1"/>
              <a:t>xy</a:t>
            </a:r>
            <a:r>
              <a:rPr lang="en-US" dirty="0">
                <a:sym typeface="Symbol"/>
              </a:rPr>
              <a:t></a:t>
            </a:r>
            <a:r>
              <a:rPr lang="ru-RU" dirty="0"/>
              <a:t>1= </a:t>
            </a:r>
            <a:r>
              <a:rPr lang="en-US" dirty="0" err="1"/>
              <a:t>xz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err="1" smtClean="0"/>
              <a:t>yz</a:t>
            </a:r>
            <a:r>
              <a:rPr lang="en-US" dirty="0" smtClean="0"/>
              <a:t>̅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err="1"/>
              <a:t>xy</a:t>
            </a:r>
            <a:r>
              <a:rPr lang="ru-RU" dirty="0"/>
              <a:t>(</a:t>
            </a:r>
            <a:r>
              <a:rPr lang="en-US" dirty="0" err="1"/>
              <a:t>z</a:t>
            </a:r>
            <a:r>
              <a:rPr lang="en-US" dirty="0" err="1" smtClean="0">
                <a:sym typeface="Symbol"/>
              </a:rPr>
              <a:t>z</a:t>
            </a:r>
            <a:r>
              <a:rPr lang="en-US" dirty="0" smtClean="0">
                <a:sym typeface="Symbol"/>
              </a:rPr>
              <a:t>̅</a:t>
            </a:r>
            <a:r>
              <a:rPr lang="ru-RU" dirty="0" smtClean="0"/>
              <a:t>) </a:t>
            </a:r>
            <a:r>
              <a:rPr lang="ru-RU" dirty="0"/>
              <a:t>= </a:t>
            </a:r>
            <a:r>
              <a:rPr lang="en-US" dirty="0" err="1"/>
              <a:t>xz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err="1" smtClean="0"/>
              <a:t>yz</a:t>
            </a:r>
            <a:r>
              <a:rPr lang="en-US" dirty="0" smtClean="0"/>
              <a:t>̅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xyz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xyz̅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en-US" dirty="0" err="1"/>
              <a:t>xz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err="1" smtClean="0"/>
              <a:t>yz</a:t>
            </a:r>
            <a:r>
              <a:rPr lang="en-US" dirty="0" smtClean="0"/>
              <a:t>̅</a:t>
            </a:r>
            <a:endParaRPr lang="ru-RU" dirty="0"/>
          </a:p>
          <a:p>
            <a:pPr marL="0" indent="324000" algn="just">
              <a:buNone/>
            </a:pPr>
            <a:r>
              <a:rPr lang="ru-RU" dirty="0" smtClean="0"/>
              <a:t>Подтвердим </a:t>
            </a:r>
            <a:r>
              <a:rPr lang="ru-RU" dirty="0"/>
              <a:t>справедливость использованного выше соотношения</a:t>
            </a:r>
          </a:p>
          <a:p>
            <a:pPr marL="0" indent="324000" algn="just">
              <a:buNone/>
            </a:pPr>
            <a:r>
              <a:rPr lang="en-US" dirty="0"/>
              <a:t>x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US" dirty="0"/>
              <a:t> </a:t>
            </a:r>
            <a:r>
              <a:rPr lang="en-US" dirty="0" err="1" smtClean="0"/>
              <a:t>xy</a:t>
            </a:r>
            <a:r>
              <a:rPr lang="en-US" dirty="0" smtClean="0"/>
              <a:t>̅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х</a:t>
            </a:r>
            <a:r>
              <a:rPr lang="en-US" dirty="0" smtClean="0">
                <a:sym typeface="Symbol" panose="05050102010706020507" pitchFamily="18" charset="2"/>
              </a:rPr>
              <a:t></a:t>
            </a:r>
            <a:r>
              <a:rPr lang="ru-RU" dirty="0"/>
              <a:t>1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US" dirty="0"/>
              <a:t> </a:t>
            </a:r>
            <a:r>
              <a:rPr lang="en-US" dirty="0" err="1" smtClean="0"/>
              <a:t>x</a:t>
            </a:r>
            <a:r>
              <a:rPr lang="en-US" dirty="0" err="1"/>
              <a:t>y</a:t>
            </a:r>
            <a:r>
              <a:rPr lang="en-US" dirty="0"/>
              <a:t>̅</a:t>
            </a: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х(1</a:t>
            </a:r>
            <a:r>
              <a:rPr lang="en-US" dirty="0" smtClean="0">
                <a:sym typeface="Symbol" panose="05050102010706020507" pitchFamily="18" charset="2"/>
              </a:rPr>
              <a:t></a:t>
            </a:r>
            <a:r>
              <a:rPr lang="en-US" dirty="0"/>
              <a:t>y̅</a:t>
            </a:r>
            <a:r>
              <a:rPr lang="ru-RU" dirty="0"/>
              <a:t> </a:t>
            </a:r>
            <a:r>
              <a:rPr lang="ru-RU" dirty="0" smtClean="0"/>
              <a:t>) </a:t>
            </a:r>
            <a:r>
              <a:rPr lang="ru-RU" dirty="0"/>
              <a:t>= </a:t>
            </a:r>
            <a:r>
              <a:rPr lang="en-US" dirty="0"/>
              <a:t>x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5661660" y="12047220"/>
            <a:ext cx="45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9663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Высказывания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507288" cy="4785395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ПРИМЕРЫ: </a:t>
                </a:r>
                <a:endParaRPr lang="ru-RU" i="1" dirty="0" smtClean="0"/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i="1" dirty="0" smtClean="0">
                        <a:latin typeface="Cambria Math" panose="02040503050406030204" pitchFamily="18" charset="0"/>
                      </a:rPr>
                      <m:t>А</m:t>
                    </m:r>
                  </m:oMath>
                </a14:m>
                <a:r>
                  <a:rPr lang="ru-RU" dirty="0" smtClean="0"/>
                  <a:t>  = «Минск — столица Беларуси» (истина).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i="1" dirty="0" smtClean="0">
                        <a:latin typeface="Cambria Math" panose="02040503050406030204" pitchFamily="18" charset="0"/>
                      </a:rPr>
                      <m:t>В</m:t>
                    </m:r>
                  </m:oMath>
                </a14:m>
                <a:r>
                  <a:rPr lang="ru-RU" dirty="0" smtClean="0"/>
                  <a:t>  = «Заяц — хищное животное» (ложь).</a:t>
                </a:r>
              </a:p>
              <a:p>
                <a:pPr lvl="0"/>
                <a:r>
                  <a:rPr lang="ru-RU" dirty="0" smtClean="0"/>
                  <a:t>Который час? (не высказывание).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i="1" dirty="0" smtClean="0">
                        <a:latin typeface="Cambria Math" panose="02040503050406030204" pitchFamily="18" charset="0"/>
                      </a:rPr>
                      <m:t>А</m:t>
                    </m:r>
                    <m:r>
                      <m:rPr>
                        <m:nor/>
                      </m:rP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i="1" dirty="0" smtClean="0">
                        <a:latin typeface="Cambria Math" panose="02040503050406030204" pitchFamily="18" charset="0"/>
                      </a:rPr>
                      <m:t>В</m:t>
                    </m:r>
                    <m:r>
                      <m:rPr>
                        <m:nor/>
                      </m:rP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lvl="0"/>
                <a:endParaRPr lang="ru-RU" dirty="0" smtClean="0"/>
              </a:p>
              <a:p>
                <a:pPr lvl="0"/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507288" cy="4785395"/>
              </a:xfrm>
              <a:blipFill rotWithShape="0">
                <a:blip r:embed="rId2"/>
                <a:stretch>
                  <a:fillRect l="-1791" t="-16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71375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340"/>
            <a:ext cx="8640960" cy="720080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3200" b="1" i="1" dirty="0" smtClean="0"/>
              <a:t/>
            </a:r>
            <a:br>
              <a:rPr lang="ru-RU" sz="3200" b="1" i="1" dirty="0" smtClean="0"/>
            </a:br>
            <a:r>
              <a:rPr lang="ru-RU" b="1" dirty="0" smtClean="0"/>
              <a:t>Операции над высказываниями</a:t>
            </a:r>
            <a:r>
              <a:rPr lang="ru-RU" b="1" i="1" dirty="0"/>
              <a:t/>
            </a:r>
            <a:br>
              <a:rPr lang="ru-RU" b="1" i="1" dirty="0"/>
            </a:b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052736"/>
                <a:ext cx="8676456" cy="5256584"/>
              </a:xfrm>
              <a:noFill/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b="1" i="1" dirty="0" smtClean="0"/>
                  <a:t>  Отрицанием (</a:t>
                </a:r>
                <a:r>
                  <a:rPr lang="ru-RU" b="1" i="1" dirty="0" err="1" smtClean="0"/>
                  <a:t>негацией</a:t>
                </a:r>
                <a:r>
                  <a:rPr lang="ru-RU" b="1" i="1" dirty="0" smtClean="0"/>
                  <a:t>) </a:t>
                </a:r>
                <a:r>
                  <a:rPr lang="ru-RU" dirty="0" smtClean="0"/>
                  <a:t>высказывания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новое высказывание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 которое является истиной,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dirty="0" smtClean="0"/>
                  <a:t>, и ложью,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Запись: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ru-RU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(читается: «не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i="1" dirty="0" smtClean="0"/>
                  <a:t>»).</a:t>
                </a:r>
                <a:r>
                  <a:rPr lang="ru-RU" dirty="0" smtClean="0"/>
                  <a:t> Ясно, что </a:t>
                </a:r>
                <a:r>
                  <a:rPr lang="ru-RU" i="1" dirty="0" smtClean="0"/>
                  <a:t>«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ru-RU" i="1" dirty="0" smtClean="0"/>
                  <a:t>»</a:t>
                </a:r>
                <a:r>
                  <a:rPr lang="ru-RU" dirty="0" smtClean="0"/>
                  <a:t> — унарная связка, так как применяется только к одному утверждению.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Таким образом, возможны следующие варианты: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</a:t>
                </a:r>
                <a:r>
                  <a:rPr lang="ru-RU" b="1" dirty="0" smtClean="0"/>
                  <a:t>а)</a:t>
                </a:r>
                <a:r>
                  <a:rPr lang="ru-RU" dirty="0" smtClean="0"/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=</a:t>
                </a:r>
                <a:r>
                  <a:rPr lang="en-US" dirty="0" smtClean="0"/>
                  <a:t> </a:t>
                </a:r>
                <a:r>
                  <a:rPr lang="ru-RU" dirty="0" smtClean="0"/>
                  <a:t>1,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=</a:t>
                </a:r>
                <a:r>
                  <a:rPr lang="en-US" dirty="0" smtClean="0"/>
                  <a:t> </a:t>
                </a:r>
                <a:r>
                  <a:rPr lang="ru-RU" dirty="0" smtClean="0"/>
                  <a:t>0;</a:t>
                </a:r>
                <a:r>
                  <a:rPr lang="en-US" dirty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      </a:t>
                </a:r>
                <a:r>
                  <a:rPr lang="ru-RU" b="1" dirty="0" smtClean="0"/>
                  <a:t>б)</a:t>
                </a:r>
                <a:r>
                  <a:rPr lang="ru-RU" dirty="0" smtClean="0"/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=</a:t>
                </a:r>
                <a:r>
                  <a:rPr lang="en-US" dirty="0" smtClean="0"/>
                  <a:t> </a:t>
                </a:r>
                <a:r>
                  <a:rPr lang="ru-RU" dirty="0" smtClean="0"/>
                  <a:t>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=</a:t>
                </a:r>
                <a:r>
                  <a:rPr lang="en-US" dirty="0" smtClean="0"/>
                  <a:t> </a:t>
                </a:r>
                <a:r>
                  <a:rPr lang="ru-RU" dirty="0" smtClean="0"/>
                  <a:t>1.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  <a:r>
                  <a:rPr lang="ru-RU" dirty="0" smtClean="0"/>
                  <a:t>Эти два варианта полностью определяют свойства </a:t>
                </a:r>
                <a:r>
                  <a:rPr lang="en-US" dirty="0" smtClean="0"/>
                  <a:t>  </a:t>
                </a:r>
                <a:r>
                  <a:rPr lang="ru-RU" dirty="0" smtClean="0"/>
                  <a:t>операции </a:t>
                </a:r>
                <a:r>
                  <a:rPr lang="ru-RU" i="1" dirty="0" smtClean="0"/>
                  <a:t>«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ru-RU" i="1" dirty="0" smtClean="0"/>
                  <a:t>».</a:t>
                </a:r>
                <a:endParaRPr lang="ru-RU" dirty="0" smtClean="0"/>
              </a:p>
              <a:p>
                <a:endParaRPr lang="ru-RU" dirty="0"/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052736"/>
                <a:ext cx="8676456" cy="5256584"/>
              </a:xfrm>
              <a:blipFill rotWithShape="0">
                <a:blip r:embed="rId2"/>
                <a:stretch>
                  <a:fillRect l="-1616" t="-3016" r="-13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59093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42452"/>
            <a:ext cx="8579296" cy="77809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Операции </a:t>
            </a:r>
            <a:r>
              <a:rPr lang="ru-RU" b="1" dirty="0"/>
              <a:t>над </a:t>
            </a:r>
            <a:r>
              <a:rPr lang="ru-RU" b="1" dirty="0" smtClean="0"/>
              <a:t>высказываниями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29766" y="1020550"/>
                <a:ext cx="8532440" cy="5661248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   Принято описывать свойства операций с помощью таблицы:</a:t>
                </a:r>
              </a:p>
              <a:p>
                <a:endParaRPr lang="ru-RU" dirty="0" smtClean="0"/>
              </a:p>
              <a:p>
                <a:endParaRPr lang="ru-RU" dirty="0" smtClean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Такие таблицы называются </a:t>
                </a:r>
                <a:r>
                  <a:rPr lang="ru-RU" b="1" i="1" dirty="0" smtClean="0"/>
                  <a:t>таблицами истинности</a:t>
                </a:r>
                <a:r>
                  <a:rPr lang="ru-RU" i="1" dirty="0" smtClean="0"/>
                  <a:t>.</a:t>
                </a:r>
                <a:r>
                  <a:rPr lang="ru-RU" dirty="0" smtClean="0"/>
                  <a:t> Связка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ru-RU" dirty="0" smtClean="0">
                    <a:sym typeface="Symbol"/>
                  </a:rPr>
                  <a:t> </a:t>
                </a:r>
                <a:r>
                  <a:rPr lang="ru-RU" dirty="0" smtClean="0"/>
                  <a:t>может использоваться и несколько раз. 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ПРИМЕР</a:t>
                </a:r>
                <a:r>
                  <a:rPr lang="ru-RU" dirty="0" smtClean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 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¬¬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=¬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¬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¬¬¬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т. </a:t>
                </a:r>
                <a:r>
                  <a:rPr lang="ru-RU" dirty="0"/>
                  <a:t>д</a:t>
                </a:r>
                <a:r>
                  <a:rPr lang="ru-RU" dirty="0" smtClean="0"/>
                  <a:t>.</a:t>
                </a:r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766" y="1020550"/>
                <a:ext cx="8532440" cy="5661248"/>
              </a:xfrm>
              <a:blipFill rotWithShape="1">
                <a:blip r:embed="rId2"/>
                <a:stretch>
                  <a:fillRect l="-1786" t="-1399" r="-2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6167308"/>
                  </p:ext>
                </p:extLst>
              </p:nvPr>
            </p:nvGraphicFramePr>
            <p:xfrm>
              <a:off x="3203848" y="2128829"/>
              <a:ext cx="2520280" cy="1737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6171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20410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sz="40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40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6167308"/>
                  </p:ext>
                </p:extLst>
              </p:nvPr>
            </p:nvGraphicFramePr>
            <p:xfrm>
              <a:off x="3203848" y="2128829"/>
              <a:ext cx="2520280" cy="1737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6171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20410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63" t="-870" r="-93056" b="-17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596" t="-870" r="-1515" b="-17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2670628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706090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3600" b="1" dirty="0" smtClean="0"/>
              <a:t>Конъюнкция (логическое умножение) </a:t>
            </a:r>
            <a:r>
              <a:rPr lang="ru-RU" sz="3200" b="1" dirty="0"/>
              <a:t/>
            </a:r>
            <a:br>
              <a:rPr lang="ru-RU" sz="3200" b="1" dirty="0"/>
            </a:b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96752"/>
                <a:ext cx="9036496" cy="5256584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  Запись: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(иногда встречаются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),</a:t>
                </a:r>
                <a:r>
                  <a:rPr lang="ru-RU" dirty="0" smtClean="0"/>
                  <a:t> читается </a:t>
                </a:r>
                <a:r>
                  <a:rPr lang="ru-RU" i="1" dirty="0" smtClean="0"/>
                  <a:t>«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».</a:t>
                </a:r>
                <a:r>
                  <a:rPr lang="ru-RU" dirty="0" smtClean="0"/>
                  <a:t> Связка «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ru-RU" dirty="0" smtClean="0"/>
                  <a:t>» — бинарная, связывает два высказывания</a:t>
                </a:r>
              </a:p>
              <a:p>
                <a:endParaRPr lang="ru-RU" dirty="0" smtClean="0"/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96752"/>
                <a:ext cx="9036496" cy="5256584"/>
              </a:xfrm>
              <a:blipFill rotWithShape="0">
                <a:blip r:embed="rId2"/>
                <a:stretch>
                  <a:fillRect l="-1754" t="-13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777578"/>
                  </p:ext>
                </p:extLst>
              </p:nvPr>
            </p:nvGraphicFramePr>
            <p:xfrm>
              <a:off x="2051720" y="3212976"/>
              <a:ext cx="4968552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56184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⋀</m:t>
                                </m:r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777578"/>
                  </p:ext>
                </p:extLst>
              </p:nvPr>
            </p:nvGraphicFramePr>
            <p:xfrm>
              <a:off x="2051720" y="3212976"/>
              <a:ext cx="4968552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56184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68" t="-1176" r="-200735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68" t="-1176" r="-100735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368" t="-1176" r="-735" b="-4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83338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706090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3600" b="1" dirty="0" smtClean="0"/>
              <a:t>Конъюнкция (логическое умножение) </a:t>
            </a:r>
            <a:r>
              <a:rPr lang="ru-RU" sz="3200" b="1" dirty="0"/>
              <a:t/>
            </a:r>
            <a:br>
              <a:rPr lang="ru-RU" sz="3200" b="1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196752"/>
            <a:ext cx="9036496" cy="525658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  </a:t>
            </a:r>
            <a:endParaRPr lang="ru-RU" i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124744"/>
            <a:ext cx="792088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4000" algn="just"/>
            <a:r>
              <a:rPr lang="ru-RU" sz="3200" b="1" dirty="0"/>
              <a:t>Например</a:t>
            </a:r>
            <a:r>
              <a:rPr lang="ru-RU" sz="3200" dirty="0"/>
              <a:t>: х = «6 делится на 2» = 1;</a:t>
            </a:r>
          </a:p>
          <a:p>
            <a:pPr indent="324000" algn="just"/>
            <a:r>
              <a:rPr lang="ru-RU" sz="3200" dirty="0"/>
              <a:t>у = «6 делится на 3» = 1. Тогда </a:t>
            </a:r>
            <a:endParaRPr lang="ru-RU" sz="3200" dirty="0" smtClean="0"/>
          </a:p>
          <a:p>
            <a:pPr indent="324000" algn="just"/>
            <a:r>
              <a:rPr lang="en-US" sz="3200" i="1" dirty="0" smtClean="0"/>
              <a:t>z</a:t>
            </a:r>
            <a:r>
              <a:rPr lang="ru-RU" sz="3200" i="1" dirty="0"/>
              <a:t>1</a:t>
            </a:r>
            <a:r>
              <a:rPr lang="ru-RU" sz="3200" dirty="0"/>
              <a:t>= </a:t>
            </a:r>
            <a:r>
              <a:rPr lang="ru-RU" sz="3200" dirty="0" err="1"/>
              <a:t>х</a:t>
            </a:r>
            <a:r>
              <a:rPr lang="ru-RU" sz="3200" dirty="0" err="1">
                <a:sym typeface="Symbol" panose="05050102010706020507" pitchFamily="18" charset="2"/>
              </a:rPr>
              <a:t></a:t>
            </a:r>
            <a:r>
              <a:rPr lang="ru-RU" sz="3200" dirty="0" err="1"/>
              <a:t>у</a:t>
            </a:r>
            <a:r>
              <a:rPr lang="ru-RU" sz="3200" dirty="0"/>
              <a:t> = «6 делится на 2 и на 3» = 1.</a:t>
            </a:r>
          </a:p>
          <a:p>
            <a:pPr indent="324000" algn="just"/>
            <a:r>
              <a:rPr lang="ru-RU" sz="3200" b="1" i="1" dirty="0"/>
              <a:t>Другой пример</a:t>
            </a:r>
            <a:r>
              <a:rPr lang="ru-RU" sz="3200" i="1" dirty="0"/>
              <a:t>:</a:t>
            </a:r>
            <a:endParaRPr lang="ru-RU" sz="3200" dirty="0"/>
          </a:p>
          <a:p>
            <a:pPr indent="324000" algn="just"/>
            <a:r>
              <a:rPr lang="ru-RU" sz="3200" dirty="0"/>
              <a:t>х = «Минск — столица Беларуси» = 1; у = «Минск расположен в Азии» = 0.</a:t>
            </a:r>
          </a:p>
          <a:p>
            <a:pPr indent="324000" algn="just"/>
            <a:r>
              <a:rPr lang="ru-RU" sz="3200" dirty="0"/>
              <a:t>Тогда </a:t>
            </a:r>
            <a:r>
              <a:rPr lang="en-US" sz="3200" i="1" dirty="0"/>
              <a:t>z</a:t>
            </a:r>
            <a:r>
              <a:rPr lang="ru-RU" sz="3200" i="1" dirty="0"/>
              <a:t>2</a:t>
            </a:r>
            <a:r>
              <a:rPr lang="ru-RU" sz="3200" dirty="0"/>
              <a:t>= </a:t>
            </a:r>
            <a:r>
              <a:rPr lang="ru-RU" sz="3200" dirty="0" err="1"/>
              <a:t>х</a:t>
            </a:r>
            <a:r>
              <a:rPr lang="ru-RU" sz="3200" dirty="0" err="1">
                <a:sym typeface="Symbol" panose="05050102010706020507" pitchFamily="18" charset="2"/>
              </a:rPr>
              <a:t></a:t>
            </a:r>
            <a:r>
              <a:rPr lang="ru-RU" sz="3200" dirty="0" err="1"/>
              <a:t>у</a:t>
            </a:r>
            <a:r>
              <a:rPr lang="ru-RU" sz="3200" dirty="0"/>
              <a:t> </a:t>
            </a:r>
            <a:r>
              <a:rPr lang="ru-RU" sz="3200" dirty="0" smtClean="0"/>
              <a:t>= </a:t>
            </a:r>
            <a:r>
              <a:rPr lang="ru-RU" sz="3200" dirty="0"/>
              <a:t>«Минск — столица Беларуси и расположен в Азии» = 0. Возможно и комбинирование связок.</a:t>
            </a:r>
          </a:p>
          <a:p>
            <a:pPr indent="324000" algn="just"/>
            <a:r>
              <a:rPr lang="ru-RU" sz="3200" dirty="0"/>
              <a:t>Так </a:t>
            </a:r>
            <a:r>
              <a:rPr lang="ru-RU" sz="3200" dirty="0">
                <a:sym typeface="Symbol" panose="05050102010706020507" pitchFamily="18" charset="2"/>
              </a:rPr>
              <a:t></a:t>
            </a:r>
            <a:r>
              <a:rPr lang="en-US" sz="3200" i="1" dirty="0"/>
              <a:t>z</a:t>
            </a:r>
            <a:r>
              <a:rPr lang="ru-RU" sz="3200" i="1" dirty="0"/>
              <a:t>1 </a:t>
            </a:r>
            <a:r>
              <a:rPr lang="ru-RU" sz="3200" dirty="0"/>
              <a:t>= </a:t>
            </a:r>
            <a:r>
              <a:rPr lang="en-US" sz="3200" i="1" dirty="0">
                <a:sym typeface="Symbol" panose="05050102010706020507" pitchFamily="18" charset="2"/>
              </a:rPr>
              <a:t></a:t>
            </a:r>
            <a:r>
              <a:rPr lang="ru-RU" sz="3200" dirty="0"/>
              <a:t>(</a:t>
            </a:r>
            <a:r>
              <a:rPr lang="ru-RU" sz="3200" dirty="0" err="1"/>
              <a:t>х</a:t>
            </a:r>
            <a:r>
              <a:rPr lang="ru-RU" sz="3200" dirty="0" err="1">
                <a:sym typeface="Symbol" panose="05050102010706020507" pitchFamily="18" charset="2"/>
              </a:rPr>
              <a:t></a:t>
            </a:r>
            <a:r>
              <a:rPr lang="ru-RU" sz="3200" dirty="0" err="1"/>
              <a:t>у</a:t>
            </a:r>
            <a:r>
              <a:rPr lang="ru-RU" sz="3200" dirty="0"/>
              <a:t>)= </a:t>
            </a:r>
            <a:r>
              <a:rPr lang="ru-RU" sz="3200" dirty="0">
                <a:sym typeface="Symbol" panose="05050102010706020507" pitchFamily="18" charset="2"/>
              </a:rPr>
              <a:t></a:t>
            </a:r>
            <a:r>
              <a:rPr lang="ru-RU" sz="3200" dirty="0"/>
              <a:t>(1) = 0 или </a:t>
            </a:r>
            <a:r>
              <a:rPr lang="ru-RU" sz="3200" dirty="0">
                <a:sym typeface="Symbol" panose="05050102010706020507" pitchFamily="18" charset="2"/>
              </a:rPr>
              <a:t></a:t>
            </a:r>
            <a:r>
              <a:rPr lang="en-US" sz="3200" dirty="0"/>
              <a:t>Z2</a:t>
            </a:r>
            <a:r>
              <a:rPr lang="ru-RU" sz="3200" dirty="0"/>
              <a:t>= </a:t>
            </a:r>
            <a:r>
              <a:rPr lang="ru-RU" sz="3200" dirty="0">
                <a:sym typeface="Symbol" panose="05050102010706020507" pitchFamily="18" charset="2"/>
              </a:rPr>
              <a:t></a:t>
            </a:r>
            <a:r>
              <a:rPr lang="ru-RU" sz="3200" dirty="0"/>
              <a:t>(</a:t>
            </a:r>
            <a:r>
              <a:rPr lang="ru-RU" sz="3200" dirty="0" err="1"/>
              <a:t>х</a:t>
            </a:r>
            <a:r>
              <a:rPr lang="ru-RU" sz="3200" dirty="0" err="1">
                <a:sym typeface="Symbol" panose="05050102010706020507" pitchFamily="18" charset="2"/>
              </a:rPr>
              <a:t></a:t>
            </a:r>
            <a:r>
              <a:rPr lang="ru-RU" sz="3200" dirty="0" err="1"/>
              <a:t>у</a:t>
            </a:r>
            <a:r>
              <a:rPr lang="ru-RU" sz="3200" dirty="0"/>
              <a:t>)= </a:t>
            </a:r>
            <a:r>
              <a:rPr lang="ru-RU" sz="3200" dirty="0">
                <a:sym typeface="Symbol" panose="05050102010706020507" pitchFamily="18" charset="2"/>
              </a:rPr>
              <a:t></a:t>
            </a:r>
            <a:r>
              <a:rPr lang="ru-RU" sz="3200" dirty="0"/>
              <a:t>(0) = 1.</a:t>
            </a:r>
          </a:p>
        </p:txBody>
      </p:sp>
    </p:spTree>
    <p:extLst>
      <p:ext uri="{BB962C8B-B14F-4D97-AF65-F5344CB8AC3E}">
        <p14:creationId xmlns:p14="http://schemas.microsoft.com/office/powerpoint/2010/main" val="4959803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579296" cy="79208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4000" b="1" dirty="0" smtClean="0"/>
              <a:t> Дизъюнкция (логическое сложение) </a:t>
            </a:r>
            <a:endParaRPr lang="ru-RU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1268760"/>
                <a:ext cx="8316416" cy="5256584"/>
              </a:xfr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ru-RU" dirty="0" smtClean="0"/>
                  <a:t>Запись: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(иногда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)</a:t>
                </a:r>
                <a:r>
                  <a:rPr lang="ru-RU" dirty="0" smtClean="0"/>
                  <a:t> читается «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».</a:t>
                </a:r>
                <a:r>
                  <a:rPr lang="ru-RU" dirty="0" smtClean="0"/>
                  <a:t>   Связка </a:t>
                </a:r>
                <a:r>
                  <a:rPr lang="ru-RU" dirty="0" smtClean="0">
                    <a:sym typeface="Symbol"/>
                  </a:rPr>
                  <a:t>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бинарная. </a:t>
                </a:r>
              </a:p>
              <a:p>
                <a:pPr>
                  <a:buNone/>
                </a:pPr>
                <a:r>
                  <a:rPr lang="en-US" i="1" cap="small" dirty="0"/>
                  <a:t>		</a:t>
                </a:r>
                <a:endParaRPr lang="ru-RU" dirty="0"/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1268760"/>
                <a:ext cx="8316416" cy="5256584"/>
              </a:xfrm>
              <a:blipFill rotWithShape="0">
                <a:blip r:embed="rId2"/>
                <a:stretch>
                  <a:fillRect l="-1906" t="-13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2720495"/>
                  </p:ext>
                </p:extLst>
              </p:nvPr>
            </p:nvGraphicFramePr>
            <p:xfrm>
              <a:off x="2195736" y="2924944"/>
              <a:ext cx="4680519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6017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2720495"/>
                  </p:ext>
                </p:extLst>
              </p:nvPr>
            </p:nvGraphicFramePr>
            <p:xfrm>
              <a:off x="2195736" y="2924944"/>
              <a:ext cx="4680519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6017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1" t="-1176" r="-201172" b="-4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91" t="-1176" r="-101172" b="-4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391" t="-1176" r="-1172" b="-4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8585766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6104" y="116632"/>
            <a:ext cx="8579296" cy="79208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4000" b="1" dirty="0" smtClean="0"/>
              <a:t> Дизъюнкция (логическое сложение) </a:t>
            </a:r>
            <a:endParaRPr lang="ru-RU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933142"/>
                <a:ext cx="8280920" cy="5256584"/>
              </a:xfrm>
              <a:noFill/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ru-RU" b="1" dirty="0" smtClean="0"/>
                  <a:t>ПРИМЕР</a:t>
                </a:r>
                <a:r>
                  <a:rPr lang="ru-RU" dirty="0" smtClean="0"/>
                  <a:t>: 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х = «6 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3= 18» = 1; </m:t>
                    </m:r>
                  </m:oMath>
                </a14:m>
                <a:endParaRPr lang="ru-RU" dirty="0" smtClean="0"/>
              </a:p>
              <a:p>
                <a:pPr marL="0" lvl="0" indent="0">
                  <a:buNone/>
                </a:pP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у = «18 − </m:t>
                    </m:r>
                    <m:r>
                      <m:rPr>
                        <m:nor/>
                      </m:rPr>
                      <a:rPr lang="ru-RU" i="0" dirty="0" smtClean="0"/>
                      <m:t>трехзначное число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» = 0. </m:t>
                    </m:r>
                  </m:oMath>
                </a14:m>
                <a:endParaRPr lang="en-US" dirty="0" smtClean="0"/>
              </a:p>
              <a:p>
                <a:pPr marL="0" lvl="0" indent="0">
                  <a:buNone/>
                </a:pPr>
                <a:endParaRPr lang="ru-RU" dirty="0" smtClean="0"/>
              </a:p>
              <a:p>
                <a:pPr marL="0" lvl="0" indent="0">
                  <a:buNone/>
                </a:pPr>
                <a:r>
                  <a:rPr lang="ru-RU" dirty="0" smtClean="0"/>
                  <a:t> 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ru-RU" dirty="0"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= «6 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3= 18 </m:t>
                    </m:r>
                  </m:oMath>
                </a14:m>
                <a:r>
                  <a:rPr lang="ru-RU" dirty="0" smtClean="0"/>
                  <a:t>или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ru-RU" dirty="0" smtClean="0"/>
                  <a:t> - трехзначное» = 1, так как одно из утверждений — истинно.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933142"/>
                <a:ext cx="8280920" cy="5256584"/>
              </a:xfrm>
              <a:blipFill rotWithShape="1">
                <a:blip r:embed="rId2"/>
                <a:stretch>
                  <a:fillRect l="-1915" t="-1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85766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1496</TotalTime>
  <Words>1713</Words>
  <Application>Microsoft Office PowerPoint</Application>
  <PresentationFormat>Экран (4:3)</PresentationFormat>
  <Paragraphs>331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ТЕМА 2.  Основы математической логики</vt:lpstr>
      <vt:lpstr>Основы математической логики</vt:lpstr>
      <vt:lpstr>Высказывания</vt:lpstr>
      <vt:lpstr> Операции над высказываниями </vt:lpstr>
      <vt:lpstr>Операции над высказываниями</vt:lpstr>
      <vt:lpstr> Конъюнкция (логическое умножение)  </vt:lpstr>
      <vt:lpstr> Конъюнкция (логическое умножение)  </vt:lpstr>
      <vt:lpstr> Дизъюнкция (логическое сложение) </vt:lpstr>
      <vt:lpstr> Дизъюнкция (логическое сложение) </vt:lpstr>
      <vt:lpstr>  Импликация </vt:lpstr>
      <vt:lpstr>  Импликация </vt:lpstr>
      <vt:lpstr>Эквиваленция</vt:lpstr>
      <vt:lpstr>Эквиваленция</vt:lpstr>
      <vt:lpstr>Исключающее «или» (неравнозначность)</vt:lpstr>
      <vt:lpstr>  Формулы алгебры логики </vt:lpstr>
      <vt:lpstr>Формулы алгебры логики</vt:lpstr>
      <vt:lpstr>Логическое значение формулы </vt:lpstr>
      <vt:lpstr>z=x⋀y ̅→x ̅⋁y</vt:lpstr>
      <vt:lpstr>Формулы алгебры логики</vt:lpstr>
      <vt:lpstr>Равносильные формулы</vt:lpstr>
      <vt:lpstr>Тождественно истинная  (или тавтология)</vt:lpstr>
      <vt:lpstr>Тождественно ложная формула</vt:lpstr>
      <vt:lpstr>Свойства алгебры логики </vt:lpstr>
      <vt:lpstr>Отношение равносильности обладает свойствами</vt:lpstr>
      <vt:lpstr>Основные равносильности</vt:lpstr>
      <vt:lpstr> Равносильности преобразований </vt:lpstr>
      <vt:lpstr>Равносильности алгебры логики</vt:lpstr>
      <vt:lpstr>Формулы склеивания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Учебная дисциплина  «Монтаж систем мобильной связи»</dc:title>
  <dc:creator>u358</dc:creator>
  <cp:lastModifiedBy>Администратор</cp:lastModifiedBy>
  <cp:revision>170</cp:revision>
  <dcterms:created xsi:type="dcterms:W3CDTF">2014-02-19T13:51:06Z</dcterms:created>
  <dcterms:modified xsi:type="dcterms:W3CDTF">2019-10-17T12:05:55Z</dcterms:modified>
</cp:coreProperties>
</file>