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312" r:id="rId3"/>
    <p:sldId id="313" r:id="rId4"/>
    <p:sldId id="314" r:id="rId5"/>
    <p:sldId id="315" r:id="rId6"/>
    <p:sldId id="316" r:id="rId7"/>
    <p:sldId id="317" r:id="rId8"/>
    <p:sldId id="257" r:id="rId9"/>
    <p:sldId id="287" r:id="rId10"/>
    <p:sldId id="286" r:id="rId11"/>
    <p:sldId id="288" r:id="rId12"/>
    <p:sldId id="289" r:id="rId13"/>
    <p:sldId id="318" r:id="rId14"/>
    <p:sldId id="319" r:id="rId15"/>
    <p:sldId id="320" r:id="rId16"/>
    <p:sldId id="290" r:id="rId17"/>
    <p:sldId id="291" r:id="rId18"/>
    <p:sldId id="292" r:id="rId19"/>
    <p:sldId id="293" r:id="rId20"/>
    <p:sldId id="294" r:id="rId21"/>
    <p:sldId id="295" r:id="rId22"/>
    <p:sldId id="297" r:id="rId23"/>
    <p:sldId id="260" r:id="rId24"/>
    <p:sldId id="306" r:id="rId25"/>
    <p:sldId id="298" r:id="rId26"/>
    <p:sldId id="300" r:id="rId27"/>
    <p:sldId id="301" r:id="rId28"/>
    <p:sldId id="302" r:id="rId29"/>
    <p:sldId id="266" r:id="rId30"/>
    <p:sldId id="267" r:id="rId31"/>
    <p:sldId id="307" r:id="rId32"/>
    <p:sldId id="308" r:id="rId33"/>
    <p:sldId id="269" r:id="rId34"/>
    <p:sldId id="303" r:id="rId35"/>
    <p:sldId id="304" r:id="rId36"/>
    <p:sldId id="305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AA8"/>
    <a:srgbClr val="FFDD71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F21A2-AF01-4973-9F43-E7872560042D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AA7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F21A2-AF01-4973-9F43-E7872560042D}" type="datetimeFigureOut">
              <a:rPr lang="ru-RU" smtClean="0"/>
              <a:t>17.10.2019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B9D5B-26B6-4679-9279-A8D188D4933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60649"/>
            <a:ext cx="7772400" cy="504056"/>
          </a:xfrm>
          <a:solidFill>
            <a:srgbClr val="FFEAA8"/>
          </a:solidFill>
        </p:spPr>
        <p:txBody>
          <a:bodyPr>
            <a:normAutofit fontScale="90000"/>
          </a:bodyPr>
          <a:lstStyle/>
          <a:p>
            <a:r>
              <a:rPr lang="ru-RU" sz="3600" b="1" i="1" dirty="0" smtClean="0"/>
              <a:t>Булева алгебра логических функций</a:t>
            </a:r>
            <a:endParaRPr lang="ru-RU" sz="3600" b="1" i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3528" y="980728"/>
            <a:ext cx="8208912" cy="5400600"/>
          </a:xfrm>
        </p:spPr>
        <p:txBody>
          <a:bodyPr>
            <a:normAutofit fontScale="92500" lnSpcReduction="10000"/>
          </a:bodyPr>
          <a:lstStyle/>
          <a:p>
            <a:pPr lvl="0" algn="l"/>
            <a:r>
              <a:rPr lang="ru-RU" dirty="0" smtClean="0">
                <a:solidFill>
                  <a:schemeClr val="tx1"/>
                </a:solidFill>
              </a:rPr>
              <a:t>2.5. Способы задания булевых функций</a:t>
            </a:r>
          </a:p>
          <a:p>
            <a:pPr lvl="0" algn="l"/>
            <a:r>
              <a:rPr lang="ru-RU" dirty="0" smtClean="0">
                <a:solidFill>
                  <a:schemeClr val="tx1"/>
                </a:solidFill>
              </a:rPr>
              <a:t>2.6. Контактные схемы</a:t>
            </a:r>
            <a:endParaRPr lang="ru-RU" dirty="0">
              <a:solidFill>
                <a:schemeClr val="tx1"/>
              </a:solidFill>
            </a:endParaRP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2.7</a:t>
            </a:r>
            <a:r>
              <a:rPr lang="ru-RU" dirty="0">
                <a:solidFill>
                  <a:schemeClr val="tx1"/>
                </a:solidFill>
              </a:rPr>
              <a:t>. Функциональная полнота</a:t>
            </a:r>
          </a:p>
          <a:p>
            <a:pPr algn="l"/>
            <a:r>
              <a:rPr lang="ru-RU" dirty="0">
                <a:solidFill>
                  <a:schemeClr val="tx1"/>
                </a:solidFill>
              </a:rPr>
              <a:t>2.8. Нормальные формы для формул</a:t>
            </a:r>
          </a:p>
          <a:p>
            <a:pPr algn="l"/>
            <a:r>
              <a:rPr lang="ru-RU" dirty="0">
                <a:solidFill>
                  <a:schemeClr val="tx1"/>
                </a:solidFill>
              </a:rPr>
              <a:t>2.9. Приведение к </a:t>
            </a:r>
            <a:r>
              <a:rPr lang="ru-RU" dirty="0" smtClean="0">
                <a:solidFill>
                  <a:schemeClr val="tx1"/>
                </a:solidFill>
              </a:rPr>
              <a:t>дизъюнктивной </a:t>
            </a:r>
            <a:r>
              <a:rPr lang="ru-RU" dirty="0">
                <a:solidFill>
                  <a:schemeClr val="tx1"/>
                </a:solidFill>
              </a:rPr>
              <a:t>нормальной форме (ДНФ</a:t>
            </a:r>
            <a:r>
              <a:rPr lang="ru-RU" dirty="0" smtClean="0">
                <a:solidFill>
                  <a:schemeClr val="tx1"/>
                </a:solidFill>
              </a:rPr>
              <a:t>).</a:t>
            </a:r>
            <a:endParaRPr lang="ru-RU" dirty="0">
              <a:solidFill>
                <a:schemeClr val="tx1"/>
              </a:solidFill>
            </a:endParaRP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 2.10</a:t>
            </a:r>
            <a:r>
              <a:rPr lang="ru-RU" dirty="0">
                <a:solidFill>
                  <a:schemeClr val="tx1"/>
                </a:solidFill>
              </a:rPr>
              <a:t>. Приведение к конъюнктивной нормальной форме(КНФ</a:t>
            </a:r>
            <a:r>
              <a:rPr lang="ru-RU" dirty="0" smtClean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  <a:p>
            <a:pPr algn="l"/>
            <a:r>
              <a:rPr lang="ru-RU" dirty="0">
                <a:solidFill>
                  <a:schemeClr val="tx1"/>
                </a:solidFill>
              </a:rPr>
              <a:t>2.11. Двойственность булевой функции</a:t>
            </a:r>
          </a:p>
          <a:p>
            <a:pPr algn="l"/>
            <a:r>
              <a:rPr lang="ru-RU" dirty="0">
                <a:solidFill>
                  <a:schemeClr val="tx1"/>
                </a:solidFill>
              </a:rPr>
              <a:t>2.12. Проблема разрешения и методы ее решения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334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75537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i="1" dirty="0"/>
              <a:t>Функциональная полнота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44824"/>
            <a:ext cx="7886700" cy="5013176"/>
          </a:xfrm>
        </p:spPr>
        <p:txBody>
          <a:bodyPr>
            <a:normAutofit/>
          </a:bodyPr>
          <a:lstStyle/>
          <a:p>
            <a:pPr marL="0" indent="324000" algn="just">
              <a:buNone/>
            </a:pPr>
            <a:r>
              <a:rPr lang="ru-RU" i="1" dirty="0" smtClean="0"/>
              <a:t>Теорема</a:t>
            </a:r>
            <a:r>
              <a:rPr lang="en-US" i="1" dirty="0" smtClean="0"/>
              <a:t> </a:t>
            </a:r>
            <a:r>
              <a:rPr lang="ru-RU" i="1" dirty="0" smtClean="0"/>
              <a:t>2. </a:t>
            </a:r>
            <a:endParaRPr lang="en-US" i="1" dirty="0" smtClean="0"/>
          </a:p>
          <a:p>
            <a:pPr marL="0" indent="324000" algn="just">
              <a:buNone/>
            </a:pPr>
            <a:r>
              <a:rPr lang="ru-RU" dirty="0" smtClean="0"/>
              <a:t>Если </a:t>
            </a:r>
            <a:r>
              <a:rPr lang="ru-RU" dirty="0"/>
              <a:t>все функции</a:t>
            </a:r>
            <a:r>
              <a:rPr lang="ru-RU" i="1" dirty="0"/>
              <a:t> </a:t>
            </a:r>
            <a:r>
              <a:rPr lang="ru-RU" dirty="0"/>
              <a:t>функционально полной системы</a:t>
            </a:r>
            <a:r>
              <a:rPr lang="ru-RU" i="1" dirty="0"/>
              <a:t> </a:t>
            </a:r>
            <a:r>
              <a:rPr lang="ru-RU" dirty="0">
                <a:sym typeface="Symbol"/>
              </a:rPr>
              <a:t> </a:t>
            </a:r>
            <a:r>
              <a:rPr lang="ru-RU" dirty="0" smtClean="0"/>
              <a:t>представимы </a:t>
            </a:r>
            <a:r>
              <a:rPr lang="ru-RU" dirty="0"/>
              <a:t>формулами </a:t>
            </a:r>
            <a:r>
              <a:rPr lang="ru-RU" dirty="0" smtClean="0"/>
              <a:t>над</a:t>
            </a:r>
            <a:r>
              <a:rPr lang="ru-RU" dirty="0">
                <a:sym typeface="Symbol"/>
              </a:rPr>
              <a:t> </a:t>
            </a:r>
            <a:r>
              <a:rPr lang="ru-RU" dirty="0"/>
              <a:t>*, то </a:t>
            </a:r>
            <a:r>
              <a:rPr lang="ru-RU" dirty="0">
                <a:sym typeface="Symbol"/>
              </a:rPr>
              <a:t></a:t>
            </a:r>
            <a:r>
              <a:rPr lang="ru-RU" dirty="0"/>
              <a:t>* также функционально </a:t>
            </a:r>
            <a:r>
              <a:rPr lang="ru-RU" dirty="0" smtClean="0"/>
              <a:t>полна.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546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5556274"/>
          </a:xfrm>
        </p:spPr>
        <p:txBody>
          <a:bodyPr>
            <a:normAutofit/>
          </a:bodyPr>
          <a:lstStyle/>
          <a:p>
            <a:pPr marL="0" indent="324000" algn="just">
              <a:buNone/>
            </a:pPr>
            <a:r>
              <a:rPr lang="ru-RU" i="1" dirty="0"/>
              <a:t>Пример 1. </a:t>
            </a:r>
            <a:endParaRPr lang="en-US" i="1" dirty="0" smtClean="0"/>
          </a:p>
          <a:p>
            <a:pPr marL="0" indent="324000" algn="just">
              <a:buNone/>
            </a:pPr>
            <a:r>
              <a:rPr lang="ru-RU" dirty="0" smtClean="0"/>
              <a:t>В </a:t>
            </a:r>
            <a:r>
              <a:rPr lang="ru-RU" dirty="0"/>
              <a:t>алгебре </a:t>
            </a:r>
            <a:r>
              <a:rPr lang="ru-RU" dirty="0" smtClean="0"/>
              <a:t>(</a:t>
            </a:r>
            <a:r>
              <a:rPr lang="ru-RU" i="1" dirty="0" smtClean="0"/>
              <a:t>Р</a:t>
            </a:r>
            <a:r>
              <a:rPr lang="ru-RU" i="1" baseline="-25000" dirty="0"/>
              <a:t>2</a:t>
            </a:r>
            <a:r>
              <a:rPr lang="ru-RU" b="1" dirty="0" smtClean="0"/>
              <a:t>; </a:t>
            </a:r>
            <a:r>
              <a:rPr lang="ru-RU" dirty="0"/>
              <a:t>&amp;</a:t>
            </a:r>
            <a:r>
              <a:rPr lang="ru-RU" b="1" dirty="0"/>
              <a:t>, </a:t>
            </a:r>
            <a:r>
              <a:rPr lang="ru-RU" b="1" dirty="0">
                <a:sym typeface="Symbol" panose="05050102010706020507" pitchFamily="18" charset="2"/>
              </a:rPr>
              <a:t></a:t>
            </a:r>
            <a:r>
              <a:rPr lang="ru-RU" b="1" dirty="0"/>
              <a:t>, </a:t>
            </a:r>
            <a:r>
              <a:rPr lang="ru-RU" dirty="0"/>
              <a:t>1), называемой </a:t>
            </a:r>
            <a:r>
              <a:rPr lang="ru-RU" i="1" dirty="0"/>
              <a:t>алгеброй Жегалкина,</a:t>
            </a:r>
            <a:r>
              <a:rPr lang="ru-RU" dirty="0"/>
              <a:t> ее сигнатура </a:t>
            </a:r>
            <a:r>
              <a:rPr lang="ru-RU" dirty="0">
                <a:sym typeface="Symbol"/>
              </a:rPr>
              <a:t></a:t>
            </a:r>
            <a:r>
              <a:rPr lang="ru-RU" dirty="0"/>
              <a:t>* = {&amp;, </a:t>
            </a:r>
            <a:r>
              <a:rPr lang="ru-RU" dirty="0">
                <a:sym typeface="Symbol" panose="05050102010706020507" pitchFamily="18" charset="2"/>
              </a:rPr>
              <a:t></a:t>
            </a:r>
            <a:r>
              <a:rPr lang="ru-RU" dirty="0"/>
              <a:t>, 1} является функционально полной системой. </a:t>
            </a:r>
            <a:endParaRPr lang="ru-RU" dirty="0" smtClean="0"/>
          </a:p>
          <a:p>
            <a:pPr marL="0" indent="324000" algn="just">
              <a:buNone/>
            </a:pPr>
            <a:r>
              <a:rPr lang="ru-RU" dirty="0" smtClean="0"/>
              <a:t>Опираясь </a:t>
            </a:r>
            <a:r>
              <a:rPr lang="ru-RU" dirty="0"/>
              <a:t>на теоремы 1 и 2, </a:t>
            </a:r>
            <a:r>
              <a:rPr lang="ru-RU" dirty="0" smtClean="0"/>
              <a:t>для </a:t>
            </a:r>
            <a:r>
              <a:rPr lang="ru-RU" dirty="0"/>
              <a:t>доказательства функциональной полноты {&amp;, </a:t>
            </a:r>
            <a:r>
              <a:rPr lang="ru-RU" dirty="0">
                <a:sym typeface="Symbol" panose="05050102010706020507" pitchFamily="18" charset="2"/>
              </a:rPr>
              <a:t></a:t>
            </a:r>
            <a:r>
              <a:rPr lang="ru-RU" dirty="0" smtClean="0"/>
              <a:t>, </a:t>
            </a:r>
            <a:r>
              <a:rPr lang="ru-RU" dirty="0"/>
              <a:t>1} достаточно подтверждения :</a:t>
            </a:r>
          </a:p>
          <a:p>
            <a:pPr marL="0" indent="324000" algn="just">
              <a:buNone/>
            </a:pPr>
            <a:r>
              <a:rPr lang="ru-RU" dirty="0"/>
              <a:t>а)</a:t>
            </a:r>
            <a:r>
              <a:rPr lang="en-US" dirty="0" smtClean="0">
                <a:sym typeface="Symbol" panose="05050102010706020507" pitchFamily="18" charset="2"/>
              </a:rPr>
              <a:t>x</a:t>
            </a:r>
            <a:r>
              <a:rPr lang="ru-RU" dirty="0" smtClean="0">
                <a:sym typeface="Symbol" panose="05050102010706020507" pitchFamily="18" charset="2"/>
              </a:rPr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х </a:t>
            </a:r>
            <a:r>
              <a:rPr lang="ru-RU" dirty="0" smtClean="0">
                <a:sym typeface="Symbol" panose="05050102010706020507" pitchFamily="18" charset="2"/>
              </a:rPr>
              <a:t></a:t>
            </a:r>
            <a:r>
              <a:rPr lang="ru-RU" dirty="0" smtClean="0"/>
              <a:t> </a:t>
            </a:r>
            <a:r>
              <a:rPr lang="ru-RU" dirty="0"/>
              <a:t>1</a:t>
            </a:r>
            <a:r>
              <a:rPr lang="ru-RU" dirty="0" smtClean="0"/>
              <a:t>,					</a:t>
            </a:r>
            <a:endParaRPr lang="ru-RU" dirty="0"/>
          </a:p>
          <a:p>
            <a:pPr marL="0" indent="324000" algn="just">
              <a:buNone/>
            </a:pPr>
            <a:r>
              <a:rPr lang="ru-RU" dirty="0"/>
              <a:t>б)  </a:t>
            </a:r>
            <a:r>
              <a:rPr lang="ru-RU" b="1" dirty="0"/>
              <a:t>	</a:t>
            </a:r>
            <a:r>
              <a:rPr lang="en-US" dirty="0"/>
              <a:t> x</a:t>
            </a:r>
            <a:r>
              <a:rPr lang="ru-RU" baseline="-25000" dirty="0" smtClean="0"/>
              <a:t>1</a:t>
            </a:r>
            <a:r>
              <a:rPr lang="ru-RU" dirty="0">
                <a:sym typeface="Symbol"/>
              </a:rPr>
              <a:t> </a:t>
            </a:r>
            <a:r>
              <a:rPr lang="ru-RU" dirty="0" smtClean="0"/>
              <a:t> </a:t>
            </a:r>
            <a:r>
              <a:rPr lang="ru-RU" i="1" dirty="0"/>
              <a:t>х</a:t>
            </a:r>
            <a:r>
              <a:rPr lang="ru-RU" i="1" baseline="-25000" dirty="0"/>
              <a:t>2</a:t>
            </a:r>
            <a:r>
              <a:rPr lang="ru-RU" dirty="0"/>
              <a:t> </a:t>
            </a:r>
            <a:r>
              <a:rPr lang="ru-RU" dirty="0" smtClean="0"/>
              <a:t>= </a:t>
            </a:r>
            <a:r>
              <a:rPr lang="en-US" dirty="0"/>
              <a:t>x</a:t>
            </a:r>
            <a:r>
              <a:rPr lang="ru-RU" baseline="-25000" dirty="0"/>
              <a:t>1</a:t>
            </a:r>
            <a:r>
              <a:rPr lang="ru-RU" b="1" dirty="0">
                <a:sym typeface="Symbol" panose="05050102010706020507" pitchFamily="18" charset="2"/>
              </a:rPr>
              <a:t></a:t>
            </a:r>
            <a:r>
              <a:rPr lang="ru-RU" dirty="0"/>
              <a:t> </a:t>
            </a:r>
            <a:r>
              <a:rPr lang="ru-RU" i="1" dirty="0"/>
              <a:t>х</a:t>
            </a:r>
            <a:r>
              <a:rPr lang="ru-RU" i="1" baseline="-25000" dirty="0"/>
              <a:t>2</a:t>
            </a:r>
            <a:r>
              <a:rPr lang="ru-RU" dirty="0"/>
              <a:t> </a:t>
            </a:r>
            <a:r>
              <a:rPr lang="ru-RU" dirty="0">
                <a:sym typeface="Symbol" panose="05050102010706020507" pitchFamily="18" charset="2"/>
              </a:rPr>
              <a:t></a:t>
            </a:r>
            <a:r>
              <a:rPr lang="ru-RU" dirty="0"/>
              <a:t> </a:t>
            </a:r>
            <a:r>
              <a:rPr lang="ru-RU" i="1" dirty="0"/>
              <a:t>х</a:t>
            </a:r>
            <a:r>
              <a:rPr lang="ru-RU" i="1" baseline="-25000" dirty="0"/>
              <a:t>1</a:t>
            </a:r>
            <a:r>
              <a:rPr lang="ru-RU" dirty="0"/>
              <a:t> </a:t>
            </a:r>
            <a:r>
              <a:rPr lang="ru-RU" dirty="0">
                <a:sym typeface="Symbol" panose="05050102010706020507" pitchFamily="18" charset="2"/>
              </a:rPr>
              <a:t></a:t>
            </a:r>
            <a:r>
              <a:rPr lang="ru-RU" dirty="0"/>
              <a:t> </a:t>
            </a:r>
            <a:r>
              <a:rPr lang="ru-RU" i="1" dirty="0"/>
              <a:t>х</a:t>
            </a:r>
            <a:r>
              <a:rPr lang="ru-RU" i="1" baseline="-25000" dirty="0"/>
              <a:t>2</a:t>
            </a:r>
            <a:r>
              <a:rPr lang="ru-RU" i="1" dirty="0" smtClean="0"/>
              <a:t>.	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21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91549"/>
            <a:ext cx="8784976" cy="5885415"/>
          </a:xfrm>
        </p:spPr>
        <p:txBody>
          <a:bodyPr/>
          <a:lstStyle/>
          <a:p>
            <a:pPr marL="0" indent="324000" algn="just">
              <a:buNone/>
            </a:pPr>
            <a:r>
              <a:rPr lang="ru-RU" dirty="0"/>
              <a:t>Построенные таблицы истинности левых и правых частей соотношений и подтверждают справедливость последних.</a:t>
            </a:r>
          </a:p>
          <a:p>
            <a:pPr marL="0" indent="324000" algn="just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183874"/>
              </p:ext>
            </p:extLst>
          </p:nvPr>
        </p:nvGraphicFramePr>
        <p:xfrm>
          <a:off x="3203848" y="1988840"/>
          <a:ext cx="2664992" cy="1066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23107"/>
                <a:gridCol w="523107"/>
                <a:gridCol w="523107"/>
                <a:gridCol w="1095671"/>
              </a:tblGrid>
              <a:tr h="533400">
                <a:tc>
                  <a:txBody>
                    <a:bodyPr/>
                    <a:lstStyle/>
                    <a:p>
                      <a:pPr indent="90170"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x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x̅</a:t>
                      </a:r>
                      <a:endParaRPr lang="ru-RU" sz="3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x</a:t>
                      </a:r>
                      <a:r>
                        <a:rPr lang="en-US" sz="3200" dirty="0">
                          <a:effectLst/>
                          <a:sym typeface="Symbol" panose="05050102010706020507" pitchFamily="18" charset="2"/>
                        </a:rPr>
                        <a:t></a:t>
                      </a:r>
                      <a:r>
                        <a:rPr lang="en-US" sz="3200" dirty="0">
                          <a:effectLst/>
                        </a:rPr>
                        <a:t>1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63525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01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10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>
                          <a:effectLst/>
                        </a:rPr>
                        <a:t>11</a:t>
                      </a:r>
                      <a:endParaRPr lang="ru-RU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10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505132"/>
              </p:ext>
            </p:extLst>
          </p:nvPr>
        </p:nvGraphicFramePr>
        <p:xfrm>
          <a:off x="395536" y="3501008"/>
          <a:ext cx="8640959" cy="302433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6806"/>
                <a:gridCol w="1336813"/>
                <a:gridCol w="1234423"/>
                <a:gridCol w="2251006"/>
                <a:gridCol w="2831911"/>
              </a:tblGrid>
              <a:tr h="604867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x</a:t>
                      </a:r>
                      <a:r>
                        <a:rPr lang="en-US" sz="3200" baseline="-25000" dirty="0">
                          <a:effectLst/>
                        </a:rPr>
                        <a:t>1 </a:t>
                      </a:r>
                      <a:r>
                        <a:rPr lang="en-US" sz="3200" dirty="0">
                          <a:effectLst/>
                        </a:rPr>
                        <a:t>x</a:t>
                      </a:r>
                      <a:r>
                        <a:rPr lang="en-US" sz="3200" baseline="-25000" dirty="0">
                          <a:effectLst/>
                        </a:rPr>
                        <a:t>2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x</a:t>
                      </a:r>
                      <a:r>
                        <a:rPr lang="en-US" sz="3200" baseline="-25000" dirty="0">
                          <a:effectLst/>
                        </a:rPr>
                        <a:t>1</a:t>
                      </a:r>
                      <a:r>
                        <a:rPr lang="en-US" sz="3200" baseline="0" dirty="0">
                          <a:effectLst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sz="3200" dirty="0">
                          <a:effectLst/>
                        </a:rPr>
                        <a:t> x</a:t>
                      </a:r>
                      <a:r>
                        <a:rPr lang="en-US" sz="3200" baseline="-25000" dirty="0">
                          <a:effectLst/>
                        </a:rPr>
                        <a:t>2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x</a:t>
                      </a:r>
                      <a:r>
                        <a:rPr lang="en-US" sz="3200" baseline="-25000" dirty="0">
                          <a:effectLst/>
                        </a:rPr>
                        <a:t>1</a:t>
                      </a:r>
                      <a:r>
                        <a:rPr lang="en-US" sz="3200" baseline="0" dirty="0">
                          <a:effectLst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en-US" sz="3200" baseline="-25000" dirty="0">
                          <a:effectLst/>
                        </a:rPr>
                        <a:t> </a:t>
                      </a:r>
                      <a:r>
                        <a:rPr lang="en-US" sz="3200" dirty="0">
                          <a:effectLst/>
                        </a:rPr>
                        <a:t>x</a:t>
                      </a:r>
                      <a:r>
                        <a:rPr lang="en-US" sz="3200" baseline="-25000" dirty="0">
                          <a:effectLst/>
                        </a:rPr>
                        <a:t>2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x</a:t>
                      </a:r>
                      <a:r>
                        <a:rPr lang="en-US" sz="3200" baseline="-25000" dirty="0">
                          <a:effectLst/>
                        </a:rPr>
                        <a:t>1</a:t>
                      </a:r>
                      <a:r>
                        <a:rPr lang="en-US" sz="3200" baseline="0" dirty="0">
                          <a:effectLst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en-US" sz="3200" baseline="-25000" dirty="0">
                          <a:effectLst/>
                        </a:rPr>
                        <a:t> </a:t>
                      </a:r>
                      <a:r>
                        <a:rPr lang="en-US" sz="3200" dirty="0">
                          <a:effectLst/>
                        </a:rPr>
                        <a:t>x</a:t>
                      </a:r>
                      <a:r>
                        <a:rPr lang="en-US" sz="3200" baseline="-25000" dirty="0">
                          <a:effectLst/>
                        </a:rPr>
                        <a:t>2</a:t>
                      </a:r>
                      <a:r>
                        <a:rPr lang="en-US" sz="3200" baseline="0" dirty="0">
                          <a:effectLst/>
                          <a:sym typeface="Symbol" panose="05050102010706020507" pitchFamily="18" charset="2"/>
                        </a:rPr>
                        <a:t></a:t>
                      </a:r>
                      <a:r>
                        <a:rPr lang="en-US" sz="3200" dirty="0">
                          <a:effectLst/>
                        </a:rPr>
                        <a:t> x</a:t>
                      </a:r>
                      <a:r>
                        <a:rPr lang="en-US" sz="3200" baseline="-25000" dirty="0">
                          <a:effectLst/>
                        </a:rPr>
                        <a:t>1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x</a:t>
                      </a:r>
                      <a:r>
                        <a:rPr lang="en-US" sz="3200" baseline="-25000" dirty="0">
                          <a:effectLst/>
                        </a:rPr>
                        <a:t>1</a:t>
                      </a:r>
                      <a:r>
                        <a:rPr lang="en-US" sz="3200" baseline="0" dirty="0">
                          <a:effectLst/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en-US" sz="3200" baseline="0" dirty="0">
                          <a:effectLst/>
                        </a:rPr>
                        <a:t> </a:t>
                      </a:r>
                      <a:r>
                        <a:rPr lang="en-US" sz="3200" dirty="0">
                          <a:effectLst/>
                        </a:rPr>
                        <a:t>x</a:t>
                      </a:r>
                      <a:r>
                        <a:rPr lang="en-US" sz="3200" baseline="-25000" dirty="0">
                          <a:effectLst/>
                        </a:rPr>
                        <a:t>2</a:t>
                      </a:r>
                      <a:r>
                        <a:rPr lang="en-US" sz="3200" baseline="0" dirty="0">
                          <a:effectLst/>
                          <a:sym typeface="Symbol" panose="05050102010706020507" pitchFamily="18" charset="2"/>
                        </a:rPr>
                        <a:t></a:t>
                      </a:r>
                      <a:r>
                        <a:rPr lang="en-US" sz="3200" dirty="0">
                          <a:effectLst/>
                        </a:rPr>
                        <a:t> x</a:t>
                      </a:r>
                      <a:r>
                        <a:rPr lang="en-US" sz="3200" baseline="-25000" dirty="0">
                          <a:effectLst/>
                        </a:rPr>
                        <a:t>1</a:t>
                      </a:r>
                      <a:r>
                        <a:rPr lang="en-US" sz="3200" baseline="0" dirty="0">
                          <a:effectLst/>
                          <a:sym typeface="Symbol" panose="05050102010706020507" pitchFamily="18" charset="2"/>
                        </a:rPr>
                        <a:t></a:t>
                      </a:r>
                      <a:r>
                        <a:rPr lang="en-US" sz="3200" dirty="0">
                          <a:effectLst/>
                        </a:rPr>
                        <a:t> x</a:t>
                      </a:r>
                      <a:r>
                        <a:rPr lang="en-US" sz="3200" baseline="-25000" dirty="0">
                          <a:effectLst/>
                        </a:rPr>
                        <a:t>2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419469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00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01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10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11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0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0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0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0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0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0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0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0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</a:t>
                      </a:r>
                      <a:endParaRPr lang="ru-RU" sz="320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1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6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255768" cy="767008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2.6. Контактные схемы</a:t>
            </a:r>
            <a:endParaRPr lang="ru-RU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719064" y="1234151"/>
                <a:ext cx="8424936" cy="4569372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ru-RU" sz="2800" dirty="0" smtClean="0"/>
                  <a:t>Если значение булевой функции =</a:t>
                </a:r>
                <a:r>
                  <a:rPr lang="en-US" sz="2800" dirty="0" smtClean="0"/>
                  <a:t> </a:t>
                </a:r>
                <a:r>
                  <a:rPr lang="ru-RU" sz="2800" dirty="0" smtClean="0"/>
                  <a:t>1 (переключатель замкнут), ток проходит через переключатель.</a:t>
                </a:r>
              </a:p>
              <a:p>
                <a:pPr marL="0" lvl="0" indent="0">
                  <a:buNone/>
                </a:pPr>
                <a:r>
                  <a:rPr lang="ru-RU" sz="2800" dirty="0" smtClean="0"/>
                  <a:t>При нулевом значении булевой функции ток через переключатель не проходит (переключатель разомкнут).</a:t>
                </a:r>
              </a:p>
              <a:p>
                <a:pPr lvl="0"/>
                <a:endParaRPr lang="ru-RU" sz="2800" dirty="0" smtClean="0"/>
              </a:p>
              <a:p>
                <a:pPr marL="0" indent="0">
                  <a:buNone/>
                </a:pPr>
                <a:r>
                  <a:rPr lang="ru-RU" sz="2800" dirty="0" smtClean="0"/>
                  <a:t>Булевой функции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ru-RU" sz="2800" dirty="0" smtClean="0"/>
                  <a:t>соответствует контактная схема </a:t>
                </a:r>
                <a:endParaRPr lang="ru-RU" sz="2800" b="1" dirty="0" smtClean="0"/>
              </a:p>
              <a:p>
                <a:pPr marL="0" indent="0">
                  <a:buNone/>
                </a:pPr>
                <a:r>
                  <a:rPr lang="ru-RU" sz="2800" dirty="0" smtClean="0"/>
                  <a:t>                                                    </a:t>
                </a:r>
                <a:endParaRPr lang="ru-RU" sz="2800" b="1" dirty="0" smtClean="0"/>
              </a:p>
              <a:p>
                <a:pPr lvl="0"/>
                <a:endParaRPr lang="ru-RU" sz="2800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064" y="1234151"/>
                <a:ext cx="8424936" cy="4569372"/>
              </a:xfrm>
              <a:blipFill rotWithShape="1">
                <a:blip r:embed="rId2"/>
                <a:stretch>
                  <a:fillRect l="-1520" t="-12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Группа 7"/>
          <p:cNvGrpSpPr/>
          <p:nvPr/>
        </p:nvGrpSpPr>
        <p:grpSpPr>
          <a:xfrm>
            <a:off x="3095836" y="5004400"/>
            <a:ext cx="2952328" cy="830997"/>
            <a:chOff x="2339752" y="4890534"/>
            <a:chExt cx="2520280" cy="477963"/>
          </a:xfrm>
        </p:grpSpPr>
        <p:cxnSp>
          <p:nvCxnSpPr>
            <p:cNvPr id="4" name="Прямая соединительная линия 3"/>
            <p:cNvCxnSpPr/>
            <p:nvPr/>
          </p:nvCxnSpPr>
          <p:spPr>
            <a:xfrm>
              <a:off x="2339752" y="5157192"/>
              <a:ext cx="1008112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3851920" y="5157192"/>
              <a:ext cx="1008112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3400651" y="4890534"/>
              <a:ext cx="398483" cy="477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/>
                <a:t>x</a:t>
              </a:r>
              <a:endParaRPr lang="ru-RU" sz="4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3596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327776" cy="868346"/>
          </a:xfrm>
          <a:solidFill>
            <a:srgbClr val="FFEAA7"/>
          </a:solidFill>
        </p:spPr>
        <p:txBody>
          <a:bodyPr>
            <a:noAutofit/>
          </a:bodyPr>
          <a:lstStyle/>
          <a:p>
            <a:pPr lvl="0"/>
            <a:r>
              <a:rPr lang="ru-RU" b="1" dirty="0" smtClean="0"/>
              <a:t>Контактные схемы</a:t>
            </a:r>
            <a:endParaRPr lang="ru-RU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564704" y="1256780"/>
                <a:ext cx="843528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С помощью контактной схемы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sz="2800" dirty="0" smtClean="0"/>
                  <a:t> </a:t>
                </a:r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ru-RU" dirty="0" smtClean="0"/>
                  <a:t>получают отрицание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endParaRPr lang="ru-RU" sz="2800" dirty="0" smtClean="0"/>
              </a:p>
              <a:p>
                <a:pPr marL="0" indent="0">
                  <a:buNone/>
                </a:pPr>
                <a:r>
                  <a:rPr lang="ru-RU" dirty="0" smtClean="0"/>
                  <a:t>Конъюнкция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ru-RU" dirty="0" smtClean="0"/>
                  <a:t> реализуется контактной </a:t>
                </a:r>
                <a:r>
                  <a:rPr lang="ru-RU" dirty="0"/>
                  <a:t>схемой </a:t>
                </a:r>
                <a:endParaRPr lang="ru-RU" dirty="0" smtClean="0"/>
              </a:p>
              <a:p>
                <a:endParaRPr lang="ru-RU" sz="2800" b="1" dirty="0" smtClean="0"/>
              </a:p>
              <a:p>
                <a:pPr marL="0" indent="0">
                  <a:buNone/>
                </a:pPr>
                <a:endParaRPr lang="ru-RU" sz="2800" b="1" dirty="0" smtClean="0"/>
              </a:p>
              <a:p>
                <a:pPr lvl="0"/>
                <a:endParaRPr lang="ru-RU" sz="2800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704" y="1256780"/>
                <a:ext cx="8435280" cy="4525963"/>
              </a:xfrm>
              <a:blipFill rotWithShape="0">
                <a:blip r:embed="rId2"/>
                <a:stretch>
                  <a:fillRect l="-1880" t="-17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Группа 9"/>
          <p:cNvGrpSpPr/>
          <p:nvPr/>
        </p:nvGrpSpPr>
        <p:grpSpPr>
          <a:xfrm>
            <a:off x="2915816" y="2370902"/>
            <a:ext cx="2952328" cy="646331"/>
            <a:chOff x="2843808" y="2348880"/>
            <a:chExt cx="2952328" cy="646331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2843808" y="2348880"/>
              <a:ext cx="2952328" cy="646331"/>
              <a:chOff x="2339752" y="4978415"/>
              <a:chExt cx="2520280" cy="371749"/>
            </a:xfrm>
          </p:grpSpPr>
          <p:cxnSp>
            <p:nvCxnSpPr>
              <p:cNvPr id="7" name="Прямая соединительная линия 6"/>
              <p:cNvCxnSpPr/>
              <p:nvPr/>
            </p:nvCxnSpPr>
            <p:spPr>
              <a:xfrm>
                <a:off x="2339752" y="5157192"/>
                <a:ext cx="1008112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Прямая соединительная линия 7"/>
              <p:cNvCxnSpPr/>
              <p:nvPr/>
            </p:nvCxnSpPr>
            <p:spPr>
              <a:xfrm>
                <a:off x="3851920" y="5157192"/>
                <a:ext cx="1008112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408974" y="4978415"/>
                <a:ext cx="375220" cy="371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/>
                  <a:t>X</a:t>
                </a:r>
                <a:endParaRPr lang="ru-RU" sz="2400" b="1" dirty="0"/>
              </a:p>
            </p:txBody>
          </p:sp>
        </p:grpSp>
        <p:cxnSp>
          <p:nvCxnSpPr>
            <p:cNvPr id="4" name="Прямая соединительная линия 3"/>
            <p:cNvCxnSpPr/>
            <p:nvPr/>
          </p:nvCxnSpPr>
          <p:spPr>
            <a:xfrm>
              <a:off x="4096325" y="2492896"/>
              <a:ext cx="43954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Группа 2"/>
          <p:cNvGrpSpPr/>
          <p:nvPr/>
        </p:nvGrpSpPr>
        <p:grpSpPr>
          <a:xfrm>
            <a:off x="2253214" y="5236529"/>
            <a:ext cx="4565307" cy="662727"/>
            <a:chOff x="2123728" y="5122058"/>
            <a:chExt cx="4565307" cy="662727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>
              <a:off x="2123728" y="5445224"/>
              <a:ext cx="1180931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814113" y="5445224"/>
              <a:ext cx="1180931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5508104" y="5445224"/>
              <a:ext cx="1180931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374570" y="5122058"/>
              <a:ext cx="4395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X</a:t>
              </a:r>
              <a:endParaRPr lang="ru-RU" sz="24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68561" y="5138454"/>
              <a:ext cx="4251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Y</a:t>
              </a:r>
              <a:endParaRPr lang="ru-RU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0220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183760" cy="1199056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sz="4000" b="1" dirty="0" smtClean="0"/>
              <a:t>Дизъюнкции х</a:t>
            </a:r>
            <a:r>
              <a:rPr lang="en-US" sz="4000" b="1" dirty="0" smtClean="0">
                <a:sym typeface="Symbol"/>
              </a:rPr>
              <a:t></a:t>
            </a:r>
            <a:r>
              <a:rPr lang="ru-RU" sz="4000" b="1" dirty="0" smtClean="0"/>
              <a:t>у  соответствует контактная схема 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3" name="Группа 2"/>
          <p:cNvGrpSpPr/>
          <p:nvPr/>
        </p:nvGrpSpPr>
        <p:grpSpPr>
          <a:xfrm>
            <a:off x="1517916" y="2780928"/>
            <a:ext cx="6277336" cy="2016224"/>
            <a:chOff x="1691680" y="2474265"/>
            <a:chExt cx="5785919" cy="1683526"/>
          </a:xfrm>
        </p:grpSpPr>
        <p:cxnSp>
          <p:nvCxnSpPr>
            <p:cNvPr id="4" name="Прямая соединительная линия 3"/>
            <p:cNvCxnSpPr/>
            <p:nvPr/>
          </p:nvCxnSpPr>
          <p:spPr>
            <a:xfrm>
              <a:off x="1691680" y="3318830"/>
              <a:ext cx="172819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5749407" y="3354834"/>
              <a:ext cx="172819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 flipV="1">
              <a:off x="3419872" y="2742766"/>
              <a:ext cx="0" cy="12241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 flipV="1">
              <a:off x="5749407" y="2744924"/>
              <a:ext cx="0" cy="12241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3419872" y="2742766"/>
              <a:ext cx="72008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3419872" y="3966902"/>
              <a:ext cx="64807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5101335" y="3973624"/>
              <a:ext cx="64807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5101335" y="2744924"/>
              <a:ext cx="64807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Прямоугольник 13"/>
            <p:cNvSpPr/>
            <p:nvPr/>
          </p:nvSpPr>
          <p:spPr>
            <a:xfrm>
              <a:off x="4445088" y="2474265"/>
              <a:ext cx="46358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 smtClean="0"/>
                <a:t>X</a:t>
              </a:r>
              <a:r>
                <a:rPr lang="ru-RU" dirty="0" smtClean="0"/>
                <a:t> </a:t>
              </a:r>
              <a:endParaRPr lang="ru-RU" dirty="0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4434568" y="3573016"/>
              <a:ext cx="45076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/>
                <a:t>Y</a:t>
              </a:r>
              <a:r>
                <a:rPr lang="ru-RU" b="1" dirty="0" smtClean="0"/>
                <a:t> </a:t>
              </a:r>
              <a:endParaRPr lang="ru-RU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8928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579296" cy="868346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dirty="0"/>
              <a:t>2.8. Нормальные формы для формул</a:t>
            </a:r>
            <a:endParaRPr lang="ru-RU" sz="3600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600200"/>
                <a:ext cx="8856984" cy="4525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— формулы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&amp;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&amp; … &amp;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i="1" dirty="0"/>
                  <a:t>    </a:t>
                </a:r>
                <a:r>
                  <a:rPr lang="ru-RU" dirty="0"/>
                  <a:t>и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ru-RU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… ∨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ru-RU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&amp;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&amp; …&amp;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—</a:t>
                </a:r>
                <a:r>
                  <a:rPr lang="en-US" i="1" dirty="0"/>
                  <a:t> </a:t>
                </a:r>
                <a:r>
                  <a:rPr lang="ru-RU" i="1" dirty="0"/>
                  <a:t>конъюнкция </a:t>
                </a:r>
                <a:r>
                  <a:rPr lang="ru-RU" dirty="0"/>
                  <a:t>формул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ru-RU" i="1" baseline="-25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ru-RU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… ∨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— </a:t>
                </a:r>
                <a:r>
                  <a:rPr lang="ru-RU" i="1" dirty="0"/>
                  <a:t>дизъюнкция </a:t>
                </a:r>
                <a:r>
                  <a:rPr lang="ru-RU" dirty="0"/>
                  <a:t>формул</a:t>
                </a:r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600200"/>
                <a:ext cx="8856984" cy="4525963"/>
              </a:xfrm>
              <a:blipFill rotWithShape="1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77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579296" cy="868346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dirty="0"/>
              <a:t>2.8. Нормальные формы для формул</a:t>
            </a:r>
            <a:endParaRPr lang="ru-RU" sz="3600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963"/>
          </a:xfrm>
        </p:spPr>
        <p:txBody>
          <a:bodyPr/>
          <a:lstStyle/>
          <a:p>
            <a:pPr marL="0" indent="0">
              <a:buNone/>
            </a:pPr>
            <a:r>
              <a:rPr lang="ru-RU" i="1" dirty="0" smtClean="0"/>
              <a:t>Обобщенные </a:t>
            </a:r>
            <a:r>
              <a:rPr lang="ru-RU" i="1" dirty="0"/>
              <a:t>законы де Моргана</a:t>
            </a:r>
            <a:r>
              <a:rPr lang="ru-RU" dirty="0"/>
              <a:t>:</a:t>
            </a:r>
          </a:p>
          <a:p>
            <a:r>
              <a:rPr lang="en-US" dirty="0">
                <a:sym typeface="Symbol"/>
              </a:rPr>
              <a:t></a:t>
            </a:r>
            <a:r>
              <a:rPr lang="en-US" dirty="0" smtClean="0"/>
              <a:t>(</a:t>
            </a:r>
            <a:r>
              <a:rPr lang="en-US" i="1" dirty="0"/>
              <a:t>A</a:t>
            </a:r>
            <a:r>
              <a:rPr lang="en-US" baseline="-25000" dirty="0"/>
              <a:t>1 </a:t>
            </a:r>
            <a:r>
              <a:rPr lang="en-US" dirty="0"/>
              <a:t>&amp;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smtClean="0"/>
              <a:t>&amp;</a:t>
            </a:r>
            <a:r>
              <a:rPr lang="ru-RU" dirty="0" smtClean="0"/>
              <a:t> </a:t>
            </a:r>
            <a:r>
              <a:rPr lang="en-US" dirty="0" smtClean="0"/>
              <a:t>… </a:t>
            </a:r>
            <a:r>
              <a:rPr lang="en-US" dirty="0"/>
              <a:t>&amp;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)≡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∨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∨… </a:t>
            </a:r>
            <a:r>
              <a:rPr lang="en-US" dirty="0" smtClean="0"/>
              <a:t>∨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i="1" dirty="0" smtClean="0"/>
              <a:t> </a:t>
            </a:r>
            <a:r>
              <a:rPr lang="en-US" dirty="0"/>
              <a:t>,</a:t>
            </a:r>
            <a:endParaRPr lang="ru-RU" dirty="0"/>
          </a:p>
          <a:p>
            <a:r>
              <a:rPr lang="en-US" dirty="0">
                <a:sym typeface="Symbol"/>
              </a:rPr>
              <a:t></a:t>
            </a:r>
            <a:r>
              <a:rPr lang="en-US" dirty="0" smtClean="0"/>
              <a:t>(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∨ 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 smtClean="0"/>
              <a:t>∨</a:t>
            </a:r>
            <a:r>
              <a:rPr lang="ru-RU" dirty="0" smtClean="0"/>
              <a:t>…</a:t>
            </a:r>
            <a:r>
              <a:rPr lang="en-US" dirty="0" smtClean="0"/>
              <a:t> </a:t>
            </a:r>
            <a:r>
              <a:rPr lang="en-US" dirty="0"/>
              <a:t>∨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) ≡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&amp; … &amp;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i="1" dirty="0" smtClean="0"/>
              <a:t> 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02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579296" cy="868346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dirty="0"/>
              <a:t>2.8. Нормальные формы для формул</a:t>
            </a:r>
            <a:endParaRPr lang="ru-RU" sz="3600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0" y="1439801"/>
            <a:ext cx="9144000" cy="5301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	Формула</a:t>
            </a:r>
            <a:r>
              <a:rPr lang="ru-RU" dirty="0"/>
              <a:t>, которая есть </a:t>
            </a:r>
            <a:r>
              <a:rPr lang="ru-RU" dirty="0" smtClean="0"/>
              <a:t>логическая переменная </a:t>
            </a:r>
            <a:r>
              <a:rPr lang="ru-RU" dirty="0"/>
              <a:t>или отрицание переменной, называется </a:t>
            </a:r>
            <a:r>
              <a:rPr lang="ru-RU" i="1" dirty="0"/>
              <a:t>литералом</a:t>
            </a:r>
            <a:r>
              <a:rPr lang="ru-RU" dirty="0"/>
              <a:t>. Некоторая формула называется </a:t>
            </a:r>
            <a:r>
              <a:rPr lang="ru-RU" i="1" dirty="0"/>
              <a:t>элементарной конъюнкцией </a:t>
            </a:r>
            <a:r>
              <a:rPr lang="ru-RU" dirty="0"/>
              <a:t>(или </a:t>
            </a:r>
            <a:r>
              <a:rPr lang="ru-RU" i="1" dirty="0"/>
              <a:t>конъюнктом</a:t>
            </a:r>
            <a:r>
              <a:rPr lang="ru-RU" dirty="0"/>
              <a:t>), если она является конъюнкцией </a:t>
            </a:r>
            <a:r>
              <a:rPr lang="ru-RU" dirty="0" smtClean="0"/>
              <a:t>литералов. 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 </a:t>
            </a:r>
            <a:r>
              <a:rPr lang="ru-RU" i="1" dirty="0" smtClean="0"/>
              <a:t>X</a:t>
            </a:r>
            <a:r>
              <a:rPr lang="ru-RU" baseline="-25000" dirty="0" smtClean="0"/>
              <a:t>1</a:t>
            </a:r>
            <a:r>
              <a:rPr lang="ru-RU" dirty="0" smtClean="0"/>
              <a:t> </a:t>
            </a:r>
            <a:r>
              <a:rPr lang="ru-RU" dirty="0"/>
              <a:t>, </a:t>
            </a:r>
            <a:r>
              <a:rPr lang="ru-RU" i="1" dirty="0" smtClean="0"/>
              <a:t>X</a:t>
            </a:r>
            <a:r>
              <a:rPr lang="ru-RU" baseline="-25000" dirty="0" smtClean="0"/>
              <a:t>2</a:t>
            </a:r>
            <a:r>
              <a:rPr lang="ru-RU" dirty="0" smtClean="0"/>
              <a:t> </a:t>
            </a:r>
            <a:r>
              <a:rPr lang="ru-RU" dirty="0"/>
              <a:t>, </a:t>
            </a:r>
            <a:r>
              <a:rPr lang="ru-RU" dirty="0" smtClean="0"/>
              <a:t>		</a:t>
            </a:r>
            <a:r>
              <a:rPr lang="ru-RU" i="1" dirty="0" smtClean="0"/>
              <a:t>X</a:t>
            </a:r>
            <a:r>
              <a:rPr lang="ru-RU" baseline="-25000" dirty="0" smtClean="0"/>
              <a:t>1</a:t>
            </a:r>
            <a:r>
              <a:rPr lang="ru-RU" dirty="0" smtClean="0"/>
              <a:t> &amp; </a:t>
            </a:r>
            <a:r>
              <a:rPr lang="en-US" dirty="0">
                <a:sym typeface="Symbol"/>
              </a:rPr>
              <a:t> </a:t>
            </a:r>
            <a:r>
              <a:rPr lang="ru-RU" i="1" dirty="0" smtClean="0"/>
              <a:t>X</a:t>
            </a:r>
            <a:r>
              <a:rPr lang="ru-RU" baseline="-25000" dirty="0" smtClean="0"/>
              <a:t>2</a:t>
            </a:r>
            <a:r>
              <a:rPr lang="ru-RU" dirty="0" smtClean="0"/>
              <a:t> </a:t>
            </a:r>
            <a:r>
              <a:rPr lang="ru-RU" dirty="0"/>
              <a:t>, </a:t>
            </a:r>
            <a:r>
              <a:rPr lang="ru-RU" dirty="0" smtClean="0"/>
              <a:t>	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 </a:t>
            </a:r>
            <a:r>
              <a:rPr lang="ru-RU" i="1" dirty="0" smtClean="0"/>
              <a:t>X</a:t>
            </a:r>
            <a:r>
              <a:rPr lang="ru-RU" baseline="-25000" dirty="0" smtClean="0"/>
              <a:t>1</a:t>
            </a:r>
            <a:r>
              <a:rPr lang="ru-RU" dirty="0" smtClean="0"/>
              <a:t> </a:t>
            </a:r>
            <a:r>
              <a:rPr lang="ru-RU" dirty="0"/>
              <a:t>&amp; </a:t>
            </a:r>
            <a:r>
              <a:rPr lang="ru-RU" i="1" dirty="0"/>
              <a:t>X</a:t>
            </a:r>
            <a:r>
              <a:rPr lang="ru-RU" baseline="-25000" dirty="0"/>
              <a:t>2</a:t>
            </a:r>
            <a:r>
              <a:rPr lang="ru-RU" dirty="0"/>
              <a:t> &amp; </a:t>
            </a:r>
            <a:r>
              <a:rPr lang="ru-RU" i="1" dirty="0"/>
              <a:t>X</a:t>
            </a:r>
            <a:r>
              <a:rPr lang="ru-RU" baseline="-25000" dirty="0"/>
              <a:t>1</a:t>
            </a:r>
            <a:r>
              <a:rPr lang="ru-RU" dirty="0"/>
              <a:t> &amp; </a:t>
            </a:r>
            <a:r>
              <a:rPr lang="ru-RU" i="1" dirty="0"/>
              <a:t>X</a:t>
            </a:r>
            <a:r>
              <a:rPr lang="ru-RU" baseline="-25000" dirty="0"/>
              <a:t>3</a:t>
            </a:r>
            <a:r>
              <a:rPr lang="ru-RU" dirty="0"/>
              <a:t> </a:t>
            </a:r>
            <a:r>
              <a:rPr lang="ru-RU" dirty="0" smtClean="0"/>
              <a:t>,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en-US" dirty="0">
                <a:sym typeface="Symbol"/>
              </a:rPr>
              <a:t> </a:t>
            </a:r>
            <a:r>
              <a:rPr lang="ru-RU" i="1" dirty="0" smtClean="0"/>
              <a:t>X</a:t>
            </a:r>
            <a:r>
              <a:rPr lang="ru-RU" baseline="-25000" dirty="0" smtClean="0"/>
              <a:t>4</a:t>
            </a:r>
            <a:r>
              <a:rPr lang="ru-RU" dirty="0" smtClean="0"/>
              <a:t> </a:t>
            </a:r>
            <a:r>
              <a:rPr lang="ru-RU" dirty="0"/>
              <a:t>&amp; </a:t>
            </a:r>
            <a:r>
              <a:rPr lang="en-US" dirty="0">
                <a:sym typeface="Symbol"/>
              </a:rPr>
              <a:t> </a:t>
            </a:r>
            <a:r>
              <a:rPr lang="ru-RU" i="1" dirty="0" smtClean="0"/>
              <a:t>X</a:t>
            </a:r>
            <a:r>
              <a:rPr lang="ru-RU" baseline="-25000" dirty="0" smtClean="0"/>
              <a:t>2</a:t>
            </a:r>
            <a:r>
              <a:rPr lang="ru-RU" dirty="0" smtClean="0"/>
              <a:t> 	- элементарные конъюнкции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i="1" dirty="0" smtClean="0">
                <a:solidFill>
                  <a:schemeClr val="tx2"/>
                </a:solidFill>
              </a:rPr>
              <a:t>- Совершенная элементарная конъюнкция</a:t>
            </a:r>
            <a:endParaRPr lang="ru-RU" i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79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579296" cy="868346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dirty="0"/>
              <a:t>2.8. Нормальные формы для формул</a:t>
            </a:r>
            <a:endParaRPr lang="ru-RU" sz="3600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0" y="1154074"/>
            <a:ext cx="9144000" cy="5703926"/>
          </a:xfrm>
        </p:spPr>
        <p:txBody>
          <a:bodyPr>
            <a:normAutofit fontScale="92500" lnSpcReduction="10000"/>
          </a:bodyPr>
          <a:lstStyle/>
          <a:p>
            <a:r>
              <a:rPr lang="ru-RU" i="1" dirty="0"/>
              <a:t>Дизъюнктивной нормальной формой (ДНФ)</a:t>
            </a:r>
            <a:r>
              <a:rPr lang="ru-RU" dirty="0"/>
              <a:t> называется произвольная дизъюнкция элементарных </a:t>
            </a:r>
            <a:r>
              <a:rPr lang="ru-RU" dirty="0" smtClean="0"/>
              <a:t>конъюнкций </a:t>
            </a:r>
            <a:r>
              <a:rPr lang="ru-RU" dirty="0" smtClean="0"/>
              <a:t>(формула </a:t>
            </a:r>
            <a:r>
              <a:rPr lang="ru-RU" dirty="0"/>
              <a:t>находится в дизъюнктивной нормальной форме</a:t>
            </a:r>
            <a:r>
              <a:rPr lang="ru-RU" dirty="0" smtClean="0"/>
              <a:t>.)</a:t>
            </a:r>
            <a:endParaRPr lang="en-US" dirty="0" smtClean="0"/>
          </a:p>
          <a:p>
            <a:endParaRPr lang="ru-RU" dirty="0" smtClean="0"/>
          </a:p>
          <a:p>
            <a:pPr marL="0" indent="324000" algn="ctr">
              <a:buNone/>
            </a:pPr>
            <a:r>
              <a:rPr lang="ru-RU" dirty="0" smtClean="0"/>
              <a:t>Пример ДНФ</a:t>
            </a:r>
            <a:endParaRPr lang="ru-RU" dirty="0"/>
          </a:p>
          <a:p>
            <a:pPr marL="0" indent="324000" algn="ctr">
              <a:buNone/>
            </a:pPr>
            <a:r>
              <a:rPr lang="ru-RU" dirty="0"/>
              <a:t>(</a:t>
            </a:r>
            <a:r>
              <a:rPr lang="en-US" dirty="0" err="1" smtClean="0"/>
              <a:t>x</a:t>
            </a:r>
            <a:r>
              <a:rPr lang="en-US" dirty="0" err="1">
                <a:latin typeface="Calibri" panose="020F0502020204030204" pitchFamily="34" charset="0"/>
                <a:cs typeface="Calibri"/>
              </a:rPr>
              <a:t>·</a:t>
            </a:r>
            <a:r>
              <a:rPr lang="en-US" dirty="0" err="1" smtClean="0"/>
              <a:t>y</a:t>
            </a:r>
            <a:r>
              <a:rPr lang="ru-RU" dirty="0" smtClean="0"/>
              <a:t>)</a:t>
            </a:r>
            <a:r>
              <a:rPr lang="en-US" dirty="0" smtClean="0">
                <a:sym typeface="Symbol" panose="05050102010706020507" pitchFamily="18" charset="2"/>
              </a:rPr>
              <a:t></a:t>
            </a:r>
            <a:r>
              <a:rPr lang="ru-RU" dirty="0" smtClean="0"/>
              <a:t>(</a:t>
            </a:r>
            <a:r>
              <a:rPr lang="en-US" dirty="0" err="1" smtClean="0"/>
              <a:t>x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·</a:t>
            </a:r>
            <a:r>
              <a:rPr lang="en-US" dirty="0" err="1" smtClean="0"/>
              <a:t>z</a:t>
            </a:r>
            <a:r>
              <a:rPr lang="ru-RU" dirty="0"/>
              <a:t>) </a:t>
            </a:r>
            <a:r>
              <a:rPr lang="en-US" dirty="0">
                <a:sym typeface="Symbol" panose="05050102010706020507" pitchFamily="18" charset="2"/>
              </a:rPr>
              <a:t></a:t>
            </a:r>
            <a:r>
              <a:rPr lang="ru-RU" dirty="0" smtClean="0"/>
              <a:t>(</a:t>
            </a:r>
            <a:r>
              <a:rPr lang="en-US" dirty="0" err="1" smtClean="0"/>
              <a:t>x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dirty="0" err="1" smtClean="0"/>
              <a:t>y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dirty="0" err="1" smtClean="0"/>
              <a:t>z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324000" algn="just">
              <a:buNone/>
            </a:pPr>
            <a:endParaRPr lang="ru-RU" dirty="0"/>
          </a:p>
          <a:p>
            <a:r>
              <a:rPr lang="ru-RU" dirty="0" smtClean="0"/>
              <a:t>ДНФ </a:t>
            </a:r>
            <a:r>
              <a:rPr lang="ru-RU" i="1" dirty="0"/>
              <a:t>A </a:t>
            </a:r>
            <a:r>
              <a:rPr lang="ru-RU" dirty="0"/>
              <a:t>называется </a:t>
            </a:r>
            <a:r>
              <a:rPr lang="ru-RU" i="1" dirty="0"/>
              <a:t>совершенной </a:t>
            </a:r>
            <a:r>
              <a:rPr lang="ru-RU" dirty="0"/>
              <a:t>и обозначается </a:t>
            </a:r>
            <a:r>
              <a:rPr lang="ru-RU" i="1" dirty="0"/>
              <a:t>СДНФ</a:t>
            </a:r>
            <a:r>
              <a:rPr lang="ru-RU" dirty="0"/>
              <a:t>, если </a:t>
            </a:r>
            <a:r>
              <a:rPr lang="ru-RU" dirty="0"/>
              <a:t>ДНФ </a:t>
            </a:r>
            <a:r>
              <a:rPr lang="ru-RU" i="1" dirty="0"/>
              <a:t>A </a:t>
            </a:r>
            <a:r>
              <a:rPr lang="ru-RU" dirty="0"/>
              <a:t>называется </a:t>
            </a:r>
            <a:r>
              <a:rPr lang="ru-RU" i="1" dirty="0"/>
              <a:t>совершенной </a:t>
            </a:r>
            <a:r>
              <a:rPr lang="ru-RU" dirty="0"/>
              <a:t>и обозначается </a:t>
            </a:r>
            <a:r>
              <a:rPr lang="ru-RU" i="1" dirty="0"/>
              <a:t>СДНФ</a:t>
            </a:r>
            <a:r>
              <a:rPr lang="ru-RU" dirty="0"/>
              <a:t>, если она состоит из совершенных конъюнктов</a:t>
            </a:r>
            <a:r>
              <a:rPr lang="ru-RU" dirty="0" smtClean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066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944" y="190889"/>
            <a:ext cx="8255768" cy="429799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sz="3600" b="1" dirty="0" smtClean="0"/>
              <a:t>2.5. Способы задания булевой функции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38944" y="764704"/>
            <a:ext cx="8507288" cy="5832648"/>
          </a:xfrm>
        </p:spPr>
        <p:txBody>
          <a:bodyPr>
            <a:normAutofit/>
          </a:bodyPr>
          <a:lstStyle/>
          <a:p>
            <a:r>
              <a:rPr lang="ru-RU" dirty="0" smtClean="0"/>
              <a:t>Б. ф. – это логическая формула, состоящая из переменных, принимающих значения 0 и 1.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 </a:t>
            </a:r>
            <a:r>
              <a:rPr lang="ru-RU" dirty="0"/>
              <a:t>т</a:t>
            </a:r>
            <a:r>
              <a:rPr lang="ru-RU" dirty="0" smtClean="0"/>
              <a:t>абличный (таблицей истинности)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 аналитический (формулой высказываний)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 десятичным вектором (кортежем)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 двоичным вектором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 полиномом (с </a:t>
            </a:r>
            <a:r>
              <a:rPr lang="ru-RU" dirty="0"/>
              <a:t>помощью операций </a:t>
            </a:r>
            <a:r>
              <a:rPr lang="ru-RU" dirty="0" smtClean="0"/>
              <a:t>⊕ и &amp;</a:t>
            </a:r>
            <a:r>
              <a:rPr lang="ru-RU" i="1" dirty="0" smtClean="0"/>
              <a:t>)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i="1" dirty="0" smtClean="0"/>
              <a:t> </a:t>
            </a:r>
            <a:r>
              <a:rPr lang="ru-RU" dirty="0"/>
              <a:t>с</a:t>
            </a:r>
            <a:r>
              <a:rPr lang="ru-RU" dirty="0" smtClean="0"/>
              <a:t>трокой или матрицей 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 деревом решений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177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579296" cy="868346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dirty="0"/>
              <a:t>2.8. Нормальные формы для формул</a:t>
            </a:r>
            <a:endParaRPr lang="ru-RU" sz="3600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307434" y="1844824"/>
            <a:ext cx="8856984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 err="1" smtClean="0"/>
              <a:t>Л.ф</a:t>
            </a:r>
            <a:r>
              <a:rPr lang="ru-RU" dirty="0" smtClean="0"/>
              <a:t>. – </a:t>
            </a:r>
            <a:r>
              <a:rPr lang="ru-RU" dirty="0" err="1" smtClean="0"/>
              <a:t>днф</a:t>
            </a:r>
            <a:r>
              <a:rPr lang="ru-RU" dirty="0" smtClean="0"/>
              <a:t> – </a:t>
            </a:r>
            <a:r>
              <a:rPr lang="ru-RU" dirty="0" err="1" smtClean="0"/>
              <a:t>сднф</a:t>
            </a:r>
            <a:endParaRPr lang="ru-RU" dirty="0" smtClean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Алгоритм</a:t>
            </a:r>
            <a:r>
              <a:rPr lang="ru-RU" dirty="0" smtClean="0"/>
              <a:t>, устанавливающий </a:t>
            </a:r>
            <a:r>
              <a:rPr lang="ru-RU" dirty="0"/>
              <a:t>равносильность или неравносильность двух заданных </a:t>
            </a:r>
            <a:r>
              <a:rPr lang="ru-RU" dirty="0" smtClean="0"/>
              <a:t>формул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err="1" smtClean="0"/>
              <a:t>Сднф</a:t>
            </a:r>
            <a:r>
              <a:rPr lang="ru-RU" dirty="0" smtClean="0"/>
              <a:t> = </a:t>
            </a:r>
            <a:r>
              <a:rPr lang="ru-RU" dirty="0" err="1" smtClean="0"/>
              <a:t>сднф</a:t>
            </a:r>
            <a:r>
              <a:rPr lang="ru-RU" dirty="0" smtClean="0"/>
              <a:t>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4043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579296" cy="868346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dirty="0"/>
              <a:t>2.8. Нормальные формы для формул</a:t>
            </a:r>
            <a:endParaRPr lang="ru-RU" sz="3600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600200"/>
                <a:ext cx="8856984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i="1" dirty="0"/>
                  <a:t>Конъюнктивной нормальной формой (КНФ) </a:t>
                </a:r>
                <a:r>
                  <a:rPr lang="ru-RU" dirty="0"/>
                  <a:t>называется произвольная конъюнкция дизъюнктов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                        </a:t>
                </a:r>
                <a:r>
                  <a:rPr lang="ru-RU" dirty="0" smtClean="0"/>
                  <a:t> (</a:t>
                </a:r>
                <a:r>
                  <a:rPr lang="en-US" dirty="0" err="1"/>
                  <a:t>x</a:t>
                </a:r>
                <a:r>
                  <a:rPr lang="en-US" dirty="0" err="1">
                    <a:sym typeface="Symbol"/>
                  </a:rPr>
                  <a:t></a:t>
                </a:r>
                <a:r>
                  <a:rPr lang="en-US" dirty="0" err="1"/>
                  <a:t>y</a:t>
                </a:r>
                <a:r>
                  <a:rPr lang="ru-RU" dirty="0"/>
                  <a:t>)</a:t>
                </a:r>
                <a:r>
                  <a:rPr lang="ru-RU" dirty="0">
                    <a:sym typeface="Symbol"/>
                  </a:rPr>
                  <a:t></a:t>
                </a:r>
                <a:r>
                  <a:rPr lang="ru-RU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err="1">
                    <a:sym typeface="Symbol"/>
                  </a:rPr>
                  <a:t></a:t>
                </a:r>
                <a:r>
                  <a:rPr lang="en-US" dirty="0" err="1"/>
                  <a:t>z</a:t>
                </a:r>
                <a:r>
                  <a:rPr lang="ru-RU" dirty="0"/>
                  <a:t>) </a:t>
                </a:r>
                <a:r>
                  <a:rPr lang="ru-RU" dirty="0">
                    <a:sym typeface="Symbol"/>
                  </a:rPr>
                  <a:t></a:t>
                </a:r>
                <a:r>
                  <a:rPr lang="ru-RU" dirty="0"/>
                  <a:t>(</a:t>
                </a:r>
                <a:r>
                  <a:rPr lang="en-US" dirty="0" err="1"/>
                  <a:t>x</a:t>
                </a:r>
                <a:r>
                  <a:rPr lang="en-US" dirty="0" err="1">
                    <a:sym typeface="Symbol"/>
                  </a:rPr>
                  <a:t>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err="1">
                    <a:sym typeface="Symbol"/>
                  </a:rPr>
                  <a:t></a:t>
                </a:r>
                <a:r>
                  <a:rPr lang="en-US" dirty="0" err="1"/>
                  <a:t>z</a:t>
                </a:r>
                <a:r>
                  <a:rPr lang="ru-RU" dirty="0"/>
                  <a:t>)</a:t>
                </a:r>
                <a:endParaRPr lang="ru-RU" i="1" dirty="0"/>
              </a:p>
              <a:p>
                <a:endParaRPr lang="ru-RU" i="1" dirty="0" smtClean="0"/>
              </a:p>
              <a:p>
                <a:r>
                  <a:rPr lang="ru-RU" dirty="0"/>
                  <a:t>КНФ </a:t>
                </a:r>
                <a:r>
                  <a:rPr lang="ru-RU" dirty="0" smtClean="0"/>
                  <a:t>называется </a:t>
                </a:r>
                <a:r>
                  <a:rPr lang="ru-RU" i="1" dirty="0"/>
                  <a:t>совершенной </a:t>
                </a:r>
                <a:r>
                  <a:rPr lang="ru-RU" dirty="0"/>
                  <a:t>и обозначается </a:t>
                </a:r>
                <a:r>
                  <a:rPr lang="ru-RU" i="1" dirty="0"/>
                  <a:t>СКНФ</a:t>
                </a:r>
                <a:r>
                  <a:rPr lang="ru-RU" dirty="0"/>
                  <a:t>, если каждая переменная формулы </a:t>
                </a:r>
                <a:r>
                  <a:rPr lang="ru-RU" i="1" dirty="0" smtClean="0"/>
                  <a:t>A </a:t>
                </a:r>
                <a:r>
                  <a:rPr lang="ru-RU" dirty="0"/>
                  <a:t>входит с отрицанием или без отрицания в каждый дизъюнкт точно один </a:t>
                </a:r>
                <a:r>
                  <a:rPr lang="ru-RU" dirty="0" smtClean="0"/>
                  <a:t>раз.</a:t>
                </a:r>
                <a:endParaRPr lang="ru-RU" i="1" dirty="0" smtClean="0"/>
              </a:p>
            </p:txBody>
          </p:sp>
        </mc:Choice>
        <mc:Fallback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600200"/>
                <a:ext cx="8856984" cy="4525963"/>
              </a:xfrm>
              <a:blipFill rotWithShape="1">
                <a:blip r:embed="rId2"/>
                <a:stretch>
                  <a:fillRect l="-1514" t="-2830" b="-1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81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9177265" cy="1080120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i="1" dirty="0"/>
              <a:t>2.9. Приведение к дизъюнктивной нормальной форме (ДНФ</a:t>
            </a:r>
            <a:r>
              <a:rPr lang="ru-RU" sz="3600" b="1" i="1" dirty="0" smtClean="0"/>
              <a:t>)</a:t>
            </a:r>
            <a:endParaRPr lang="ru-RU" sz="3600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50691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i="1" dirty="0"/>
              <a:t>Способ перехода от табличного задания логической функции к булевой формуле</a:t>
            </a:r>
            <a:r>
              <a:rPr lang="ru-RU" i="1" dirty="0" smtClean="0"/>
              <a:t>:</a:t>
            </a:r>
          </a:p>
          <a:p>
            <a:pPr marL="0" indent="324000" algn="just">
              <a:buNone/>
            </a:pPr>
            <a:r>
              <a:rPr lang="ru-RU" dirty="0" smtClean="0"/>
              <a:t>Для </a:t>
            </a:r>
            <a:r>
              <a:rPr lang="ru-RU" dirty="0"/>
              <a:t>каждого набора значений переменных х</a:t>
            </a:r>
            <a:r>
              <a:rPr lang="ru-RU" baseline="-25000" dirty="0"/>
              <a:t>1,…,</a:t>
            </a:r>
            <a:r>
              <a:rPr lang="ru-RU" dirty="0"/>
              <a:t> </a:t>
            </a:r>
            <a:r>
              <a:rPr lang="ru-RU" i="1" dirty="0"/>
              <a:t>х</a:t>
            </a:r>
            <a:r>
              <a:rPr lang="en-US" i="1" baseline="-25000" dirty="0"/>
              <a:t>n</a:t>
            </a:r>
            <a:r>
              <a:rPr lang="ru-RU" dirty="0"/>
              <a:t>, на котором функция </a:t>
            </a:r>
            <a:r>
              <a:rPr lang="ru-RU" dirty="0">
                <a:sym typeface="Symbol" panose="05050102010706020507" pitchFamily="18" charset="2"/>
              </a:rPr>
              <a:t></a:t>
            </a:r>
            <a:r>
              <a:rPr lang="ru-RU" dirty="0"/>
              <a:t>(</a:t>
            </a:r>
            <a:r>
              <a:rPr lang="en-US" dirty="0"/>
              <a:t>x</a:t>
            </a:r>
            <a:r>
              <a:rPr lang="ru-RU" baseline="-25000" dirty="0"/>
              <a:t>1</a:t>
            </a:r>
            <a:r>
              <a:rPr lang="ru-RU" dirty="0" smtClean="0"/>
              <a:t>,…,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ru-RU" dirty="0"/>
              <a:t>) равна 1, выписываются конъюнкции всех переменных: над теми переменными, которые на этом наборе равны 0, ставятся отрицания; все такие конъюнкции соединяются знаками дизъюнкции.</a:t>
            </a:r>
          </a:p>
          <a:p>
            <a:pPr marL="0" indent="324000" algn="just">
              <a:buNone/>
            </a:pPr>
            <a:r>
              <a:rPr lang="ru-RU" dirty="0"/>
              <a:t>Полученная таким образом формула </a:t>
            </a:r>
            <a:r>
              <a:rPr lang="ru-RU" dirty="0" smtClean="0"/>
              <a:t>является </a:t>
            </a:r>
            <a:r>
              <a:rPr lang="ru-RU" i="1" dirty="0" smtClean="0"/>
              <a:t>совершенной </a:t>
            </a:r>
            <a:r>
              <a:rPr lang="ru-RU" i="1" dirty="0"/>
              <a:t>дизъюнктивной нормальной формой (СДНФ)</a:t>
            </a:r>
            <a:r>
              <a:rPr lang="ru-RU" dirty="0"/>
              <a:t> логической функции</a:t>
            </a:r>
            <a:r>
              <a:rPr lang="ru-RU" dirty="0">
                <a:sym typeface="Symbol" panose="05050102010706020507" pitchFamily="18" charset="2"/>
              </a:rPr>
              <a:t></a:t>
            </a:r>
            <a:r>
              <a:rPr lang="ru-RU" dirty="0"/>
              <a:t> (</a:t>
            </a:r>
            <a:r>
              <a:rPr lang="en-US" dirty="0"/>
              <a:t>x</a:t>
            </a:r>
            <a:r>
              <a:rPr lang="ru-RU" baseline="-25000" dirty="0"/>
              <a:t>1</a:t>
            </a:r>
            <a:r>
              <a:rPr lang="ru-RU" dirty="0"/>
              <a:t>,… 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ru-RU" dirty="0"/>
              <a:t>)</a:t>
            </a:r>
            <a:r>
              <a:rPr lang="ru-RU" i="1" dirty="0"/>
              <a:t>.</a:t>
            </a:r>
            <a:endParaRPr lang="ru-RU" dirty="0"/>
          </a:p>
          <a:p>
            <a:endParaRPr lang="ru-RU" b="1" i="1" dirty="0" smtClean="0"/>
          </a:p>
          <a:p>
            <a:endParaRPr lang="ru-RU" i="1" dirty="0" smtClean="0"/>
          </a:p>
        </p:txBody>
      </p:sp>
    </p:spTree>
    <p:extLst>
      <p:ext uri="{BB962C8B-B14F-4D97-AF65-F5344CB8AC3E}">
        <p14:creationId xmlns:p14="http://schemas.microsoft.com/office/powerpoint/2010/main" val="206292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Содержимое 5"/>
          <p:cNvSpPr txBox="1">
            <a:spLocks/>
          </p:cNvSpPr>
          <p:nvPr/>
        </p:nvSpPr>
        <p:spPr>
          <a:xfrm>
            <a:off x="0" y="1700808"/>
            <a:ext cx="9144000" cy="496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800" dirty="0" smtClean="0"/>
              <a:t>Для каждой функции СДНФ </a:t>
            </a:r>
            <a:r>
              <a:rPr lang="ru-RU" sz="2800" i="1" dirty="0" smtClean="0"/>
              <a:t>единственна </a:t>
            </a:r>
            <a:r>
              <a:rPr lang="ru-RU" sz="2800" dirty="0" smtClean="0"/>
              <a:t>(с точностью до перестановок переменных и конъюнкций). </a:t>
            </a:r>
          </a:p>
          <a:p>
            <a:pPr algn="just"/>
            <a:r>
              <a:rPr lang="ru-RU" sz="2800" dirty="0" smtClean="0"/>
              <a:t>Например, для функции, заданной таблицей, СДНФ имеет вид (для удобства её восприятия используем в формуле другой, более </a:t>
            </a:r>
            <a:r>
              <a:rPr lang="ru-RU" sz="2800" dirty="0" err="1" smtClean="0"/>
              <a:t>употребимый</a:t>
            </a:r>
            <a:r>
              <a:rPr lang="ru-RU" sz="2800" dirty="0" smtClean="0"/>
              <a:t> в алгебре логики символ конъюнкции):</a:t>
            </a:r>
          </a:p>
          <a:p>
            <a:pPr algn="just"/>
            <a:endParaRPr lang="ru-RU" sz="2800" dirty="0" smtClean="0"/>
          </a:p>
          <a:p>
            <a:pPr algn="just"/>
            <a:r>
              <a:rPr lang="ru-RU" sz="2800" dirty="0" smtClean="0"/>
              <a:t>                </a:t>
            </a:r>
            <a:r>
              <a:rPr lang="en-US" sz="2800" dirty="0" smtClean="0"/>
              <a:t>x</a:t>
            </a:r>
            <a:r>
              <a:rPr lang="en-US" sz="2800" baseline="-25000" dirty="0" smtClean="0"/>
              <a:t>1 </a:t>
            </a:r>
            <a:r>
              <a:rPr lang="en-US" sz="2800" dirty="0" smtClean="0">
                <a:sym typeface="Symbol"/>
              </a:rPr>
              <a:t></a:t>
            </a:r>
            <a:r>
              <a:rPr lang="en-US" sz="2800" dirty="0" smtClean="0"/>
              <a:t>x</a:t>
            </a:r>
            <a:r>
              <a:rPr lang="en-US" sz="2800" baseline="-25000" dirty="0" smtClean="0"/>
              <a:t>2 </a:t>
            </a:r>
            <a:r>
              <a:rPr lang="en-US" sz="2800" dirty="0" smtClean="0">
                <a:sym typeface="Symbol"/>
              </a:rPr>
              <a:t>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</a:t>
            </a:r>
            <a:r>
              <a:rPr lang="en-US" sz="2800" dirty="0" smtClean="0"/>
              <a:t>x</a:t>
            </a:r>
            <a:r>
              <a:rPr lang="en-US" sz="2800" baseline="-25000" dirty="0" smtClean="0"/>
              <a:t>3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x</a:t>
            </a:r>
            <a:r>
              <a:rPr lang="en-US" sz="2800" baseline="-25000" dirty="0" smtClean="0"/>
              <a:t>1</a:t>
            </a:r>
            <a:r>
              <a:rPr lang="en-US" sz="2800" dirty="0" smtClean="0">
                <a:sym typeface="Symbol"/>
              </a:rPr>
              <a:t>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</a:t>
            </a:r>
            <a:r>
              <a:rPr lang="en-US" sz="2800" dirty="0" smtClean="0"/>
              <a:t>x</a:t>
            </a:r>
            <a:r>
              <a:rPr lang="en-US" sz="2800" baseline="-25000" dirty="0" smtClean="0"/>
              <a:t>2</a:t>
            </a:r>
            <a:r>
              <a:rPr lang="ru-RU" sz="2800" baseline="-25000" dirty="0" smtClean="0"/>
              <a:t> </a:t>
            </a:r>
            <a:r>
              <a:rPr lang="en-US" sz="2800" dirty="0" smtClean="0">
                <a:sym typeface="Symbol"/>
              </a:rPr>
              <a:t></a:t>
            </a:r>
            <a:r>
              <a:rPr lang="ru-RU" sz="2800" dirty="0" smtClean="0">
                <a:sym typeface="Symbol"/>
              </a:rPr>
              <a:t>  </a:t>
            </a:r>
            <a:r>
              <a:rPr lang="en-US" sz="2800" dirty="0" smtClean="0"/>
              <a:t>x</a:t>
            </a:r>
            <a:r>
              <a:rPr lang="en-US" sz="2800" baseline="-25000" dirty="0" smtClean="0"/>
              <a:t>3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x</a:t>
            </a:r>
            <a:r>
              <a:rPr lang="en-US" sz="2800" baseline="-25000" dirty="0" smtClean="0"/>
              <a:t>1 </a:t>
            </a:r>
            <a:r>
              <a:rPr lang="en-US" sz="2800" dirty="0" smtClean="0">
                <a:sym typeface="Symbol"/>
              </a:rPr>
              <a:t></a:t>
            </a:r>
            <a:r>
              <a:rPr lang="en-US" sz="2800" dirty="0" smtClean="0"/>
              <a:t>  x</a:t>
            </a:r>
            <a:r>
              <a:rPr lang="en-US" sz="2800" baseline="-25000" dirty="0" smtClean="0"/>
              <a:t>2 </a:t>
            </a:r>
            <a:r>
              <a:rPr lang="en-US" sz="2800" dirty="0" smtClean="0">
                <a:sym typeface="Symbol"/>
              </a:rPr>
              <a:t></a:t>
            </a:r>
            <a:r>
              <a:rPr lang="en-US" sz="2800" dirty="0" smtClean="0"/>
              <a:t>  x</a:t>
            </a:r>
            <a:r>
              <a:rPr lang="en-US" sz="2800" baseline="-25000" dirty="0" smtClean="0"/>
              <a:t>3</a:t>
            </a:r>
            <a:endParaRPr lang="ru-RU" sz="2800" dirty="0" smtClean="0"/>
          </a:p>
          <a:p>
            <a:pPr algn="just"/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956299"/>
              </p:ext>
            </p:extLst>
          </p:nvPr>
        </p:nvGraphicFramePr>
        <p:xfrm>
          <a:off x="179513" y="548680"/>
          <a:ext cx="8784975" cy="496124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55845"/>
                <a:gridCol w="1332444"/>
                <a:gridCol w="1230386"/>
                <a:gridCol w="2243648"/>
                <a:gridCol w="2822652"/>
              </a:tblGrid>
              <a:tr h="645753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x</a:t>
                      </a:r>
                      <a:r>
                        <a:rPr lang="en-US" sz="3200" baseline="-25000" dirty="0">
                          <a:effectLst/>
                        </a:rPr>
                        <a:t>1 </a:t>
                      </a:r>
                      <a:r>
                        <a:rPr lang="en-US" sz="3200" dirty="0" smtClean="0">
                          <a:effectLst/>
                        </a:rPr>
                        <a:t>x</a:t>
                      </a:r>
                      <a:r>
                        <a:rPr lang="en-US" sz="3200" baseline="-25000" dirty="0" smtClean="0">
                          <a:effectLst/>
                        </a:rPr>
                        <a:t>2</a:t>
                      </a:r>
                      <a:r>
                        <a:rPr lang="en-US" sz="3200" dirty="0" smtClean="0">
                          <a:effectLst/>
                        </a:rPr>
                        <a:t>x</a:t>
                      </a:r>
                      <a:r>
                        <a:rPr lang="ru-RU" sz="3200" baseline="-25000" dirty="0" smtClean="0">
                          <a:effectLst/>
                        </a:rPr>
                        <a:t>3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effectLst/>
                        </a:rPr>
                        <a:t>x̅</a:t>
                      </a:r>
                      <a:r>
                        <a:rPr lang="en-US" sz="3200" baseline="-25000" dirty="0" smtClean="0">
                          <a:effectLst/>
                        </a:rPr>
                        <a:t>1 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4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effectLst/>
                        </a:rPr>
                        <a:t>x̅</a:t>
                      </a:r>
                      <a:r>
                        <a:rPr lang="en-US" sz="3200" baseline="-25000" dirty="0" smtClean="0">
                          <a:effectLst/>
                        </a:rPr>
                        <a:t>1</a:t>
                      </a:r>
                      <a:r>
                        <a:rPr lang="en-US" sz="3200" dirty="0" smtClean="0">
                          <a:sym typeface="Symbol"/>
                        </a:rPr>
                        <a:t></a:t>
                      </a:r>
                      <a:r>
                        <a:rPr lang="en-US" sz="3200" dirty="0" smtClean="0">
                          <a:effectLst/>
                        </a:rPr>
                        <a:t>x</a:t>
                      </a:r>
                      <a:r>
                        <a:rPr lang="en-US" sz="3200" baseline="-25000" dirty="0" smtClean="0">
                          <a:effectLst/>
                        </a:rPr>
                        <a:t>2</a:t>
                      </a:r>
                      <a:endParaRPr lang="ru-RU" sz="32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 smtClean="0">
                          <a:effectLst/>
                        </a:rPr>
                        <a:t>x</a:t>
                      </a:r>
                      <a:r>
                        <a:rPr lang="en-US" sz="3200" baseline="-25000" dirty="0" smtClean="0">
                          <a:effectLst/>
                        </a:rPr>
                        <a:t>1</a:t>
                      </a:r>
                      <a:r>
                        <a:rPr lang="ru-RU" sz="3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sz="3200" dirty="0" smtClean="0">
                          <a:effectLst/>
                        </a:rPr>
                        <a:t>x</a:t>
                      </a:r>
                      <a:r>
                        <a:rPr lang="ru-RU" sz="3200" baseline="-25000" dirty="0" smtClean="0">
                          <a:effectLst/>
                        </a:rPr>
                        <a:t>3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</a:rPr>
                        <a:t>(</a:t>
                      </a:r>
                      <a:r>
                        <a:rPr lang="en-US" sz="3200" dirty="0" smtClean="0">
                          <a:effectLst/>
                        </a:rPr>
                        <a:t>x̅</a:t>
                      </a:r>
                      <a:r>
                        <a:rPr lang="en-US" sz="3200" baseline="-25000" dirty="0" smtClean="0">
                          <a:effectLst/>
                        </a:rPr>
                        <a:t>1</a:t>
                      </a:r>
                      <a:r>
                        <a:rPr lang="en-US" sz="3200" dirty="0" smtClean="0">
                          <a:sym typeface="Symbol"/>
                        </a:rPr>
                        <a:t></a:t>
                      </a:r>
                      <a:r>
                        <a:rPr lang="en-US" sz="3200" dirty="0" smtClean="0">
                          <a:effectLst/>
                        </a:rPr>
                        <a:t>x</a:t>
                      </a:r>
                      <a:r>
                        <a:rPr lang="en-US" sz="3200" baseline="-25000" dirty="0" smtClean="0">
                          <a:effectLst/>
                        </a:rPr>
                        <a:t>2</a:t>
                      </a:r>
                      <a:r>
                        <a:rPr lang="ru-RU" sz="3200" baseline="0" dirty="0" smtClean="0">
                          <a:effectLst/>
                          <a:sym typeface="Symbol" panose="05050102010706020507" pitchFamily="18" charset="2"/>
                        </a:rPr>
                        <a:t>)</a:t>
                      </a:r>
                      <a:r>
                        <a:rPr lang="ru-RU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sz="3200" dirty="0" smtClean="0">
                          <a:effectLst/>
                        </a:rPr>
                        <a:t> x</a:t>
                      </a:r>
                      <a:r>
                        <a:rPr lang="en-US" sz="3200" baseline="-25000" dirty="0" smtClean="0">
                          <a:effectLst/>
                        </a:rPr>
                        <a:t>1</a:t>
                      </a:r>
                      <a:r>
                        <a:rPr lang="ru-RU" sz="3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sz="3200" dirty="0" smtClean="0">
                          <a:effectLst/>
                        </a:rPr>
                        <a:t>x</a:t>
                      </a:r>
                      <a:r>
                        <a:rPr lang="en-US" sz="3200" baseline="-25000" dirty="0" smtClean="0">
                          <a:effectLst/>
                        </a:rPr>
                        <a:t>2</a:t>
                      </a:r>
                      <a:endParaRPr lang="ru-RU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4315492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b="0" dirty="0" smtClean="0">
                          <a:effectLst/>
                        </a:rPr>
                        <a:t>00</a:t>
                      </a:r>
                      <a:r>
                        <a:rPr lang="ru-RU" sz="3200" b="0" dirty="0" smtClean="0">
                          <a:effectLst/>
                        </a:rPr>
                        <a:t>0</a:t>
                      </a:r>
                      <a:endParaRPr lang="ru-RU" sz="3200" b="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en-US" sz="3200" b="0" dirty="0" smtClean="0">
                          <a:effectLst/>
                        </a:rPr>
                        <a:t>0</a:t>
                      </a:r>
                      <a:r>
                        <a:rPr lang="ru-RU" sz="3200" b="0" dirty="0" smtClean="0">
                          <a:effectLst/>
                        </a:rPr>
                        <a:t>0</a:t>
                      </a:r>
                      <a:r>
                        <a:rPr lang="en-US" sz="3200" b="0" dirty="0" smtClean="0">
                          <a:effectLst/>
                        </a:rPr>
                        <a:t>1</a:t>
                      </a:r>
                      <a:endParaRPr lang="ru-RU" sz="3200" b="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b="0" dirty="0" smtClean="0">
                          <a:effectLst/>
                        </a:rPr>
                        <a:t>0</a:t>
                      </a:r>
                      <a:r>
                        <a:rPr lang="en-US" sz="3200" b="0" dirty="0" smtClean="0">
                          <a:effectLst/>
                        </a:rPr>
                        <a:t>10</a:t>
                      </a:r>
                      <a:endParaRPr lang="ru-RU" sz="3200" b="0" dirty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b="0" dirty="0" smtClean="0">
                          <a:effectLst/>
                        </a:rPr>
                        <a:t>0</a:t>
                      </a:r>
                      <a:r>
                        <a:rPr lang="en-US" sz="3200" b="0" dirty="0" smtClean="0">
                          <a:effectLst/>
                        </a:rPr>
                        <a:t>11</a:t>
                      </a:r>
                      <a:endParaRPr lang="ru-RU" sz="3200" b="0" dirty="0" smtClean="0">
                        <a:effectLst/>
                      </a:endParaRP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101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110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111</a:t>
                      </a:r>
                      <a:endParaRPr lang="ru-RU" sz="3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  <a:endParaRPr lang="ru-RU" sz="3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ru-RU" sz="3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ru-RU" sz="3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>
                        <a:lnSpc>
                          <a:spcPts val="4200"/>
                        </a:lnSpc>
                        <a:spcAft>
                          <a:spcPts val="0"/>
                        </a:spcAft>
                      </a:pPr>
                      <a:r>
                        <a:rPr lang="ru-RU" sz="3200" dirty="0" smtClean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</a:t>
                      </a:r>
                      <a:endParaRPr lang="ru-RU" sz="3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33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60648"/>
            <a:ext cx="7886700" cy="681863"/>
          </a:xfrm>
          <a:solidFill>
            <a:srgbClr val="FFEAA8"/>
          </a:solidFill>
          <a:ln>
            <a:solidFill>
              <a:schemeClr val="bg2"/>
            </a:solidFill>
          </a:ln>
        </p:spPr>
        <p:txBody>
          <a:bodyPr>
            <a:normAutofit fontScale="90000"/>
          </a:bodyPr>
          <a:lstStyle/>
          <a:p>
            <a:r>
              <a:rPr lang="ru-RU" b="1" i="1" dirty="0"/>
              <a:t>Процедура приведения</a:t>
            </a:r>
            <a:r>
              <a:rPr lang="ru-RU" b="1" dirty="0"/>
              <a:t> к </a:t>
            </a:r>
            <a:r>
              <a:rPr lang="ru-RU" b="1" i="1" dirty="0"/>
              <a:t>ДНФ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6166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1) </a:t>
            </a:r>
            <a:r>
              <a:rPr lang="en-US" dirty="0" smtClean="0"/>
              <a:t>A </a:t>
            </a:r>
            <a:r>
              <a:rPr lang="en-US" dirty="0"/>
              <a:t>→B ≡ </a:t>
            </a:r>
            <a:r>
              <a:rPr lang="en-US" dirty="0">
                <a:sym typeface="Symbol"/>
              </a:rPr>
              <a:t> </a:t>
            </a:r>
            <a:r>
              <a:rPr lang="en-US" dirty="0" smtClean="0"/>
              <a:t>A</a:t>
            </a:r>
            <a:r>
              <a:rPr lang="en-US" b="1" dirty="0">
                <a:sym typeface="Symbol"/>
              </a:rPr>
              <a:t></a:t>
            </a:r>
            <a:r>
              <a:rPr lang="en-US" dirty="0"/>
              <a:t> B,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    </a:t>
            </a:r>
            <a:r>
              <a:rPr lang="en-US" dirty="0" smtClean="0"/>
              <a:t>A </a:t>
            </a:r>
            <a:r>
              <a:rPr lang="en-US" dirty="0"/>
              <a:t>↔ B ≡ (A &amp; B) </a:t>
            </a:r>
            <a:r>
              <a:rPr lang="en-US" b="1" dirty="0">
                <a:sym typeface="Symbol"/>
              </a:rPr>
              <a:t>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>
                <a:sym typeface="Symbol"/>
              </a:rPr>
              <a:t> </a:t>
            </a:r>
            <a:r>
              <a:rPr lang="en-US" dirty="0" smtClean="0"/>
              <a:t>A </a:t>
            </a:r>
            <a:r>
              <a:rPr lang="en-US" dirty="0"/>
              <a:t>&amp; </a:t>
            </a:r>
            <a:r>
              <a:rPr lang="en-US" dirty="0">
                <a:sym typeface="Symbol"/>
              </a:rPr>
              <a:t> </a:t>
            </a:r>
            <a:r>
              <a:rPr lang="en-US" dirty="0" smtClean="0"/>
              <a:t>B</a:t>
            </a:r>
            <a:r>
              <a:rPr lang="en-US" dirty="0"/>
              <a:t>) ,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    </a:t>
            </a:r>
            <a:r>
              <a:rPr lang="en-US" dirty="0" smtClean="0"/>
              <a:t>A </a:t>
            </a:r>
            <a:r>
              <a:rPr lang="ru-RU" dirty="0">
                <a:sym typeface="Symbol"/>
              </a:rPr>
              <a:t></a:t>
            </a:r>
            <a:r>
              <a:rPr lang="ru-RU" dirty="0"/>
              <a:t> </a:t>
            </a:r>
            <a:r>
              <a:rPr lang="en-US" dirty="0"/>
              <a:t>B ≡ (A &amp; </a:t>
            </a:r>
            <a:r>
              <a:rPr lang="en-US" dirty="0">
                <a:sym typeface="Symbol"/>
              </a:rPr>
              <a:t> </a:t>
            </a:r>
            <a:r>
              <a:rPr lang="en-US" dirty="0" smtClean="0"/>
              <a:t>B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lang="en-US" b="1" dirty="0">
                <a:sym typeface="Symbol"/>
              </a:rPr>
              <a:t>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>
                <a:sym typeface="Symbol"/>
              </a:rPr>
              <a:t> </a:t>
            </a:r>
            <a:r>
              <a:rPr lang="en-US" dirty="0" smtClean="0"/>
              <a:t>A </a:t>
            </a:r>
            <a:r>
              <a:rPr lang="en-US" dirty="0"/>
              <a:t>&amp; B) .</a:t>
            </a:r>
            <a:endParaRPr lang="ru-RU" dirty="0"/>
          </a:p>
          <a:p>
            <a:pPr marL="0" lvl="0" indent="0">
              <a:buNone/>
            </a:pPr>
            <a:r>
              <a:rPr lang="ru-RU" b="1" dirty="0" smtClean="0"/>
              <a:t>2) </a:t>
            </a:r>
            <a:r>
              <a:rPr lang="ru-RU" dirty="0" smtClean="0"/>
              <a:t>Все </a:t>
            </a:r>
            <a:r>
              <a:rPr lang="ru-RU" dirty="0"/>
              <a:t>отрицания донести до переменных с помощью </a:t>
            </a:r>
            <a:r>
              <a:rPr lang="ru-RU" i="1" dirty="0"/>
              <a:t>законов де Моргана </a:t>
            </a:r>
            <a:r>
              <a:rPr lang="ru-RU" dirty="0"/>
              <a:t>и отрицания.</a:t>
            </a:r>
          </a:p>
          <a:p>
            <a:pPr marL="0" lvl="0" indent="0">
              <a:buNone/>
            </a:pPr>
            <a:r>
              <a:rPr lang="ru-RU" b="1" dirty="0" smtClean="0"/>
              <a:t>3) </a:t>
            </a:r>
            <a:r>
              <a:rPr lang="ru-RU" dirty="0" smtClean="0"/>
              <a:t>Раскрывая скобки, преобразовать </a:t>
            </a:r>
            <a:r>
              <a:rPr lang="ru-RU" dirty="0"/>
              <a:t>формулу к дизъюнкции элементарных конъюнкций.</a:t>
            </a:r>
          </a:p>
          <a:p>
            <a:pPr marL="0" lvl="0" indent="0">
              <a:buNone/>
            </a:pPr>
            <a:r>
              <a:rPr lang="ru-RU" b="1" dirty="0" smtClean="0"/>
              <a:t>4) </a:t>
            </a:r>
            <a:r>
              <a:rPr lang="en-US" dirty="0">
                <a:sym typeface="Symbol"/>
              </a:rPr>
              <a:t>  </a:t>
            </a:r>
            <a:r>
              <a:rPr lang="ru-RU" dirty="0" smtClean="0"/>
              <a:t>A </a:t>
            </a:r>
            <a:r>
              <a:rPr lang="ru-RU" dirty="0"/>
              <a:t>≡ A.</a:t>
            </a:r>
          </a:p>
          <a:p>
            <a:pPr marL="0" lvl="0" indent="0">
              <a:buNone/>
            </a:pPr>
            <a:r>
              <a:rPr lang="ru-RU" b="1" dirty="0" smtClean="0"/>
              <a:t>5) </a:t>
            </a:r>
            <a:r>
              <a:rPr lang="ru-RU" dirty="0" smtClean="0"/>
              <a:t>Удалить </a:t>
            </a:r>
            <a:r>
              <a:rPr lang="ru-RU" dirty="0"/>
              <a:t>лишние конъюнкции и повторения </a:t>
            </a:r>
            <a:r>
              <a:rPr lang="ru-RU" dirty="0" smtClean="0"/>
              <a:t>              переменных </a:t>
            </a:r>
            <a:r>
              <a:rPr lang="ru-RU" dirty="0"/>
              <a:t>в конъюнкциях с помощью </a:t>
            </a:r>
            <a:r>
              <a:rPr lang="ru-RU" i="1" dirty="0"/>
              <a:t>законов поглощения</a:t>
            </a:r>
            <a:r>
              <a:rPr lang="ru-RU" b="1" dirty="0"/>
              <a:t>.</a:t>
            </a:r>
          </a:p>
          <a:p>
            <a:pPr marL="0" indent="0">
              <a:buNone/>
            </a:pPr>
            <a:r>
              <a:rPr lang="ru-RU" b="1" dirty="0" smtClean="0"/>
              <a:t>6) </a:t>
            </a:r>
            <a:r>
              <a:rPr lang="ru-RU" dirty="0" smtClean="0"/>
              <a:t>Удалить константы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46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704"/>
          </a:xfrm>
          <a:solidFill>
            <a:srgbClr val="FFEAA8"/>
          </a:solidFill>
        </p:spPr>
        <p:txBody>
          <a:bodyPr>
            <a:normAutofit/>
          </a:bodyPr>
          <a:lstStyle/>
          <a:p>
            <a:pPr algn="ctr"/>
            <a:r>
              <a:rPr lang="ru-RU" b="1" i="1" dirty="0" smtClean="0"/>
              <a:t>Приведение ДНФ к СДНФ</a:t>
            </a:r>
            <a:endParaRPr lang="ru-RU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1) </a:t>
            </a:r>
            <a:r>
              <a:rPr lang="ru-RU" dirty="0"/>
              <a:t>Удаляют повторения переменных в конъюнкциях, используя закон идемпотентности: </a:t>
            </a:r>
            <a:r>
              <a:rPr lang="ru-RU" i="1" dirty="0"/>
              <a:t>A </a:t>
            </a:r>
            <a:r>
              <a:rPr lang="ru-RU" dirty="0"/>
              <a:t>&amp; </a:t>
            </a:r>
            <a:r>
              <a:rPr lang="ru-RU" i="1" dirty="0"/>
              <a:t>A </a:t>
            </a:r>
            <a:r>
              <a:rPr lang="ru-RU" dirty="0"/>
              <a:t>&amp;… &amp; </a:t>
            </a:r>
            <a:r>
              <a:rPr lang="ru-RU" i="1" dirty="0"/>
              <a:t>A </a:t>
            </a:r>
            <a:r>
              <a:rPr lang="ru-RU" dirty="0"/>
              <a:t>≡ </a:t>
            </a:r>
            <a:r>
              <a:rPr lang="ru-RU" i="1" dirty="0"/>
              <a:t>A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b="1" dirty="0"/>
              <a:t>2) </a:t>
            </a:r>
            <a:r>
              <a:rPr lang="ru-RU" dirty="0"/>
              <a:t>Убирают члены дизъюнкции, содержащие переменную вместе с ее отрицанием, а из одинаковых членов дизъюнкции удаляют все, кроме одного.</a:t>
            </a:r>
          </a:p>
          <a:p>
            <a:pPr marL="0" indent="0">
              <a:buNone/>
            </a:pPr>
            <a:r>
              <a:rPr lang="ru-RU" b="1" dirty="0"/>
              <a:t>3) </a:t>
            </a:r>
            <a:r>
              <a:rPr lang="ru-RU" dirty="0"/>
              <a:t>Если какая-либо элементарная конъюнкция в ДНФ содержит не все переменные из числа входящих в исходную формулу, то ее умножают на единицы, представляемые в виде </a:t>
            </a:r>
            <a:r>
              <a:rPr lang="ru-RU" dirty="0" smtClean="0"/>
              <a:t>дизъюнкций   </a:t>
            </a:r>
            <a:r>
              <a:rPr lang="ru-RU" i="1" dirty="0" err="1" smtClean="0"/>
              <a:t>Xj</a:t>
            </a:r>
            <a:r>
              <a:rPr lang="ru-RU" i="1" dirty="0" smtClean="0"/>
              <a:t> </a:t>
            </a:r>
            <a:r>
              <a:rPr lang="ru-RU" dirty="0"/>
              <a:t>∨ ¬</a:t>
            </a:r>
            <a:r>
              <a:rPr lang="ru-RU" i="1" dirty="0" err="1"/>
              <a:t>Xj</a:t>
            </a:r>
            <a:r>
              <a:rPr lang="ru-RU" i="1" dirty="0"/>
              <a:t> </a:t>
            </a:r>
            <a:r>
              <a:rPr lang="ru-RU" i="1" dirty="0" smtClean="0"/>
              <a:t> </a:t>
            </a:r>
            <a:r>
              <a:rPr lang="ru-RU" dirty="0" smtClean="0"/>
              <a:t>(</a:t>
            </a:r>
            <a:r>
              <a:rPr lang="ru-RU" dirty="0"/>
              <a:t>закон исключенного третьего). 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4</a:t>
            </a:r>
            <a:r>
              <a:rPr lang="ru-RU" b="1" dirty="0"/>
              <a:t>) </a:t>
            </a:r>
            <a:r>
              <a:rPr lang="ru-RU" dirty="0"/>
              <a:t>Если среди членов полученной дизъюнкции окажутся одинаковые элементарные конъюнкции, то из каждой серии таковых оставляют по </a:t>
            </a:r>
            <a:r>
              <a:rPr lang="ru-RU" dirty="0" smtClean="0"/>
              <a:t>одной.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318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  <a:solidFill>
            <a:srgbClr val="FFEAA8"/>
          </a:solidFill>
        </p:spPr>
        <p:txBody>
          <a:bodyPr>
            <a:normAutofit fontScale="90000"/>
          </a:bodyPr>
          <a:lstStyle/>
          <a:p>
            <a:r>
              <a:rPr lang="ru-RU" b="1" i="1" dirty="0"/>
              <a:t>2.10. Приведение к конъюнктивной нормальной форме(КНФ)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036496" cy="56166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i="1" dirty="0" smtClean="0"/>
              <a:t>Способ </a:t>
            </a:r>
            <a:r>
              <a:rPr lang="ru-RU" i="1" dirty="0"/>
              <a:t>перехода от табличного задания логической функции к булевой формуле:</a:t>
            </a:r>
          </a:p>
          <a:p>
            <a:pPr marL="0" indent="0">
              <a:buNone/>
            </a:pPr>
            <a:r>
              <a:rPr lang="ru-RU" dirty="0" smtClean="0"/>
              <a:t>     Для </a:t>
            </a:r>
            <a:r>
              <a:rPr lang="ru-RU" dirty="0"/>
              <a:t>каждого набора значений переменных х</a:t>
            </a:r>
            <a:r>
              <a:rPr lang="ru-RU" baseline="-25000" dirty="0"/>
              <a:t>1,…,</a:t>
            </a:r>
            <a:r>
              <a:rPr lang="ru-RU" dirty="0"/>
              <a:t> </a:t>
            </a:r>
            <a:r>
              <a:rPr lang="ru-RU" i="1" dirty="0"/>
              <a:t>х</a:t>
            </a:r>
            <a:r>
              <a:rPr lang="en-US" i="1" baseline="-25000" dirty="0"/>
              <a:t>n</a:t>
            </a:r>
            <a:r>
              <a:rPr lang="ru-RU" dirty="0"/>
              <a:t>, на котором функция </a:t>
            </a:r>
            <a:r>
              <a:rPr lang="ru-RU" dirty="0">
                <a:sym typeface="Symbol" panose="05050102010706020507" pitchFamily="18" charset="2"/>
              </a:rPr>
              <a:t></a:t>
            </a:r>
            <a:r>
              <a:rPr lang="ru-RU" dirty="0"/>
              <a:t>(</a:t>
            </a:r>
            <a:r>
              <a:rPr lang="en-US" dirty="0"/>
              <a:t>x</a:t>
            </a:r>
            <a:r>
              <a:rPr lang="ru-RU" baseline="-25000" dirty="0"/>
              <a:t>1</a:t>
            </a:r>
            <a:r>
              <a:rPr lang="ru-RU" dirty="0"/>
              <a:t>,… 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ru-RU" dirty="0"/>
              <a:t>) равна 0, выписываются дизъюнкции всех переменных: над теми переменными, которые на этом наборе равны 1, ставятся отрицания; все такие дизъюнкции соединяются знаками </a:t>
            </a:r>
            <a:r>
              <a:rPr lang="ru-RU" dirty="0" smtClean="0"/>
              <a:t>конъюнкции.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Полученная таким образом формула является </a:t>
            </a:r>
            <a:r>
              <a:rPr lang="ru-RU" i="1" dirty="0"/>
              <a:t>совершенной конъюнктивной нормальной формой (СКНФ)</a:t>
            </a:r>
            <a:r>
              <a:rPr lang="ru-RU" dirty="0"/>
              <a:t> логической функции</a:t>
            </a:r>
            <a:r>
              <a:rPr lang="ru-RU" dirty="0">
                <a:sym typeface="Symbol"/>
              </a:rPr>
              <a:t></a:t>
            </a:r>
            <a:r>
              <a:rPr lang="ru-RU" dirty="0"/>
              <a:t> (</a:t>
            </a:r>
            <a:r>
              <a:rPr lang="en-US" dirty="0"/>
              <a:t>x</a:t>
            </a:r>
            <a:r>
              <a:rPr lang="ru-RU" baseline="-25000" dirty="0"/>
              <a:t>1</a:t>
            </a:r>
            <a:r>
              <a:rPr lang="ru-RU" dirty="0"/>
              <a:t>,… 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ru-RU" dirty="0"/>
              <a:t>)</a:t>
            </a:r>
            <a:r>
              <a:rPr lang="ru-RU" i="1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827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  <a:solidFill>
            <a:srgbClr val="FFEAA8"/>
          </a:solidFill>
        </p:spPr>
        <p:txBody>
          <a:bodyPr>
            <a:normAutofit fontScale="90000"/>
          </a:bodyPr>
          <a:lstStyle/>
          <a:p>
            <a:r>
              <a:rPr lang="ru-RU" b="1" i="1" dirty="0"/>
              <a:t>2.10. Приведение к конъюнктивной нормальной форме(КНФ)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68760"/>
            <a:ext cx="9036496" cy="54726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/>
              <a:t>(</a:t>
            </a:r>
            <a:r>
              <a:rPr lang="en-US" sz="2800" dirty="0"/>
              <a:t>x</a:t>
            </a:r>
            <a:r>
              <a:rPr lang="ru-RU" sz="2800" baseline="-25000" dirty="0"/>
              <a:t>1</a:t>
            </a:r>
            <a:r>
              <a:rPr lang="en-US" sz="2800" dirty="0">
                <a:sym typeface="Symbol"/>
              </a:rPr>
              <a:t></a:t>
            </a:r>
            <a:r>
              <a:rPr lang="en-US" sz="2800" dirty="0"/>
              <a:t>x</a:t>
            </a:r>
            <a:r>
              <a:rPr lang="ru-RU" sz="2800" baseline="-25000" dirty="0"/>
              <a:t>2 </a:t>
            </a:r>
            <a:r>
              <a:rPr lang="en-US" sz="2800" dirty="0">
                <a:sym typeface="Symbol"/>
              </a:rPr>
              <a:t></a:t>
            </a:r>
            <a:r>
              <a:rPr lang="en-US" sz="2800" dirty="0"/>
              <a:t>x</a:t>
            </a:r>
            <a:r>
              <a:rPr lang="ru-RU" sz="2800" baseline="-25000" dirty="0"/>
              <a:t>3</a:t>
            </a:r>
            <a:r>
              <a:rPr lang="ru-RU" sz="2800" dirty="0"/>
              <a:t>)( </a:t>
            </a:r>
            <a:r>
              <a:rPr lang="en-US" sz="2800" dirty="0"/>
              <a:t>x</a:t>
            </a:r>
            <a:r>
              <a:rPr lang="ru-RU" sz="2800" baseline="-25000" dirty="0"/>
              <a:t>1</a:t>
            </a:r>
            <a:r>
              <a:rPr lang="en-US" sz="2800" dirty="0">
                <a:sym typeface="Symbol"/>
              </a:rPr>
              <a:t></a:t>
            </a:r>
            <a:r>
              <a:rPr lang="en-US" sz="2800" dirty="0"/>
              <a:t>x</a:t>
            </a:r>
            <a:r>
              <a:rPr lang="ru-RU" sz="2800" baseline="-25000" dirty="0"/>
              <a:t>2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/>
              <a:t> </a:t>
            </a:r>
            <a:r>
              <a:rPr lang="en-US" sz="2800" dirty="0" smtClean="0"/>
              <a:t>x̅</a:t>
            </a:r>
            <a:r>
              <a:rPr lang="en-US" sz="2800" baseline="-25000" dirty="0" smtClean="0"/>
              <a:t>3</a:t>
            </a:r>
            <a:r>
              <a:rPr lang="ru-RU" sz="2800" dirty="0" smtClean="0"/>
              <a:t>)( </a:t>
            </a:r>
            <a:r>
              <a:rPr lang="en-US" sz="2800" dirty="0"/>
              <a:t>x</a:t>
            </a:r>
            <a:r>
              <a:rPr lang="ru-RU" sz="2800" baseline="-25000" dirty="0"/>
              <a:t>1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/>
              <a:t> </a:t>
            </a:r>
            <a:r>
              <a:rPr lang="en-US" sz="2800" dirty="0" smtClean="0"/>
              <a:t>x̅</a:t>
            </a:r>
            <a:r>
              <a:rPr lang="en-US" sz="2800" baseline="-25000" dirty="0" smtClean="0"/>
              <a:t>2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/>
              <a:t>x</a:t>
            </a:r>
            <a:r>
              <a:rPr lang="ru-RU" sz="2800" baseline="-25000" dirty="0"/>
              <a:t>3</a:t>
            </a:r>
            <a:r>
              <a:rPr lang="ru-RU" sz="2800" dirty="0"/>
              <a:t>)( </a:t>
            </a:r>
            <a:r>
              <a:rPr lang="en-US" sz="2800" dirty="0"/>
              <a:t>x</a:t>
            </a:r>
            <a:r>
              <a:rPr lang="ru-RU" sz="2800" baseline="-25000" dirty="0"/>
              <a:t>1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/>
              <a:t> </a:t>
            </a:r>
            <a:r>
              <a:rPr lang="en-US" sz="2800" dirty="0" smtClean="0"/>
              <a:t>x̅</a:t>
            </a:r>
            <a:r>
              <a:rPr lang="en-US" sz="2800" baseline="-25000" dirty="0" smtClean="0"/>
              <a:t>2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/>
              <a:t> </a:t>
            </a:r>
            <a:r>
              <a:rPr lang="en-US" sz="2800" dirty="0" smtClean="0"/>
              <a:t>x̅</a:t>
            </a:r>
            <a:r>
              <a:rPr lang="en-US" sz="2800" baseline="-25000" dirty="0" smtClean="0"/>
              <a:t>3</a:t>
            </a:r>
            <a:r>
              <a:rPr lang="ru-RU" sz="2800" dirty="0" smtClean="0"/>
              <a:t>)(</a:t>
            </a:r>
            <a:r>
              <a:rPr lang="en-US" sz="2800" dirty="0" smtClean="0"/>
              <a:t>x̅</a:t>
            </a:r>
            <a:r>
              <a:rPr lang="en-US" sz="2800" baseline="-25000" dirty="0" smtClean="0"/>
              <a:t>1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/>
              <a:t> </a:t>
            </a:r>
            <a:r>
              <a:rPr lang="en-US" sz="2800" dirty="0" smtClean="0"/>
              <a:t>x̅</a:t>
            </a:r>
            <a:r>
              <a:rPr lang="en-US" sz="2800" baseline="-25000" dirty="0" smtClean="0"/>
              <a:t>2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/>
              <a:t>x</a:t>
            </a:r>
            <a:r>
              <a:rPr lang="ru-RU" sz="2800" baseline="-25000" dirty="0"/>
              <a:t>3</a:t>
            </a:r>
            <a:r>
              <a:rPr lang="ru-RU" sz="2800" dirty="0" smtClean="0"/>
              <a:t>)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931332"/>
              </p:ext>
            </p:extLst>
          </p:nvPr>
        </p:nvGraphicFramePr>
        <p:xfrm>
          <a:off x="107504" y="2132856"/>
          <a:ext cx="8784976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488"/>
                <a:gridCol w="4392488"/>
              </a:tblGrid>
              <a:tr h="987076">
                <a:tc>
                  <a:txBody>
                    <a:bodyPr/>
                    <a:lstStyle/>
                    <a:p>
                      <a:pPr indent="-317500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endParaRPr lang="ru-RU" sz="2400" b="1" dirty="0" smtClean="0">
                        <a:effectLst/>
                      </a:endParaRPr>
                    </a:p>
                    <a:p>
                      <a:pPr indent="-317500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endParaRPr lang="ru-RU" sz="2400" b="1" dirty="0" smtClean="0">
                        <a:effectLst/>
                      </a:endParaRPr>
                    </a:p>
                    <a:p>
                      <a:pPr indent="-317500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endParaRPr lang="ru-RU" sz="2400" b="1" dirty="0" smtClean="0">
                        <a:effectLst/>
                      </a:endParaRPr>
                    </a:p>
                    <a:p>
                      <a:pPr indent="-317500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3600" b="1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 </a:t>
                      </a:r>
                      <a:r>
                        <a:rPr lang="en-US" sz="3600" b="1" dirty="0" smtClean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3600" b="1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3600" b="1" dirty="0" smtClean="0">
                          <a:solidFill>
                            <a:schemeClr val="tx1"/>
                          </a:solidFill>
                          <a:effectLst/>
                        </a:rPr>
                        <a:t> x</a:t>
                      </a:r>
                      <a:r>
                        <a:rPr lang="en-US" sz="3600" b="1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3600" b="1" dirty="0" smtClean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algn="ctr"/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317500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endParaRPr lang="ru-RU" sz="2400" b="1" dirty="0" smtClean="0">
                        <a:effectLst/>
                      </a:endParaRPr>
                    </a:p>
                    <a:p>
                      <a:pPr indent="-317500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endParaRPr lang="ru-RU" sz="360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317500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endParaRPr lang="ru-RU" sz="360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317500" algn="ctr">
                        <a:lnSpc>
                          <a:spcPts val="1130"/>
                        </a:lnSpc>
                        <a:spcAft>
                          <a:spcPts val="0"/>
                        </a:spcAft>
                      </a:pPr>
                      <a:r>
                        <a:rPr lang="en-US" sz="3600" b="1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3600" b="1" dirty="0" smtClean="0"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x</a:t>
                      </a:r>
                      <a:r>
                        <a:rPr lang="en-US" sz="3600" b="1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3600" dirty="0" smtClean="0">
                          <a:solidFill>
                            <a:schemeClr val="tx1"/>
                          </a:solidFill>
                          <a:sym typeface="Symbol"/>
                        </a:rPr>
                        <a:t></a:t>
                      </a:r>
                      <a:r>
                        <a:rPr lang="en-US" sz="3600" b="1" dirty="0" smtClean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3600" b="1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3600" b="1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en-US" sz="3600" b="1" dirty="0" smtClean="0"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</a:t>
                      </a:r>
                      <a:r>
                        <a:rPr lang="en-US" sz="3600" b="1" dirty="0" smtClean="0">
                          <a:solidFill>
                            <a:schemeClr val="tx1"/>
                          </a:solidFill>
                          <a:effectLst/>
                        </a:rPr>
                        <a:t> (x</a:t>
                      </a:r>
                      <a:r>
                        <a:rPr lang="en-US" sz="3600" b="1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en-US" sz="3600" b="1" dirty="0" smtClean="0">
                          <a:solidFill>
                            <a:schemeClr val="tx1"/>
                          </a:solidFill>
                          <a:effectLst/>
                        </a:rPr>
                        <a:t>&amp;x</a:t>
                      </a:r>
                      <a:r>
                        <a:rPr lang="en-US" sz="3600" b="1" baseline="-2500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sz="3600" b="1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ru-RU" sz="3600" b="1" dirty="0" smtClean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</a:endParaRPr>
                    </a:p>
                    <a:p>
                      <a:pPr algn="ctr"/>
                      <a:endParaRPr lang="ru-RU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05411"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smtClean="0"/>
                        <a:t>000</a:t>
                      </a:r>
                    </a:p>
                    <a:p>
                      <a:pPr algn="ctr"/>
                      <a:r>
                        <a:rPr lang="ru-RU" sz="2800" b="1" dirty="0" smtClean="0"/>
                        <a:t>001</a:t>
                      </a:r>
                    </a:p>
                    <a:p>
                      <a:pPr algn="ctr"/>
                      <a:r>
                        <a:rPr lang="ru-RU" sz="2800" b="1" dirty="0" smtClean="0"/>
                        <a:t>010</a:t>
                      </a:r>
                    </a:p>
                    <a:p>
                      <a:pPr algn="ctr"/>
                      <a:r>
                        <a:rPr lang="ru-RU" sz="2800" b="1" dirty="0" smtClean="0"/>
                        <a:t>011</a:t>
                      </a:r>
                    </a:p>
                    <a:p>
                      <a:pPr algn="ctr"/>
                      <a:r>
                        <a:rPr lang="ru-RU" sz="2800" b="1" dirty="0" smtClean="0"/>
                        <a:t>100</a:t>
                      </a:r>
                    </a:p>
                    <a:p>
                      <a:pPr algn="ctr"/>
                      <a:r>
                        <a:rPr lang="ru-RU" sz="2800" b="1" dirty="0" smtClean="0"/>
                        <a:t>101</a:t>
                      </a:r>
                    </a:p>
                    <a:p>
                      <a:pPr algn="ctr"/>
                      <a:r>
                        <a:rPr lang="ru-RU" sz="2800" b="1" dirty="0" smtClean="0"/>
                        <a:t>110</a:t>
                      </a:r>
                    </a:p>
                    <a:p>
                      <a:pPr algn="ctr"/>
                      <a:r>
                        <a:rPr lang="ru-RU" sz="2800" b="1" dirty="0" smtClean="0"/>
                        <a:t>111</a:t>
                      </a:r>
                      <a:endParaRPr lang="ru-RU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 smtClean="0"/>
                        <a:t>0</a:t>
                      </a:r>
                    </a:p>
                    <a:p>
                      <a:pPr algn="ctr"/>
                      <a:r>
                        <a:rPr lang="ru-RU" sz="2800" b="1" dirty="0" smtClean="0"/>
                        <a:t>0</a:t>
                      </a:r>
                    </a:p>
                    <a:p>
                      <a:pPr algn="ctr"/>
                      <a:r>
                        <a:rPr lang="ru-RU" sz="2800" b="1" dirty="0" smtClean="0"/>
                        <a:t>0</a:t>
                      </a:r>
                    </a:p>
                    <a:p>
                      <a:pPr algn="ctr"/>
                      <a:r>
                        <a:rPr lang="ru-RU" sz="2800" b="1" dirty="0" smtClean="0"/>
                        <a:t>0</a:t>
                      </a:r>
                    </a:p>
                    <a:p>
                      <a:pPr algn="ctr"/>
                      <a:r>
                        <a:rPr lang="ru-RU" sz="2800" b="1" dirty="0" smtClean="0"/>
                        <a:t>1</a:t>
                      </a:r>
                    </a:p>
                    <a:p>
                      <a:pPr algn="ctr"/>
                      <a:r>
                        <a:rPr lang="ru-RU" sz="2800" b="1" dirty="0" smtClean="0"/>
                        <a:t>1</a:t>
                      </a:r>
                    </a:p>
                    <a:p>
                      <a:pPr algn="ctr"/>
                      <a:r>
                        <a:rPr lang="ru-RU" sz="2800" b="1" dirty="0" smtClean="0"/>
                        <a:t>0</a:t>
                      </a:r>
                    </a:p>
                    <a:p>
                      <a:pPr algn="ctr"/>
                      <a:r>
                        <a:rPr lang="ru-RU" sz="2800" b="1" dirty="0" smtClean="0"/>
                        <a:t>1</a:t>
                      </a:r>
                      <a:endParaRPr lang="ru-RU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38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200" b="1" i="1" dirty="0" smtClean="0"/>
              <a:t>Приведение </a:t>
            </a:r>
            <a:r>
              <a:rPr lang="ru-RU" sz="3200" b="1" i="1" dirty="0"/>
              <a:t>ДНФ</a:t>
            </a:r>
            <a:r>
              <a:rPr lang="ru-RU" sz="3200" i="1" dirty="0"/>
              <a:t> </a:t>
            </a:r>
            <a:r>
              <a:rPr lang="ru-RU" sz="3200" b="1" i="1" dirty="0" smtClean="0"/>
              <a:t>к КНФ</a:t>
            </a:r>
            <a:endParaRPr lang="ru-RU" sz="32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 txBox="1">
                <a:spLocks/>
              </p:cNvSpPr>
              <p:nvPr/>
            </p:nvSpPr>
            <p:spPr>
              <a:xfrm>
                <a:off x="-12104" y="1340768"/>
                <a:ext cx="9036496" cy="56166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   </a:t>
                </a:r>
                <a:r>
                  <a:rPr lang="ru-RU" dirty="0" smtClean="0"/>
                  <a:t>Пусть ДНФ </a:t>
                </a:r>
                <a:r>
                  <a:rPr lang="en-US" dirty="0" smtClean="0"/>
                  <a:t>F</a:t>
                </a:r>
                <a:r>
                  <a:rPr lang="ru-RU" dirty="0" smtClean="0"/>
                  <a:t> имеет вид </a:t>
                </a:r>
                <a:r>
                  <a:rPr lang="en-US" dirty="0" smtClean="0"/>
                  <a:t>F</a:t>
                </a:r>
                <a:r>
                  <a:rPr lang="ru-RU" dirty="0" smtClean="0"/>
                  <a:t> = </a:t>
                </a:r>
                <a:r>
                  <a:rPr lang="en-US" dirty="0" smtClean="0"/>
                  <a:t>k</a:t>
                </a:r>
                <a:r>
                  <a:rPr lang="en-US" baseline="-25000" dirty="0" smtClean="0"/>
                  <a:t>1</a:t>
                </a:r>
                <a:r>
                  <a:rPr lang="en-US" dirty="0" smtClean="0">
                    <a:sym typeface="Symbol"/>
                  </a:rPr>
                  <a:t></a:t>
                </a:r>
                <a:r>
                  <a:rPr lang="en-US" dirty="0" smtClean="0"/>
                  <a:t>k</a:t>
                </a:r>
                <a:r>
                  <a:rPr lang="ru-RU" baseline="-25000" dirty="0"/>
                  <a:t>2</a:t>
                </a:r>
                <a:r>
                  <a:rPr lang="en-US" dirty="0" smtClean="0">
                    <a:sym typeface="Symbol"/>
                  </a:rPr>
                  <a:t> … </a:t>
                </a:r>
                <a14:m>
                  <m:oMath xmlns:m="http://schemas.openxmlformats.org/officeDocument/2006/math">
                    <m:r>
                      <a:rPr lang="en-US" b="0" i="0" dirty="0">
                        <a:latin typeface="Cambria Math"/>
                        <a:sym typeface="Symbol"/>
                      </a:rPr>
                      <m:t></m:t>
                    </m:r>
                  </m:oMath>
                </a14:m>
                <a:r>
                  <a:rPr lang="en-US" dirty="0" smtClean="0">
                    <a:sym typeface="Symbol"/>
                  </a:rPr>
                  <a:t> </a:t>
                </a:r>
                <a:r>
                  <a:rPr lang="en-US" dirty="0" smtClean="0"/>
                  <a:t>k</a:t>
                </a:r>
                <a:r>
                  <a:rPr lang="en-US" baseline="-25000" dirty="0" smtClean="0"/>
                  <a:t>m</a:t>
                </a:r>
                <a:r>
                  <a:rPr lang="ru-RU" dirty="0" smtClean="0"/>
                  <a:t>, где </a:t>
                </a:r>
                <a:r>
                  <a:rPr lang="en-US" dirty="0" smtClean="0"/>
                  <a:t>k</a:t>
                </a:r>
                <a:r>
                  <a:rPr lang="en-US" baseline="-25000" dirty="0" smtClean="0"/>
                  <a:t>1</a:t>
                </a:r>
                <a:r>
                  <a:rPr lang="ru-RU" dirty="0" smtClean="0">
                    <a:sym typeface="Symbol"/>
                  </a:rPr>
                  <a:t>,</a:t>
                </a:r>
                <a:r>
                  <a:rPr lang="en-US" dirty="0" smtClean="0"/>
                  <a:t>k</a:t>
                </a:r>
                <a:r>
                  <a:rPr lang="ru-RU" baseline="-25000" dirty="0" smtClean="0"/>
                  <a:t>2</a:t>
                </a:r>
                <a:r>
                  <a:rPr lang="ru-RU" dirty="0" smtClean="0"/>
                  <a:t>, …, </a:t>
                </a:r>
                <a:r>
                  <a:rPr lang="en-US" dirty="0" smtClean="0"/>
                  <a:t>k</a:t>
                </a:r>
                <a:r>
                  <a:rPr lang="en-US" baseline="-25000" dirty="0" smtClean="0"/>
                  <a:t>m</a:t>
                </a:r>
                <a:r>
                  <a:rPr lang="ru-RU" dirty="0" smtClean="0"/>
                  <a:t> – элементарные конъюнкции.</a:t>
                </a:r>
              </a:p>
              <a:p>
                <a:pPr marL="0" indent="0" algn="ctr">
                  <a:buNone/>
                </a:pPr>
                <a:r>
                  <a:rPr lang="ru-RU" i="1" dirty="0" smtClean="0"/>
                  <a:t>Процедура приведения ДНФ к КНФ: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r>
                  <a:rPr lang="ru-RU" dirty="0" smtClean="0"/>
                  <a:t>1.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Применить к </a:t>
                </a:r>
                <a:r>
                  <a:rPr lang="en-US" dirty="0" smtClean="0"/>
                  <a:t>F</a:t>
                </a:r>
                <a:r>
                  <a:rPr lang="ru-RU" dirty="0" smtClean="0"/>
                  <a:t> правило двойного отрицания</a:t>
                </a:r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:r>
                  <a:rPr lang="en-US" dirty="0" smtClean="0"/>
                  <a:t>F =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US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dirty="0">
                            <a:latin typeface="Cambria Math"/>
                          </a:rPr>
                          <m:t>k</m:t>
                        </m:r>
                        <m:r>
                          <a:rPr lang="en-US" b="0" i="0" baseline="-25000" dirty="0">
                            <a:latin typeface="Cambria Math"/>
                          </a:rPr>
                          <m:t>1</m:t>
                        </m:r>
                        <m:r>
                          <a:rPr lang="en-US" b="0" i="0" dirty="0">
                            <a:latin typeface="Cambria Math"/>
                            <a:sym typeface="Symbol"/>
                          </a:rPr>
                          <m:t>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/>
                          </a:rPr>
                          <m:t>k</m:t>
                        </m:r>
                        <m:r>
                          <a:rPr lang="ru-RU" b="0" i="0" baseline="-25000" dirty="0">
                            <a:latin typeface="Cambria Math"/>
                          </a:rPr>
                          <m:t>2</m:t>
                        </m:r>
                        <m:r>
                          <a:rPr lang="en-US" b="0" i="0" dirty="0">
                            <a:latin typeface="Cambria Math"/>
                            <a:sym typeface="Symbol"/>
                          </a:rPr>
                          <m:t> …</m:t>
                        </m:r>
                        <m:r>
                          <a:rPr lang="en-US" b="0" i="0" dirty="0" smtClean="0">
                            <a:latin typeface="Cambria Math"/>
                            <a:sym typeface="Symbo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/>
                          </a:rPr>
                          <m:t>k</m:t>
                        </m:r>
                        <m:r>
                          <m:rPr>
                            <m:sty m:val="p"/>
                          </m:rPr>
                          <a:rPr lang="en-US" b="0" i="0" baseline="-25000" dirty="0">
                            <a:latin typeface="Cambria Math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e>
                    </m:acc>
                  </m:oMath>
                </a14:m>
                <a:r>
                  <a:rPr lang="ru-RU" dirty="0" smtClean="0"/>
                  <a:t> и привести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dirty="0">
                            <a:latin typeface="Cambria Math"/>
                          </a:rPr>
                          <m:t>k</m:t>
                        </m:r>
                        <m:r>
                          <a:rPr lang="en-US" b="0" i="0" baseline="-25000" dirty="0">
                            <a:latin typeface="Cambria Math"/>
                          </a:rPr>
                          <m:t>1</m:t>
                        </m:r>
                        <m:r>
                          <a:rPr lang="en-US" b="0" i="0" baseline="-25000" dirty="0" smtClean="0">
                            <a:latin typeface="Cambria Math"/>
                          </a:rPr>
                          <m:t> </m:t>
                        </m:r>
                        <m:r>
                          <a:rPr lang="en-US" b="0" i="0" dirty="0">
                            <a:latin typeface="Cambria Math"/>
                            <a:sym typeface="Symbol"/>
                          </a:rPr>
                          <m:t></m:t>
                        </m:r>
                        <m:r>
                          <a:rPr lang="en-US" b="0" i="0" dirty="0" smtClean="0">
                            <a:latin typeface="Cambria Math"/>
                            <a:sym typeface="Symbo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/>
                          </a:rPr>
                          <m:t>k</m:t>
                        </m:r>
                        <m:r>
                          <a:rPr lang="ru-RU" b="0" i="0" baseline="-25000" dirty="0">
                            <a:latin typeface="Cambria Math"/>
                          </a:rPr>
                          <m:t>2</m:t>
                        </m:r>
                        <m:r>
                          <a:rPr lang="en-US" b="0" i="0" dirty="0">
                            <a:latin typeface="Cambria Math"/>
                            <a:sym typeface="Symbol"/>
                          </a:rPr>
                          <m:t> </m:t>
                        </m:r>
                        <m:r>
                          <a:rPr lang="en-US" b="0" i="0" dirty="0" smtClean="0">
                            <a:latin typeface="Cambria Math"/>
                            <a:sym typeface="Symbol"/>
                          </a:rPr>
                          <m:t>…</m:t>
                        </m:r>
                        <m:r>
                          <a:rPr lang="en-US" b="0" i="0" dirty="0">
                            <a:latin typeface="Cambria Math"/>
                            <a:sym typeface="Symbol"/>
                          </a:rPr>
                          <m:t>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/>
                          </a:rPr>
                          <m:t>k</m:t>
                        </m:r>
                        <m:r>
                          <m:rPr>
                            <m:sty m:val="p"/>
                          </m:rPr>
                          <a:rPr lang="en-US" b="0" i="0" baseline="-25000" dirty="0">
                            <a:latin typeface="Cambria Math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e>
                    </m:acc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      </a:t>
                </a:r>
                <a:r>
                  <a:rPr lang="ru-RU" dirty="0" smtClean="0"/>
                  <a:t>к ДНФ</a:t>
                </a:r>
                <a:r>
                  <a:rPr lang="en-US" dirty="0"/>
                  <a:t> 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 smtClean="0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0" smtClean="0">
                            <a:latin typeface="Cambria Math"/>
                          </a:rPr>
                          <m:t>′</m:t>
                        </m:r>
                      </m:sup>
                    </m:sSubSup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0" dirty="0">
                            <a:latin typeface="Cambria Math"/>
                            <a:sym typeface="Symbol"/>
                          </a:rPr>
                          <m:t></m:t>
                        </m:r>
                        <m:r>
                          <a:rPr lang="en-US" b="0" i="0" dirty="0" smtClean="0">
                            <a:latin typeface="Cambria Math"/>
                            <a:sym typeface="Symbo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0">
                            <a:latin typeface="Cambria Math"/>
                          </a:rPr>
                          <m:t>′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</m:sup>
                    </m:sSubSup>
                    <m:r>
                      <a:rPr lang="en-US" b="0" i="0" dirty="0">
                        <a:latin typeface="Cambria Math"/>
                        <a:sym typeface="Symbol"/>
                      </a:rPr>
                      <m:t></m:t>
                    </m:r>
                    <m:r>
                      <a:rPr lang="en-US" b="0" i="0" dirty="0" smtClean="0">
                        <a:latin typeface="Cambria Math"/>
                        <a:sym typeface="Symbol"/>
                      </a:rPr>
                      <m:t> …</m:t>
                    </m:r>
                    <m:r>
                      <a:rPr lang="en-US" b="0" i="0" dirty="0">
                        <a:latin typeface="Cambria Math"/>
                        <a:sym typeface="Symbol"/>
                      </a:rPr>
                      <m:t></m:t>
                    </m:r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</m:t>
                        </m:r>
                      </m:sub>
                      <m:sup>
                        <m:r>
                          <a:rPr lang="en-US" b="0" i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′</m:t>
                        </m:r>
                      </m:sup>
                    </m:sSubSup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dirty="0">
                            <a:latin typeface="Cambria Math"/>
                            <a:sym typeface="Symbol"/>
                          </a:rPr>
                          <m:t>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′ </m:t>
                        </m:r>
                      </m:sup>
                    </m:sSubSup>
                    <m:r>
                      <a:rPr lang="en-US" dirty="0">
                        <a:latin typeface="Cambria Math"/>
                        <a:sym typeface="Symbol"/>
                      </a:rPr>
                      <m:t> …</m:t>
                    </m:r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ru-RU" dirty="0" smtClean="0"/>
                  <a:t> - элементарные </a:t>
                </a:r>
                <a:r>
                  <a:rPr lang="ru-RU" dirty="0" err="1" smtClean="0"/>
                  <a:t>конъюкции</a:t>
                </a:r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</a:t>
                </a:r>
                <a:r>
                  <a:rPr lang="ru-RU" dirty="0" smtClean="0"/>
                  <a:t>Тогда </a:t>
                </a:r>
                <a:r>
                  <a:rPr lang="en-US" dirty="0" smtClean="0"/>
                  <a:t>F = </a:t>
                </a:r>
                <a:r>
                  <a:rPr lang="en-US" dirty="0"/>
                  <a:t>k</a:t>
                </a:r>
                <a:r>
                  <a:rPr lang="en-US" baseline="-25000" dirty="0"/>
                  <a:t>1</a:t>
                </a:r>
                <a:r>
                  <a:rPr lang="en-US" dirty="0">
                    <a:sym typeface="Symbol"/>
                  </a:rPr>
                  <a:t></a:t>
                </a:r>
                <a:r>
                  <a:rPr lang="en-US" dirty="0"/>
                  <a:t>k</a:t>
                </a:r>
                <a:r>
                  <a:rPr lang="ru-RU" baseline="-25000" dirty="0"/>
                  <a:t>2</a:t>
                </a:r>
                <a:r>
                  <a:rPr lang="en-US" dirty="0">
                    <a:sym typeface="Symbol"/>
                  </a:rPr>
                  <a:t> …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  <a:sym typeface="Symbol"/>
                      </a:rPr>
                      <m:t></m:t>
                    </m:r>
                  </m:oMath>
                </a14:m>
                <a:r>
                  <a:rPr lang="en-US" dirty="0">
                    <a:sym typeface="Symbol"/>
                  </a:rPr>
                  <a:t> </a:t>
                </a:r>
                <a:r>
                  <a:rPr lang="en-US" dirty="0" smtClean="0"/>
                  <a:t>k</a:t>
                </a:r>
                <a:r>
                  <a:rPr lang="en-US" baseline="-25000" dirty="0" smtClean="0"/>
                  <a:t>m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US" i="1" dirty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k</m:t>
                        </m:r>
                        <m:r>
                          <a:rPr lang="en-US" baseline="-25000" dirty="0">
                            <a:latin typeface="Cambria Math"/>
                          </a:rPr>
                          <m:t>1</m:t>
                        </m:r>
                        <m:r>
                          <a:rPr lang="en-US" dirty="0">
                            <a:latin typeface="Cambria Math"/>
                            <a:sym typeface="Symbol"/>
                          </a:rPr>
                          <m:t>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k</m:t>
                        </m:r>
                        <m:r>
                          <a:rPr lang="ru-RU" baseline="-25000" dirty="0">
                            <a:latin typeface="Cambria Math"/>
                          </a:rPr>
                          <m:t>2</m:t>
                        </m:r>
                        <m:r>
                          <a:rPr lang="en-US" dirty="0">
                            <a:latin typeface="Cambria Math"/>
                            <a:sym typeface="Symbol"/>
                          </a:rPr>
                          <m:t> …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k</m:t>
                        </m:r>
                        <m:r>
                          <m:rPr>
                            <m:sty m:val="p"/>
                          </m:rPr>
                          <a:rPr lang="en-US" baseline="-25000" dirty="0">
                            <a:latin typeface="Cambria Math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e>
                    </m:acc>
                  </m:oMath>
                </a14:m>
                <a:r>
                  <a:rPr lang="en-US" dirty="0" smtClean="0"/>
                  <a:t> = </a:t>
                </a:r>
              </a:p>
              <a:p>
                <a:pPr marL="0" indent="0">
                  <a:buNone/>
                </a:pP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k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dirty="0">
                                <a:latin typeface="Cambria Math"/>
                                <a:sym typeface="Symbol"/>
                              </a:rPr>
                              <m:t>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k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>
                                <a:latin typeface="Cambria Math"/>
                              </a:rPr>
                              <m:t>′ </m:t>
                            </m:r>
                          </m:sup>
                        </m:sSubSup>
                        <m:r>
                          <a:rPr lang="en-US" dirty="0">
                            <a:latin typeface="Cambria Math"/>
                            <a:sym typeface="Symbol"/>
                          </a:rPr>
                          <m:t> …</m:t>
                        </m:r>
                        <m:sSubSup>
                          <m:sSub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p</m:t>
                            </m:r>
                          </m:sub>
                          <m:sup>
                            <m:r>
                              <a:rPr lang="en-US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e>
                    </m:ac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104" y="1340768"/>
                <a:ext cx="9036496" cy="5616624"/>
              </a:xfrm>
              <a:prstGeom prst="rect">
                <a:avLst/>
              </a:prstGeom>
              <a:blipFill rotWithShape="1">
                <a:blip r:embed="rId2"/>
                <a:stretch>
                  <a:fillRect l="-1687" t="-16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7738"/>
            <a:ext cx="8579296" cy="842385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sz="4000" b="1" dirty="0" smtClean="0"/>
              <a:t>Десятичным вектором (кортежем)</a:t>
            </a:r>
            <a:endParaRPr lang="ru-RU" sz="4000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5"/>
                <a:ext cx="8579296" cy="11521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ПРИМЕР</a:t>
                </a:r>
                <a:r>
                  <a:rPr lang="ru-RU" dirty="0" smtClean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= (0,3,5,6),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= (2,3,5,7). </m:t>
                    </m:r>
                  </m:oMath>
                </a14:m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5"/>
                <a:ext cx="8579296" cy="1152128"/>
              </a:xfrm>
              <a:blipFill rotWithShape="0">
                <a:blip r:embed="rId2"/>
                <a:stretch>
                  <a:fillRect l="-1777" t="-63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9260603"/>
                  </p:ext>
                </p:extLst>
              </p:nvPr>
            </p:nvGraphicFramePr>
            <p:xfrm>
              <a:off x="899592" y="2176134"/>
              <a:ext cx="7416825" cy="438912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58099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128639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053622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2520281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</a:tblGrid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32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sz="32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rgbClr val="FFEAA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0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0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0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0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0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3399637"/>
                  </p:ext>
                </p:extLst>
              </p:nvPr>
            </p:nvGraphicFramePr>
            <p:xfrm>
              <a:off x="899592" y="2176134"/>
              <a:ext cx="7416825" cy="438912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58099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128639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053622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2520281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</a:tblGrid>
                  <a:tr h="4876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575" t="-1250" r="-601149" b="-8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94595" t="-1250" r="-465405" b="-8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08092" t="-1250" r="-397688" b="-8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95956" t="-1250" r="-152941" b="-85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94444" t="-1250" r="-483" b="-85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0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0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0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0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0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>
                              <a:effectLst/>
                            </a:rPr>
                            <a:t>1</a:t>
                          </a:r>
                          <a:endParaRPr lang="ru-RU" sz="20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0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ctr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  <a:endParaRPr lang="ru-RU" sz="20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3776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200" b="1" i="1" dirty="0"/>
              <a:t>Приведение ДНФ</a:t>
            </a:r>
            <a:r>
              <a:rPr lang="ru-RU" sz="3200" i="1" dirty="0"/>
              <a:t> </a:t>
            </a:r>
            <a:r>
              <a:rPr lang="ru-RU" sz="3200" b="1" i="1" dirty="0"/>
              <a:t>к КНФ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 txBox="1">
                <a:spLocks/>
              </p:cNvSpPr>
              <p:nvPr/>
            </p:nvSpPr>
            <p:spPr>
              <a:xfrm>
                <a:off x="-12104" y="2348880"/>
                <a:ext cx="9036496" cy="46085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ru-RU" dirty="0" smtClean="0"/>
                  <a:t>2. С помощью правил де Моргана освободиться от второго отрицания и преобразовать отрицания </a:t>
                </a:r>
                <a:r>
                  <a:rPr lang="ru-RU" smtClean="0"/>
                  <a:t>элементарных конъюнкций </a:t>
                </a:r>
                <a:r>
                  <a:rPr lang="ru-RU" dirty="0" smtClean="0"/>
                  <a:t>в элементарные дизъюнкции</a:t>
                </a:r>
                <a:r>
                  <a:rPr lang="en-US" dirty="0" smtClean="0"/>
                  <a:t> D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,D</a:t>
                </a:r>
                <a:r>
                  <a:rPr lang="en-US" baseline="-25000" dirty="0" smtClean="0"/>
                  <a:t>2</a:t>
                </a:r>
                <a:r>
                  <a:rPr lang="en-US" dirty="0"/>
                  <a:t>,…,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p</a:t>
                </a:r>
                <a:endParaRPr lang="en-US" baseline="-25000" dirty="0"/>
              </a:p>
              <a:p>
                <a:pPr marL="0" indent="0" algn="ctr">
                  <a:buNone/>
                </a:pPr>
                <a:r>
                  <a:rPr lang="en-US" dirty="0" smtClean="0"/>
                  <a:t>F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  <a:sym typeface="Symbol"/>
                              </a:rPr>
                              <m:t>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′ </m:t>
                            </m:r>
                          </m:sup>
                        </m:sSubSup>
                        <m:r>
                          <a:rPr lang="en-US" dirty="0">
                            <a:latin typeface="Cambria Math" panose="02040503050406030204" pitchFamily="18" charset="0"/>
                            <a:sym typeface="Symbol"/>
                          </a:rPr>
                          <m:t> …</m:t>
                        </m:r>
                        <m:sSubSup>
                          <m:sSub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</m:oMath>
                </a14:m>
                <a:r>
                  <a:rPr lang="ru-RU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·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</m:oMath>
                </a14:m>
                <a:r>
                  <a:rPr lang="ru-RU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·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… </a:t>
                </a:r>
                <a:r>
                  <a:rPr lang="ru-RU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i="1" smtClean="0">
                            <a:latin typeface="Cambria Math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dirty="0" smtClean="0"/>
                  <a:t> = D</a:t>
                </a:r>
                <a:r>
                  <a:rPr lang="en-US" baseline="-25000" dirty="0" smtClean="0"/>
                  <a:t>1</a:t>
                </a:r>
                <a:r>
                  <a:rPr lang="ru-RU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·</a:t>
                </a:r>
                <a:r>
                  <a:rPr lang="en-US" dirty="0" smtClean="0"/>
                  <a:t>D</a:t>
                </a:r>
                <a:r>
                  <a:rPr lang="en-US" baseline="-25000" dirty="0" smtClean="0"/>
                  <a:t>2</a:t>
                </a:r>
                <a:r>
                  <a:rPr lang="ru-RU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· </a:t>
                </a:r>
                <a:r>
                  <a:rPr lang="en-US" dirty="0" smtClean="0"/>
                  <a:t>…</a:t>
                </a:r>
                <a:r>
                  <a:rPr lang="ru-RU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ru-RU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·</a:t>
                </a:r>
                <a:r>
                  <a:rPr lang="en-US" dirty="0" err="1" smtClean="0"/>
                  <a:t>D</a:t>
                </a:r>
                <a:r>
                  <a:rPr lang="en-US" baseline="-25000" dirty="0" err="1" smtClean="0"/>
                  <a:t>p</a:t>
                </a:r>
                <a:r>
                  <a:rPr lang="en-US" baseline="-25000" dirty="0"/>
                  <a:t>.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4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104" y="2348880"/>
                <a:ext cx="9036496" cy="4608512"/>
              </a:xfrm>
              <a:prstGeom prst="rect">
                <a:avLst/>
              </a:prstGeom>
              <a:blipFill rotWithShape="1">
                <a:blip r:embed="rId2"/>
                <a:stretch>
                  <a:fillRect l="-1552" t="-1720" r="-2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24936" cy="720000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4000" b="1" dirty="0" smtClean="0"/>
              <a:t> </a:t>
            </a:r>
            <a:r>
              <a:rPr lang="ru-RU" sz="4000" b="1" dirty="0"/>
              <a:t>Двойственность булевой функции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Содержимое 3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994638"/>
                <a:ext cx="8424936" cy="5251722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ru-RU" sz="4100" dirty="0" smtClean="0"/>
                  <a:t>   </a:t>
                </a:r>
                <a:r>
                  <a:rPr lang="ru-RU" sz="3800" dirty="0" smtClean="0"/>
                  <a:t>Функция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3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ru-RU" sz="38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38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sz="3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800" dirty="0" smtClean="0"/>
                  <a:t> </a:t>
                </a:r>
                <a:r>
                  <a:rPr lang="ru-RU" sz="3800" dirty="0" smtClean="0"/>
                  <a:t>называется </a:t>
                </a:r>
                <a:r>
                  <a:rPr lang="ru-RU" sz="3800" b="1" i="1" dirty="0" smtClean="0"/>
                  <a:t>двойственной</a:t>
                </a:r>
                <a:r>
                  <a:rPr lang="ru-RU" sz="3800" dirty="0" smtClean="0"/>
                  <a:t> к функции</a:t>
                </a:r>
              </a:p>
              <a:p>
                <a:pPr marL="0" indent="0">
                  <a:buNone/>
                </a:pPr>
                <a:r>
                  <a:rPr lang="ru-RU" sz="3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3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d>
                      <m:dPr>
                        <m:ctrlPr>
                          <a:rPr lang="ru-RU" sz="3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3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sz="3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800" dirty="0" smtClean="0"/>
                  <a:t> , </a:t>
                </a:r>
                <a:r>
                  <a:rPr lang="ru-RU" sz="3800" dirty="0" smtClean="0"/>
                  <a:t>если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3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ru-RU" sz="3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3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sz="3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38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ru-RU" sz="380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ru-RU" sz="38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sz="38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acc>
                          <m:accPr>
                            <m:chr m:val="̅"/>
                            <m:ctrlPr>
                              <a:rPr lang="en-US" sz="38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3800" dirty="0" smtClean="0"/>
                  <a:t>.</a:t>
                </a:r>
              </a:p>
              <a:p>
                <a:pPr marL="0" indent="0">
                  <a:buNone/>
                </a:pPr>
                <a:endParaRPr lang="ru-RU" sz="3800" dirty="0" smtClean="0"/>
              </a:p>
              <a:p>
                <a:pPr marL="0" indent="0">
                  <a:buNone/>
                </a:pPr>
                <a:r>
                  <a:rPr lang="ru-RU" sz="3800" dirty="0" smtClean="0"/>
                  <a:t>Отношение </a:t>
                </a:r>
                <a:r>
                  <a:rPr lang="ru-RU" sz="3800" dirty="0" smtClean="0"/>
                  <a:t>двойственности между функциями симметрично, т.е.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38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3800" dirty="0" smtClean="0"/>
                  <a:t> двойственна к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sz="3800" dirty="0" smtClean="0"/>
                  <a:t>, то </a:t>
                </a:r>
                <a14:m>
                  <m:oMath xmlns:m="http://schemas.openxmlformats.org/officeDocument/2006/math">
                    <m:r>
                      <a:rPr lang="en-US" sz="3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sz="3800" dirty="0" smtClean="0"/>
                  <a:t> двойственна 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3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3800" dirty="0" smtClean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3800" i="1" smtClean="0">
                            <a:latin typeface="Cambria Math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3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acc>
                    <m:d>
                      <m:dPr>
                        <m:ctrlPr>
                          <a:rPr lang="ru-RU" sz="380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ru-RU" sz="380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ru-RU" sz="38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acc>
                          <m:accPr>
                            <m:chr m:val="̅"/>
                            <m:ctrlPr>
                              <a:rPr lang="en-US" sz="38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3800" b="0" i="1" smtClean="0">
                            <a:latin typeface="Cambria Math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38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</m:acc>
                    <m:d>
                      <m:dPr>
                        <m:ctrlPr>
                          <a:rPr lang="ru-RU" sz="380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ru-RU" sz="3800" i="1" smtClean="0">
                                <a:latin typeface="Cambria Math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ru-RU" sz="380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ru-RU" sz="3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acc>
                          <m:accPr>
                            <m:chr m:val="̅"/>
                            <m:ctrlPr>
                              <a:rPr lang="en-US" sz="3800" b="0" i="1" smtClean="0">
                                <a:latin typeface="Cambria Math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sz="38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38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sz="3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800" dirty="0" smtClean="0"/>
                  <a:t>. </a:t>
                </a:r>
                <a:endParaRPr lang="ru-RU" sz="3800" dirty="0" smtClean="0"/>
              </a:p>
              <a:p>
                <a:pPr marL="0" indent="0" algn="ctr">
                  <a:buNone/>
                </a:pPr>
                <a:endParaRPr lang="ru-RU" sz="5100" dirty="0" smtClean="0"/>
              </a:p>
              <a:p>
                <a:endParaRPr lang="ru-RU" sz="4400" dirty="0"/>
              </a:p>
            </p:txBody>
          </p:sp>
        </mc:Choice>
        <mc:Fallback>
          <p:sp>
            <p:nvSpPr>
              <p:cNvPr id="4" name="Содержимое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994638"/>
                <a:ext cx="8424936" cy="5251722"/>
              </a:xfrm>
              <a:blipFill rotWithShape="1">
                <a:blip r:embed="rId2"/>
                <a:stretch>
                  <a:fillRect l="-1881" t="-1740" r="-20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9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u-RU" b="1" i="1" dirty="0" err="1"/>
              <a:t>С</a:t>
            </a:r>
            <a:r>
              <a:rPr lang="ru-RU" b="1" i="1" dirty="0" err="1" smtClean="0"/>
              <a:t>амодвойственность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57657"/>
                <a:ext cx="8507288" cy="54396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        </a:t>
                </a:r>
                <a:r>
                  <a:rPr lang="ru-RU" dirty="0" smtClean="0"/>
                  <a:t>Пример </a:t>
                </a:r>
                <a:r>
                  <a:rPr lang="ru-RU" dirty="0"/>
                  <a:t>двойственной функции: </a:t>
                </a:r>
                <a:endParaRPr lang="en-US" dirty="0" smtClean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  <a:r>
                  <a:rPr lang="ru-RU" dirty="0"/>
                  <a:t> </a:t>
                </a:r>
                <a:endParaRPr lang="en-US" dirty="0" smtClean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ru-RU" dirty="0" smtClean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ru-RU" dirty="0" smtClean="0"/>
                  <a:t>Функция</a:t>
                </a:r>
                <a:r>
                  <a:rPr lang="ru-RU" dirty="0"/>
                  <a:t>, двойственная к самой себе, называется </a:t>
                </a:r>
                <a:r>
                  <a:rPr lang="ru-RU" b="1" i="1" dirty="0"/>
                  <a:t>самодвойственной</a:t>
                </a:r>
                <a:r>
                  <a:rPr lang="en-US" b="1" i="1" dirty="0"/>
                  <a:t>.</a:t>
                </a:r>
                <a:endParaRPr lang="ru-RU" b="1" i="1" dirty="0"/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ru-RU" dirty="0" smtClean="0"/>
                  <a:t>Примеры </a:t>
                </a:r>
                <a:r>
                  <a:rPr lang="ru-RU" dirty="0"/>
                  <a:t>самодвойственной  функций</a:t>
                </a:r>
                <a:r>
                  <a:rPr lang="ru-RU" dirty="0" smtClean="0"/>
                  <a:t>:</a:t>
                </a:r>
                <a:endParaRPr lang="en-US" dirty="0" smtClean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𝑦𝑧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ru-RU" dirty="0" smtClean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ru-RU" dirty="0" smtClean="0"/>
                  <a:t>Множество </a:t>
                </a:r>
                <a:r>
                  <a:rPr lang="ru-RU" dirty="0"/>
                  <a:t>всех булевых функций обозначается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/>
                  <a:t>. 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ru-RU" dirty="0"/>
              </a:p>
              <a:p>
                <a:endParaRPr lang="ru-RU" sz="2400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57657"/>
                <a:ext cx="8507288" cy="5439695"/>
              </a:xfrm>
              <a:blipFill rotWithShape="1">
                <a:blip r:embed="rId2"/>
                <a:stretch>
                  <a:fillRect l="-1791" t="-1457" b="-26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12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85728"/>
            <a:ext cx="8496944" cy="1285884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i="1" dirty="0" smtClean="0"/>
              <a:t>Принцип двойственности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0" y="1571612"/>
            <a:ext cx="9036496" cy="5385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   </a:t>
            </a:r>
            <a:r>
              <a:rPr lang="ru-RU" dirty="0" smtClean="0"/>
              <a:t>Принцип двойственности в булевой алгебре: если в формуле </a:t>
            </a:r>
            <a:r>
              <a:rPr lang="en-US" dirty="0" smtClean="0"/>
              <a:t>F</a:t>
            </a:r>
            <a:r>
              <a:rPr lang="ru-RU" dirty="0" smtClean="0"/>
              <a:t>, представляющей функцию </a:t>
            </a:r>
            <a:r>
              <a:rPr lang="en-US" dirty="0" smtClean="0"/>
              <a:t>f</a:t>
            </a:r>
            <a:r>
              <a:rPr lang="ru-RU" dirty="0" smtClean="0"/>
              <a:t>, все конъюнкции заменить на дизъюнкции, дизъюнкции на конъюнкции, 1 на 0, 0 на 1, то получим формулу </a:t>
            </a:r>
            <a:r>
              <a:rPr lang="en-US" dirty="0" smtClean="0"/>
              <a:t> F*</a:t>
            </a:r>
            <a:r>
              <a:rPr lang="ru-RU" dirty="0" smtClean="0"/>
              <a:t>, представляющую функцию </a:t>
            </a:r>
            <a:r>
              <a:rPr lang="en-US" dirty="0" smtClean="0"/>
              <a:t>f*</a:t>
            </a:r>
            <a:r>
              <a:rPr lang="ru-RU" dirty="0" smtClean="0"/>
              <a:t>, двойственную </a:t>
            </a:r>
            <a:r>
              <a:rPr lang="en-US" dirty="0" smtClean="0"/>
              <a:t>f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ru-RU" dirty="0" smtClean="0"/>
              <a:t>Справедливо утверждение: если функции равны, т.е. </a:t>
            </a:r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= f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ru-RU" dirty="0" smtClean="0"/>
              <a:t>то и двойственные им функции равны, т.е. </a:t>
            </a:r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* = f</a:t>
            </a:r>
            <a:r>
              <a:rPr lang="en-US" baseline="-25000" dirty="0"/>
              <a:t>2</a:t>
            </a:r>
            <a:r>
              <a:rPr lang="en-US" dirty="0" smtClean="0"/>
              <a:t>*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784976" cy="1285884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i="1" dirty="0"/>
              <a:t>2.12. Проблема разрешения и методы ее решения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492896"/>
            <a:ext cx="9144000" cy="4196816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Существует ли </a:t>
            </a:r>
            <a:r>
              <a:rPr lang="ru-RU" dirty="0"/>
              <a:t>алгоритм, позволяющий для произвольной логической формулы в конечное число шагов выяснить, является ли она тождественно </a:t>
            </a:r>
            <a:r>
              <a:rPr lang="ru-RU" dirty="0" smtClean="0"/>
              <a:t>истинной</a:t>
            </a:r>
          </a:p>
          <a:p>
            <a:pPr marL="0" indent="0" algn="ctr">
              <a:buNone/>
            </a:pPr>
            <a:r>
              <a:rPr lang="ru-RU" dirty="0" smtClean="0"/>
              <a:t> </a:t>
            </a:r>
            <a:r>
              <a:rPr lang="ru-RU" dirty="0"/>
              <a:t>(или тождественно ложной)?</a:t>
            </a:r>
          </a:p>
        </p:txBody>
      </p:sp>
    </p:spTree>
    <p:extLst>
      <p:ext uri="{BB962C8B-B14F-4D97-AF65-F5344CB8AC3E}">
        <p14:creationId xmlns:p14="http://schemas.microsoft.com/office/powerpoint/2010/main" val="34504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85728"/>
            <a:ext cx="8532440" cy="911024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i="1" dirty="0" smtClean="0"/>
              <a:t>2.12. Теоремы:</a:t>
            </a:r>
            <a:endParaRPr lang="ru-RU" sz="3600" b="1" i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ru-RU" b="1" dirty="0" smtClean="0"/>
              <a:t>Критерий </a:t>
            </a:r>
            <a:r>
              <a:rPr lang="ru-RU" b="1" dirty="0"/>
              <a:t>тождественной истинности </a:t>
            </a:r>
            <a:r>
              <a:rPr lang="ru-RU" b="1" dirty="0" smtClean="0"/>
              <a:t>формулы.</a:t>
            </a:r>
          </a:p>
          <a:p>
            <a:pPr marL="0" indent="0">
              <a:buNone/>
            </a:pPr>
            <a:r>
              <a:rPr lang="ru-RU" i="1" dirty="0"/>
              <a:t> </a:t>
            </a:r>
            <a:r>
              <a:rPr lang="ru-RU" i="1" dirty="0" smtClean="0"/>
              <a:t>   </a:t>
            </a:r>
            <a:r>
              <a:rPr lang="ru-RU" dirty="0"/>
              <a:t>Для того чтобы формула алгебры высказываний была тождественно истинной, необходимо и достаточно, чтобы в равносильной ей КНФ были тождественно истинны все элементарные дизъюнкции.</a:t>
            </a:r>
          </a:p>
          <a:p>
            <a:pPr marL="0" indent="0">
              <a:buNone/>
            </a:pPr>
            <a:r>
              <a:rPr lang="ru-RU" b="1" dirty="0"/>
              <a:t>2. </a:t>
            </a:r>
            <a:r>
              <a:rPr lang="ru-RU" b="1" dirty="0" smtClean="0"/>
              <a:t> Критерий </a:t>
            </a:r>
            <a:r>
              <a:rPr lang="ru-RU" b="1" dirty="0"/>
              <a:t>тождественной истинности элементарной дизъюнкции. </a:t>
            </a:r>
            <a:endParaRPr lang="ru-RU" b="1" dirty="0" smtClean="0"/>
          </a:p>
          <a:p>
            <a:pPr marL="0" indent="0">
              <a:buNone/>
            </a:pPr>
            <a:r>
              <a:rPr lang="ru-RU" i="1" dirty="0"/>
              <a:t> </a:t>
            </a:r>
            <a:r>
              <a:rPr lang="ru-RU" i="1" dirty="0" smtClean="0"/>
              <a:t>    </a:t>
            </a:r>
            <a:r>
              <a:rPr lang="ru-RU" dirty="0" smtClean="0"/>
              <a:t>Для </a:t>
            </a:r>
            <a:r>
              <a:rPr lang="ru-RU" dirty="0"/>
              <a:t>того чтобы элементарная дизъюнкция была тождественно истинной, необходимо и достаточно, чтобы в ней существовала хотя бы для одной переменной пара — переменная и ее отрицание.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355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839016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i="1" dirty="0" smtClean="0"/>
              <a:t>2.12. Теоремы:</a:t>
            </a:r>
            <a:endParaRPr lang="ru-RU" sz="3600" b="1" i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5446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 smtClean="0"/>
              <a:t>3</a:t>
            </a:r>
            <a:r>
              <a:rPr lang="ru-RU" b="1" dirty="0"/>
              <a:t>. Критерий тождественной ложности формулы</a:t>
            </a:r>
            <a:r>
              <a:rPr lang="ru-RU" b="1" dirty="0" smtClean="0"/>
              <a:t>.</a:t>
            </a:r>
          </a:p>
          <a:p>
            <a:pPr marL="0" indent="0">
              <a:buNone/>
            </a:pPr>
            <a:r>
              <a:rPr lang="ru-RU" b="1" dirty="0" smtClean="0"/>
              <a:t>     </a:t>
            </a:r>
            <a:r>
              <a:rPr lang="ru-RU" dirty="0" smtClean="0"/>
              <a:t>Для </a:t>
            </a:r>
            <a:r>
              <a:rPr lang="ru-RU" dirty="0"/>
              <a:t>того чтобы формула алгебры высказываний была тождественно ложной, необходимо и достаточно, чтобы в равносильной ей ДНФ все элементарные конъюнкции были тождественно ложны.</a:t>
            </a:r>
          </a:p>
          <a:p>
            <a:pPr marL="0" indent="0">
              <a:buNone/>
            </a:pPr>
            <a:r>
              <a:rPr lang="ru-RU" b="1" dirty="0"/>
              <a:t>4. Критерий тождественной ложности элементарной конъюнкции. </a:t>
            </a:r>
            <a:endParaRPr lang="ru-RU" b="1" dirty="0" smtClean="0"/>
          </a:p>
          <a:p>
            <a:pPr marL="0" indent="0">
              <a:buNone/>
            </a:pPr>
            <a:r>
              <a:rPr lang="ru-RU" dirty="0" smtClean="0"/>
              <a:t>     Для </a:t>
            </a:r>
            <a:r>
              <a:rPr lang="ru-RU" dirty="0"/>
              <a:t>того чтобы элементарная конъюнкция была тождественно ложной, необходимо и достаточно, чтобы в ней существовала хотя бы для одной переменной пара — переменная и ее отрицание.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579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188640"/>
            <a:ext cx="8327776" cy="792088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sz="4000" b="1" dirty="0" smtClean="0"/>
              <a:t>Двоичным вектором (кортежем)</a:t>
            </a:r>
            <a:endParaRPr lang="ru-RU" sz="4000" b="1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124744"/>
                <a:ext cx="8424936" cy="500141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ПРИМЕР: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ru-RU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10010110</m:t>
                        </m:r>
                      </m:e>
                    </m:d>
                    <m:r>
                      <a:rPr lang="ru-RU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) = (00110101).</m:t>
                      </m:r>
                    </m:oMath>
                  </m:oMathPara>
                </a14:m>
                <a:endParaRPr lang="ru-RU" b="1" dirty="0"/>
              </a:p>
              <a:p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124744"/>
                <a:ext cx="8424936" cy="5001419"/>
              </a:xfrm>
              <a:blipFill rotWithShape="0">
                <a:blip r:embed="rId2"/>
                <a:stretch>
                  <a:fillRect l="-1809" t="-14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6593840"/>
                  </p:ext>
                </p:extLst>
              </p:nvPr>
            </p:nvGraphicFramePr>
            <p:xfrm>
              <a:off x="1403648" y="2420888"/>
              <a:ext cx="7128793" cy="38404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42556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42556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181328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1512169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</a:tblGrid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28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rgbClr val="FFEAA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sz="2800" b="1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1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rgbClr val="FFEAA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275697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0410183"/>
                  </p:ext>
                </p:extLst>
              </p:nvPr>
            </p:nvGraphicFramePr>
            <p:xfrm>
              <a:off x="1403648" y="2420888"/>
              <a:ext cx="7128793" cy="38404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425560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425560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181328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  <a:gridCol w="1512169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427" t="-1429" r="-400855" b="-85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00427" t="-1429" r="-300855" b="-85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41753" t="-1429" r="-262887" b="-85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255000" t="-1429" r="-96154" b="-85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372177" t="-1429" r="-806" b="-85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0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ru-RU" sz="1800" b="1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0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31800" algn="l">
                            <a:spcBef>
                              <a:spcPts val="1500"/>
                            </a:spcBef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ru-RU" sz="1800" b="1" dirty="0">
                            <a:effectLst/>
                            <a:latin typeface="Arial"/>
                            <a:ea typeface="Arial"/>
                          </a:endParaRPr>
                        </a:p>
                      </a:txBody>
                      <a:tcPr marL="68580" marR="68580" marT="0" marB="0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198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107504" y="1124744"/>
            <a:ext cx="8928992" cy="5001419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75556" y="2204864"/>
            <a:ext cx="7992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/>
              <a:t>В </a:t>
            </a:r>
            <a:r>
              <a:rPr lang="ru-RU" sz="3200" dirty="0"/>
              <a:t>ЭВМ аналитическую форму можно представить в виде строки, а табличную – в виде матрицы</a:t>
            </a: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564704" y="188640"/>
            <a:ext cx="8327776" cy="792088"/>
          </a:xfrm>
          <a:noFill/>
        </p:spPr>
        <p:txBody>
          <a:bodyPr>
            <a:noAutofit/>
          </a:bodyPr>
          <a:lstStyle/>
          <a:p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194866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327776" cy="695000"/>
          </a:xfrm>
          <a:solidFill>
            <a:srgbClr val="FFEAA7"/>
          </a:solidFill>
        </p:spPr>
        <p:txBody>
          <a:bodyPr>
            <a:noAutofit/>
          </a:bodyPr>
          <a:lstStyle/>
          <a:p>
            <a:r>
              <a:rPr lang="ru-RU" b="1" dirty="0" smtClean="0"/>
              <a:t>Дерево решений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Содержимое 5"/>
              <p:cNvSpPr>
                <a:spLocks noGrp="1"/>
              </p:cNvSpPr>
              <p:nvPr>
                <p:ph idx="1"/>
              </p:nvPr>
            </p:nvSpPr>
            <p:spPr>
              <a:xfrm>
                <a:off x="564704" y="1052736"/>
                <a:ext cx="8208912" cy="5587294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  </a:t>
                </a:r>
                <a:r>
                  <a:rPr lang="ru-RU" sz="2800" dirty="0" smtClean="0"/>
                  <a:t> </a:t>
                </a:r>
                <a:r>
                  <a:rPr lang="en-US" sz="2800" dirty="0" smtClean="0"/>
                  <a:t>  </a:t>
                </a:r>
                <a:r>
                  <a:rPr lang="ru-RU" sz="2800" dirty="0" smtClean="0"/>
                  <a:t>Таблицы </a:t>
                </a:r>
                <a:r>
                  <a:rPr lang="ru-RU" sz="2800" dirty="0"/>
                  <a:t>истинности </a:t>
                </a:r>
                <a:r>
                  <a:rPr lang="ru-RU" sz="2800" dirty="0" smtClean="0"/>
                  <a:t>булевых</a:t>
                </a:r>
                <a:r>
                  <a:rPr lang="ru-RU" sz="2800" dirty="0"/>
                  <a:t> </a:t>
                </a:r>
                <a:r>
                  <a:rPr lang="ru-RU" sz="2800" dirty="0" smtClean="0"/>
                  <a:t>функций </a:t>
                </a:r>
                <a:r>
                  <a:rPr lang="ru-RU" sz="2800" dirty="0"/>
                  <a:t>можно представить в виде полного бинарного дерева высоты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ru-RU" sz="2800" dirty="0" smtClean="0"/>
                  <a:t>. </a:t>
                </a:r>
                <a:r>
                  <a:rPr lang="ru-RU" sz="2800" dirty="0"/>
                  <a:t>Ярусы дерева соответствуют переменным, дуги – значениям переменных; например, левая дуга –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sz="2800" dirty="0" smtClean="0"/>
                  <a:t>, </a:t>
                </a:r>
                <a:r>
                  <a:rPr lang="ru-RU" sz="2800" dirty="0"/>
                  <a:t>правая –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sz="2800" dirty="0" smtClean="0"/>
                  <a:t>. </a:t>
                </a:r>
                <a:r>
                  <a:rPr lang="ru-RU" sz="2800" dirty="0"/>
                  <a:t>Листья дерева хранят значение функции на кортеже, соответствующем пути из кортежа в этот лист. </a:t>
                </a:r>
              </a:p>
            </p:txBody>
          </p:sp>
        </mc:Choice>
        <mc:Fallback xmlns="">
          <p:sp>
            <p:nvSpPr>
              <p:cNvPr id="6" name="Содержимое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704" y="1052736"/>
                <a:ext cx="8208912" cy="5587294"/>
              </a:xfrm>
              <a:blipFill rotWithShape="0">
                <a:blip r:embed="rId2"/>
                <a:stretch>
                  <a:fillRect l="-1560" t="-1092" r="-14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84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marL="0" lvl="0" indent="0">
              <a:buNone/>
            </a:pPr>
            <a:r>
              <a:rPr lang="ru-RU" dirty="0" smtClean="0"/>
              <a:t>     Такое </a:t>
            </a:r>
            <a:r>
              <a:rPr lang="ru-RU" dirty="0"/>
              <a:t>дерево называется </a:t>
            </a:r>
            <a:r>
              <a:rPr lang="ru-RU" b="1" i="1" dirty="0"/>
              <a:t>деревом решений </a:t>
            </a:r>
            <a:r>
              <a:rPr lang="ru-RU" dirty="0"/>
              <a:t>(или семантическим деревом). Дерево решений можно сократить, если заменить корень каждого поддерева, все листья которого имеют одно и то же значение, этим значением. 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      </a:t>
            </a:r>
            <a:r>
              <a:rPr lang="en-US" dirty="0"/>
              <a:t> </a:t>
            </a:r>
            <a:r>
              <a:rPr lang="ru-RU" dirty="0"/>
              <a:t>Дерево решений можно сделать еще компактнее, если перейти к бинарной диаграмме </a:t>
            </a:r>
            <a:r>
              <a:rPr lang="ru-RU" dirty="0" smtClean="0"/>
              <a:t>решений.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865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704" y="285728"/>
            <a:ext cx="8579296" cy="868346"/>
          </a:xfrm>
          <a:solidFill>
            <a:srgbClr val="FFEAA8"/>
          </a:solidFill>
        </p:spPr>
        <p:txBody>
          <a:bodyPr>
            <a:noAutofit/>
          </a:bodyPr>
          <a:lstStyle/>
          <a:p>
            <a:r>
              <a:rPr lang="ru-RU" sz="3600" b="1" dirty="0" smtClean="0"/>
              <a:t>2.7. Функциональная полнота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smtClean="0"/>
              <a:t>Определение булевой алгебры </a:t>
            </a:r>
          </a:p>
          <a:p>
            <a:r>
              <a:rPr lang="ru-RU" dirty="0" smtClean="0"/>
              <a:t>Алгебра </a:t>
            </a:r>
            <a:r>
              <a:rPr lang="ru-RU" dirty="0"/>
              <a:t>(Р</a:t>
            </a:r>
            <a:r>
              <a:rPr lang="ru-RU" baseline="-25000" dirty="0"/>
              <a:t>2</a:t>
            </a:r>
            <a:r>
              <a:rPr lang="ru-RU" dirty="0"/>
              <a:t>, &amp;, </a:t>
            </a:r>
            <a:r>
              <a:rPr lang="ru-RU" dirty="0">
                <a:sym typeface="Symbol"/>
              </a:rPr>
              <a:t></a:t>
            </a:r>
            <a:r>
              <a:rPr lang="ru-RU" dirty="0"/>
              <a:t>, </a:t>
            </a:r>
            <a:r>
              <a:rPr lang="ru-RU" dirty="0">
                <a:sym typeface="Symbol"/>
              </a:rPr>
              <a:t></a:t>
            </a:r>
            <a:r>
              <a:rPr lang="ru-RU" dirty="0" smtClean="0"/>
              <a:t>)</a:t>
            </a:r>
          </a:p>
          <a:p>
            <a:r>
              <a:rPr lang="ru-RU" dirty="0" smtClean="0"/>
              <a:t>Р</a:t>
            </a:r>
            <a:r>
              <a:rPr lang="ru-RU" baseline="-25000" dirty="0" smtClean="0"/>
              <a:t>2</a:t>
            </a:r>
            <a:r>
              <a:rPr lang="ru-RU" dirty="0" smtClean="0"/>
              <a:t> - множество </a:t>
            </a:r>
            <a:r>
              <a:rPr lang="ru-RU" dirty="0"/>
              <a:t>всех логических </a:t>
            </a:r>
            <a:r>
              <a:rPr lang="ru-RU" dirty="0" smtClean="0"/>
              <a:t>функций</a:t>
            </a:r>
          </a:p>
          <a:p>
            <a:r>
              <a:rPr lang="ru-RU" dirty="0"/>
              <a:t>&amp;, </a:t>
            </a:r>
            <a:r>
              <a:rPr lang="ru-RU" dirty="0">
                <a:sym typeface="Symbol"/>
              </a:rPr>
              <a:t></a:t>
            </a:r>
            <a:r>
              <a:rPr lang="ru-RU" dirty="0"/>
              <a:t>, </a:t>
            </a:r>
            <a:r>
              <a:rPr lang="ru-RU" dirty="0">
                <a:sym typeface="Symbol"/>
              </a:rPr>
              <a:t> </a:t>
            </a:r>
            <a:r>
              <a:rPr lang="ru-RU" dirty="0" smtClean="0">
                <a:sym typeface="Symbol"/>
              </a:rPr>
              <a:t> </a:t>
            </a:r>
            <a:r>
              <a:rPr lang="ru-RU" dirty="0" smtClean="0"/>
              <a:t>- булевы операции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44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755374"/>
          </a:xfrm>
          <a:solidFill>
            <a:srgbClr val="FFEAA8"/>
          </a:solidFill>
        </p:spPr>
        <p:txBody>
          <a:bodyPr>
            <a:normAutofit fontScale="90000"/>
          </a:bodyPr>
          <a:lstStyle/>
          <a:p>
            <a:pPr algn="ctr"/>
            <a:r>
              <a:rPr lang="ru-RU" b="1" i="1" dirty="0"/>
              <a:t>Функциональная полнота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/>
          </a:bodyPr>
          <a:lstStyle/>
          <a:p>
            <a:pPr marL="0" indent="324000" algn="just">
              <a:buNone/>
            </a:pPr>
            <a:r>
              <a:rPr lang="ru-RU" b="1" dirty="0" smtClean="0"/>
              <a:t>Теорема </a:t>
            </a:r>
            <a:r>
              <a:rPr lang="ru-RU" b="1" dirty="0"/>
              <a:t>1.</a:t>
            </a:r>
            <a:r>
              <a:rPr lang="ru-RU" i="1" dirty="0"/>
              <a:t> </a:t>
            </a:r>
            <a:endParaRPr lang="en-US" i="1" dirty="0" smtClean="0"/>
          </a:p>
          <a:p>
            <a:pPr marL="0" indent="324000" algn="just">
              <a:buNone/>
            </a:pPr>
            <a:r>
              <a:rPr lang="ru-RU" i="1" dirty="0" smtClean="0"/>
              <a:t>Всякая </a:t>
            </a:r>
            <a:r>
              <a:rPr lang="ru-RU" i="1" dirty="0"/>
              <a:t>логическая функция может быть представлена булевой формулой</a:t>
            </a:r>
            <a:r>
              <a:rPr lang="ru-RU" dirty="0"/>
              <a:t>, т.е. как суперпозиция дизъюнкций, конъюнкций и </a:t>
            </a:r>
            <a:r>
              <a:rPr lang="ru-RU" dirty="0" smtClean="0"/>
              <a:t>отрицания. </a:t>
            </a:r>
          </a:p>
          <a:p>
            <a:pPr marL="0" indent="324000" algn="just">
              <a:buNone/>
            </a:pPr>
            <a:r>
              <a:rPr lang="ru-RU" dirty="0" smtClean="0"/>
              <a:t>Из </a:t>
            </a:r>
            <a:r>
              <a:rPr lang="ru-RU" dirty="0"/>
              <a:t>этого следует, что система булевых функций(операций) </a:t>
            </a:r>
            <a:r>
              <a:rPr lang="ru-RU" dirty="0">
                <a:sym typeface="Symbol" panose="05050102010706020507" pitchFamily="18" charset="2"/>
              </a:rPr>
              <a:t></a:t>
            </a:r>
            <a:r>
              <a:rPr lang="ru-RU" dirty="0"/>
              <a:t>={&amp;, </a:t>
            </a:r>
            <a:r>
              <a:rPr lang="ru-RU" dirty="0">
                <a:sym typeface="Symbol" panose="05050102010706020507" pitchFamily="18" charset="2"/>
              </a:rPr>
              <a:t></a:t>
            </a:r>
            <a:r>
              <a:rPr lang="ru-RU" dirty="0"/>
              <a:t>, </a:t>
            </a:r>
            <a:r>
              <a:rPr lang="ru-RU" dirty="0">
                <a:sym typeface="Symbol" panose="05050102010706020507" pitchFamily="18" charset="2"/>
              </a:rPr>
              <a:t></a:t>
            </a:r>
            <a:r>
              <a:rPr lang="ru-RU" dirty="0"/>
              <a:t>} функционально полна.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546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2367</Words>
  <Application>Microsoft Office PowerPoint</Application>
  <PresentationFormat>Экран (4:3)</PresentationFormat>
  <Paragraphs>365</Paragraphs>
  <Slides>36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37" baseType="lpstr">
      <vt:lpstr>Тема Office</vt:lpstr>
      <vt:lpstr>Булева алгебра логических функций</vt:lpstr>
      <vt:lpstr>2.5. Способы задания булевой функции</vt:lpstr>
      <vt:lpstr>Десятичным вектором (кортежем)</vt:lpstr>
      <vt:lpstr>Двоичным вектором (кортежем)</vt:lpstr>
      <vt:lpstr>Презентация PowerPoint</vt:lpstr>
      <vt:lpstr>Дерево решений</vt:lpstr>
      <vt:lpstr>Презентация PowerPoint</vt:lpstr>
      <vt:lpstr>2.7. Функциональная полнота</vt:lpstr>
      <vt:lpstr>Функциональная полнота</vt:lpstr>
      <vt:lpstr>Функциональная полнота</vt:lpstr>
      <vt:lpstr>Презентация PowerPoint</vt:lpstr>
      <vt:lpstr>Презентация PowerPoint</vt:lpstr>
      <vt:lpstr>2.6. Контактные схемы</vt:lpstr>
      <vt:lpstr>Контактные схемы</vt:lpstr>
      <vt:lpstr>Дизъюнкции ху  соответствует контактная схема </vt:lpstr>
      <vt:lpstr>2.8. Нормальные формы для формул</vt:lpstr>
      <vt:lpstr>2.8. Нормальные формы для формул</vt:lpstr>
      <vt:lpstr>2.8. Нормальные формы для формул</vt:lpstr>
      <vt:lpstr>2.8. Нормальные формы для формул</vt:lpstr>
      <vt:lpstr>2.8. Нормальные формы для формул</vt:lpstr>
      <vt:lpstr>2.8. Нормальные формы для формул</vt:lpstr>
      <vt:lpstr>2.9. Приведение к дизъюнктивной нормальной форме (ДНФ)</vt:lpstr>
      <vt:lpstr>Презентация PowerPoint</vt:lpstr>
      <vt:lpstr>Презентация PowerPoint</vt:lpstr>
      <vt:lpstr>Процедура приведения к ДНФ</vt:lpstr>
      <vt:lpstr>Приведение ДНФ к СДНФ</vt:lpstr>
      <vt:lpstr>2.10. Приведение к конъюнктивной нормальной форме(КНФ)</vt:lpstr>
      <vt:lpstr>2.10. Приведение к конъюнктивной нормальной форме(КНФ)</vt:lpstr>
      <vt:lpstr>Приведение ДНФ к КНФ</vt:lpstr>
      <vt:lpstr>Приведение ДНФ к КНФ</vt:lpstr>
      <vt:lpstr> Двойственность булевой функции</vt:lpstr>
      <vt:lpstr>Самодвойственность</vt:lpstr>
      <vt:lpstr>Принцип двойственности</vt:lpstr>
      <vt:lpstr>2.12. Проблема разрешения и методы ее решения</vt:lpstr>
      <vt:lpstr>2.12. Теоремы:</vt:lpstr>
      <vt:lpstr>2.12. Теоремы: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Администратор</cp:lastModifiedBy>
  <cp:revision>63</cp:revision>
  <dcterms:created xsi:type="dcterms:W3CDTF">2016-10-21T11:40:10Z</dcterms:created>
  <dcterms:modified xsi:type="dcterms:W3CDTF">2019-10-17T12:41:38Z</dcterms:modified>
</cp:coreProperties>
</file>