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9" r:id="rId4"/>
    <p:sldId id="260" r:id="rId5"/>
    <p:sldId id="261" r:id="rId6"/>
    <p:sldId id="262" r:id="rId7"/>
    <p:sldId id="28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4EAE7DE-4B42-410E-B511-4B8A17361AC0}">
          <p14:sldIdLst>
            <p14:sldId id="283"/>
            <p14:sldId id="256"/>
            <p14:sldId id="259"/>
            <p14:sldId id="260"/>
          </p14:sldIdLst>
        </p14:section>
        <p14:section name="Раздел без заголовка" id="{27BEDAC7-34A3-4344-9E76-23CE319B2FF5}">
          <p14:sldIdLst>
            <p14:sldId id="261"/>
            <p14:sldId id="262"/>
            <p14:sldId id="284"/>
          </p14:sldIdLst>
        </p14:section>
        <p14:section name="Раздел без заголовка" id="{EB174CC2-C511-4484-820D-13C757087240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6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9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7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7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10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26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2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8E90-D576-451D-8BD2-046B6F7CF558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CFFD-E3CA-42A7-943D-114A913673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59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3600" dirty="0" smtClean="0"/>
              <a:t>Операции на графах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32648"/>
          </a:xfrm>
        </p:spPr>
        <p:txBody>
          <a:bodyPr>
            <a:normAutofit fontScale="25000" lnSpcReduction="20000"/>
          </a:bodyPr>
          <a:lstStyle/>
          <a:p>
            <a:r>
              <a:rPr lang="ru-RU" sz="11200" dirty="0" smtClean="0"/>
              <a:t>Подграф</a:t>
            </a:r>
          </a:p>
          <a:p>
            <a:r>
              <a:rPr lang="ru-RU" sz="11200" b="1" i="1" dirty="0" smtClean="0"/>
              <a:t>Удаление </a:t>
            </a:r>
            <a:r>
              <a:rPr lang="ru-RU" sz="11200" b="1" i="1" dirty="0"/>
              <a:t>ребра</a:t>
            </a:r>
            <a:r>
              <a:rPr lang="ru-RU" sz="11200" b="1" i="1" dirty="0" smtClean="0"/>
              <a:t>.</a:t>
            </a:r>
          </a:p>
          <a:p>
            <a:r>
              <a:rPr lang="ru-RU" sz="11200" b="1" i="1" dirty="0"/>
              <a:t>Удаление вершины.</a:t>
            </a: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i="1" dirty="0"/>
              <a:t>Добавление вершины.</a:t>
            </a: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i="1" dirty="0" smtClean="0"/>
              <a:t>Добавление </a:t>
            </a:r>
            <a:r>
              <a:rPr lang="ru-RU" sz="11200" b="1" i="1" dirty="0"/>
              <a:t>ребра.</a:t>
            </a: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i="1" dirty="0" smtClean="0"/>
              <a:t>Отождествление </a:t>
            </a:r>
            <a:r>
              <a:rPr lang="ru-RU" sz="11200" b="1" i="1" dirty="0"/>
              <a:t>вершин. </a:t>
            </a: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i="1" dirty="0" smtClean="0"/>
              <a:t>Стягивание ребра</a:t>
            </a:r>
          </a:p>
          <a:p>
            <a:r>
              <a:rPr lang="ru-RU" sz="11200" b="1" i="1" dirty="0"/>
              <a:t>Расщепление вершины</a:t>
            </a: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i="1" dirty="0" smtClean="0"/>
              <a:t>Разбиение </a:t>
            </a:r>
            <a:r>
              <a:rPr lang="ru-RU" sz="11200" b="1" i="1" dirty="0"/>
              <a:t>ребра</a:t>
            </a:r>
            <a:r>
              <a:rPr lang="ru-RU" sz="11200" b="1" i="1" dirty="0" smtClean="0"/>
              <a:t>.</a:t>
            </a:r>
          </a:p>
          <a:p>
            <a:r>
              <a:rPr lang="ru-RU" sz="11200" b="1" i="1" dirty="0"/>
              <a:t>Дополнение графа</a:t>
            </a:r>
          </a:p>
          <a:p>
            <a:r>
              <a:rPr lang="ru-RU" sz="11200" b="1" i="1" dirty="0" smtClean="0"/>
              <a:t>Объединение </a:t>
            </a:r>
            <a:r>
              <a:rPr lang="ru-RU" sz="11200" b="1" i="1" dirty="0"/>
              <a:t>графов</a:t>
            </a: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i="1" dirty="0" smtClean="0"/>
              <a:t>Пересечение графов</a:t>
            </a:r>
          </a:p>
          <a:p>
            <a:r>
              <a:rPr lang="ru-RU" sz="11200" b="1" i="1" dirty="0" smtClean="0"/>
              <a:t>Соединение графов</a:t>
            </a:r>
          </a:p>
          <a:p>
            <a:r>
              <a:rPr lang="ru-RU" sz="11200" b="1" i="1" dirty="0"/>
              <a:t>Композиция графов</a:t>
            </a:r>
            <a:br>
              <a:rPr lang="ru-RU" sz="11200" b="1" i="1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11200" b="1" i="1" dirty="0"/>
              <a:t>П</a:t>
            </a:r>
            <a:r>
              <a:rPr lang="ru-RU" sz="11200" b="1" i="1" dirty="0" smtClean="0"/>
              <a:t>роизведение </a:t>
            </a:r>
            <a:r>
              <a:rPr lang="ru-RU" sz="11200" b="1" i="1" dirty="0" smtClean="0"/>
              <a:t>графов</a:t>
            </a: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dirty="0"/>
              <a:t/>
            </a:r>
            <a:br>
              <a:rPr lang="ru-RU" sz="11200" b="1" dirty="0"/>
            </a:br>
            <a:r>
              <a:rPr lang="ru-RU" sz="11200" b="1" dirty="0"/>
              <a:t/>
            </a:r>
            <a:br>
              <a:rPr lang="ru-RU" sz="11200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14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529" y="260648"/>
            <a:ext cx="8229600" cy="72008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lvl="0"/>
            <a:r>
              <a:rPr lang="ru-RU" b="1" i="1" dirty="0"/>
              <a:t>Соединение </a:t>
            </a:r>
            <a:r>
              <a:rPr lang="ru-RU" b="1" i="1" dirty="0" smtClean="0"/>
              <a:t>графов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ru-RU" i="1" dirty="0"/>
          </a:p>
          <a:p>
            <a:pPr lvl="0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4249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1714488"/>
            <a:ext cx="8501122" cy="9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529" y="260648"/>
            <a:ext cx="8229600" cy="11430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lvl="0"/>
            <a:r>
              <a:rPr lang="ru-RU" sz="3100" dirty="0"/>
              <a:t>Г</a:t>
            </a:r>
            <a:r>
              <a:rPr lang="ru-RU" sz="3100" dirty="0" smtClean="0"/>
              <a:t>рафы </a:t>
            </a:r>
            <a:r>
              <a:rPr lang="ru-RU" sz="3100" i="1" dirty="0"/>
              <a:t>G</a:t>
            </a:r>
            <a:r>
              <a:rPr lang="ru-RU" sz="3100" dirty="0"/>
              <a:t>1, </a:t>
            </a:r>
            <a:r>
              <a:rPr lang="ru-RU" sz="3100" i="1" dirty="0"/>
              <a:t>G</a:t>
            </a:r>
            <a:r>
              <a:rPr lang="ru-RU" sz="3100" dirty="0"/>
              <a:t>2 и граф </a:t>
            </a:r>
            <a:r>
              <a:rPr lang="ru-RU" sz="3100" i="1" dirty="0"/>
              <a:t>G</a:t>
            </a:r>
            <a:r>
              <a:rPr lang="ru-RU" sz="3100" dirty="0"/>
              <a:t>1 + </a:t>
            </a:r>
            <a:r>
              <a:rPr lang="ru-RU" sz="3100" i="1" dirty="0"/>
              <a:t>G</a:t>
            </a:r>
            <a:r>
              <a:rPr lang="ru-RU" sz="3100" dirty="0"/>
              <a:t>2,</a:t>
            </a:r>
            <a:br>
              <a:rPr lang="ru-RU" sz="3100" dirty="0"/>
            </a:br>
            <a:r>
              <a:rPr lang="ru-RU" sz="3100" dirty="0"/>
              <a:t>полученный в результате их </a:t>
            </a:r>
            <a:r>
              <a:rPr lang="ru-RU" sz="3100" dirty="0" smtClean="0"/>
              <a:t>соединения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lvl="0"/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" y="1700808"/>
            <a:ext cx="875245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95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529" y="260648"/>
            <a:ext cx="8229600" cy="11430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lvl="0"/>
            <a:r>
              <a:rPr lang="ru-RU" b="1" i="1" dirty="0" smtClean="0"/>
              <a:t>Декартово произведение графов</a:t>
            </a:r>
            <a:br>
              <a:rPr lang="ru-RU" b="1" i="1" dirty="0" smtClean="0"/>
            </a:br>
            <a:r>
              <a:rPr lang="en-GB" i="1" dirty="0"/>
              <a:t>V</a:t>
            </a:r>
            <a:r>
              <a:rPr lang="en-GB" dirty="0"/>
              <a:t>(</a:t>
            </a:r>
            <a:r>
              <a:rPr lang="en-GB" i="1" dirty="0"/>
              <a:t>G</a:t>
            </a:r>
            <a:r>
              <a:rPr lang="en-GB" dirty="0"/>
              <a:t>1 </a:t>
            </a:r>
            <a:r>
              <a:rPr lang="en-GB" i="1" dirty="0"/>
              <a:t>× G</a:t>
            </a:r>
            <a:r>
              <a:rPr lang="en-GB" dirty="0"/>
              <a:t>2) = </a:t>
            </a:r>
            <a:r>
              <a:rPr lang="en-GB" i="1" dirty="0"/>
              <a:t>V</a:t>
            </a:r>
            <a:r>
              <a:rPr lang="en-GB" dirty="0"/>
              <a:t>(</a:t>
            </a:r>
            <a:r>
              <a:rPr lang="en-GB" i="1" dirty="0"/>
              <a:t>G</a:t>
            </a:r>
            <a:r>
              <a:rPr lang="en-GB" dirty="0"/>
              <a:t>1) </a:t>
            </a:r>
            <a:r>
              <a:rPr lang="en-GB" i="1" dirty="0"/>
              <a:t>× V</a:t>
            </a:r>
            <a:r>
              <a:rPr lang="en-GB" dirty="0"/>
              <a:t>(</a:t>
            </a:r>
            <a:r>
              <a:rPr lang="en-GB" i="1" dirty="0"/>
              <a:t>G</a:t>
            </a:r>
            <a:r>
              <a:rPr lang="en-GB" dirty="0"/>
              <a:t>2</a:t>
            </a:r>
            <a:r>
              <a:rPr lang="en-GB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r>
              <a:rPr lang="ru-RU" dirty="0" smtClean="0"/>
              <a:t>гиперграф</a:t>
            </a:r>
            <a:r>
              <a:rPr lang="en-GB" dirty="0"/>
              <a:t/>
            </a:r>
            <a:br>
              <a:rPr lang="en-GB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92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529" y="260648"/>
            <a:ext cx="8229600" cy="50405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lvl="0"/>
            <a:r>
              <a:rPr lang="ru-RU" i="1" dirty="0"/>
              <a:t>Композиция </a:t>
            </a:r>
            <a:r>
              <a:rPr lang="ru-RU" i="1" dirty="0" smtClean="0"/>
              <a:t>графов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60640"/>
          </a:xfrm>
        </p:spPr>
        <p:txBody>
          <a:bodyPr>
            <a:noAutofit/>
          </a:bodyPr>
          <a:lstStyle/>
          <a:p>
            <a:r>
              <a:rPr lang="ru-RU" sz="2400" dirty="0"/>
              <a:t>Пусть </a:t>
            </a:r>
            <a:r>
              <a:rPr lang="en-US" sz="2400" dirty="0"/>
              <a:t>G</a:t>
            </a:r>
            <a:r>
              <a:rPr lang="ru-RU" sz="2400" baseline="-25000" dirty="0"/>
              <a:t>1</a:t>
            </a:r>
            <a:r>
              <a:rPr lang="ru-RU" sz="2400" dirty="0"/>
              <a:t>(</a:t>
            </a:r>
            <a:r>
              <a:rPr lang="en-US" sz="2400" dirty="0"/>
              <a:t>V</a:t>
            </a:r>
            <a:r>
              <a:rPr lang="ru-RU" sz="2400" dirty="0"/>
              <a:t>,</a:t>
            </a:r>
            <a:r>
              <a:rPr lang="en-US" sz="2400" dirty="0"/>
              <a:t>E</a:t>
            </a:r>
            <a:r>
              <a:rPr lang="ru-RU" sz="2400" baseline="-25000" dirty="0"/>
              <a:t>1</a:t>
            </a:r>
            <a:r>
              <a:rPr lang="ru-RU" sz="2400" dirty="0"/>
              <a:t>) и </a:t>
            </a:r>
            <a:r>
              <a:rPr lang="en-US" sz="2400" dirty="0"/>
              <a:t>G</a:t>
            </a:r>
            <a:r>
              <a:rPr lang="ru-RU" sz="2400" baseline="-25000" dirty="0"/>
              <a:t>2</a:t>
            </a:r>
            <a:r>
              <a:rPr lang="ru-RU" sz="2400" dirty="0"/>
              <a:t>(</a:t>
            </a:r>
            <a:r>
              <a:rPr lang="en-US" sz="2400" dirty="0"/>
              <a:t>V</a:t>
            </a:r>
            <a:r>
              <a:rPr lang="ru-RU" sz="2400" dirty="0"/>
              <a:t>,</a:t>
            </a:r>
            <a:r>
              <a:rPr lang="en-US" sz="2400" dirty="0"/>
              <a:t>E</a:t>
            </a:r>
            <a:r>
              <a:rPr lang="ru-RU" sz="2400" baseline="-25000" dirty="0"/>
              <a:t>2</a:t>
            </a:r>
            <a:r>
              <a:rPr lang="ru-RU" sz="2400" dirty="0"/>
              <a:t>) – два ориентированных графа с одними и теми же множествами вершин </a:t>
            </a:r>
            <a:r>
              <a:rPr lang="en-US" sz="2400" dirty="0"/>
              <a:t>V</a:t>
            </a:r>
            <a:r>
              <a:rPr lang="ru-RU" sz="2400" dirty="0"/>
              <a:t>. Композицией </a:t>
            </a:r>
            <a:r>
              <a:rPr lang="en-US" sz="2400" dirty="0" smtClean="0"/>
              <a:t>G</a:t>
            </a:r>
            <a:r>
              <a:rPr lang="ru-RU" sz="2400" baseline="-25000" dirty="0"/>
              <a:t>1</a:t>
            </a:r>
            <a:r>
              <a:rPr lang="ru-RU" sz="2400" dirty="0"/>
              <a:t>(</a:t>
            </a:r>
            <a:r>
              <a:rPr lang="en-US" sz="2400" dirty="0"/>
              <a:t>G</a:t>
            </a:r>
            <a:r>
              <a:rPr lang="ru-RU" sz="2400" baseline="-25000" dirty="0"/>
              <a:t>2</a:t>
            </a:r>
            <a:r>
              <a:rPr lang="ru-RU" sz="2400" dirty="0"/>
              <a:t>)  графов  </a:t>
            </a:r>
            <a:r>
              <a:rPr lang="en-US" sz="2400" dirty="0"/>
              <a:t>G</a:t>
            </a:r>
            <a:r>
              <a:rPr lang="ru-RU" sz="2400" baseline="-25000" dirty="0"/>
              <a:t>1</a:t>
            </a:r>
            <a:r>
              <a:rPr lang="ru-RU" sz="2400" dirty="0"/>
              <a:t>  и  </a:t>
            </a:r>
            <a:r>
              <a:rPr lang="en-US" sz="2400" dirty="0"/>
              <a:t>G</a:t>
            </a:r>
            <a:r>
              <a:rPr lang="ru-RU" sz="2400" baseline="-25000" dirty="0"/>
              <a:t>2</a:t>
            </a:r>
            <a:r>
              <a:rPr lang="ru-RU" sz="2400" dirty="0"/>
              <a:t>  называется ориентированный граф с множеством вершин </a:t>
            </a:r>
            <a:r>
              <a:rPr lang="en-US" sz="2400" dirty="0"/>
              <a:t>V</a:t>
            </a:r>
            <a:r>
              <a:rPr lang="ru-RU" sz="2400" dirty="0"/>
              <a:t>, в котором существует дуга (</a:t>
            </a:r>
            <a:r>
              <a:rPr lang="en-US" sz="2400" dirty="0"/>
              <a:t>vi</a:t>
            </a:r>
            <a:r>
              <a:rPr lang="ru-RU" sz="2400" dirty="0"/>
              <a:t>, </a:t>
            </a:r>
            <a:r>
              <a:rPr lang="en-US" sz="2400" dirty="0" err="1"/>
              <a:t>νj</a:t>
            </a:r>
            <a:r>
              <a:rPr lang="ru-RU" sz="2400" dirty="0"/>
              <a:t>) тогда  и  только  тогда,  когда  для  некоторой  вершины </a:t>
            </a:r>
            <a:r>
              <a:rPr lang="en-US" sz="2400" dirty="0"/>
              <a:t>ν 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</a:t>
            </a:r>
            <a:r>
              <a:rPr lang="en-US" sz="2400" dirty="0"/>
              <a:t>V</a:t>
            </a:r>
            <a:r>
              <a:rPr lang="ru-RU" sz="2400" dirty="0"/>
              <a:t> существуют дуги (</a:t>
            </a:r>
            <a:r>
              <a:rPr lang="en-US" sz="2400" dirty="0"/>
              <a:t>ν</a:t>
            </a:r>
            <a:r>
              <a:rPr lang="ru-RU" sz="2400" baseline="-25000" dirty="0"/>
              <a:t>i</a:t>
            </a:r>
            <a:r>
              <a:rPr lang="ru-RU" sz="2400" dirty="0"/>
              <a:t>, </a:t>
            </a:r>
            <a:r>
              <a:rPr lang="en-US" sz="2400" dirty="0"/>
              <a:t>ν</a:t>
            </a:r>
            <a:r>
              <a:rPr lang="ru-RU" sz="2400" dirty="0"/>
              <a:t>) 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</a:t>
            </a:r>
            <a:r>
              <a:rPr lang="en-US" sz="2400" dirty="0"/>
              <a:t>E</a:t>
            </a:r>
            <a:r>
              <a:rPr lang="ru-RU" sz="2400" baseline="-25000" dirty="0"/>
              <a:t>1</a:t>
            </a:r>
            <a:r>
              <a:rPr lang="ru-RU" sz="2400" dirty="0"/>
              <a:t> и (</a:t>
            </a:r>
            <a:r>
              <a:rPr lang="en-US" sz="2400" dirty="0"/>
              <a:t>ν</a:t>
            </a:r>
            <a:r>
              <a:rPr lang="ru-RU" sz="2400" dirty="0"/>
              <a:t>, </a:t>
            </a:r>
            <a:r>
              <a:rPr lang="en-US" sz="2400" dirty="0"/>
              <a:t>ν</a:t>
            </a:r>
            <a:r>
              <a:rPr lang="ru-RU" sz="2400" baseline="-25000" dirty="0"/>
              <a:t>j</a:t>
            </a:r>
            <a:r>
              <a:rPr lang="ru-RU" sz="2400" dirty="0"/>
              <a:t>) 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</a:t>
            </a:r>
            <a:r>
              <a:rPr lang="en-US" sz="2400" dirty="0"/>
              <a:t>E</a:t>
            </a:r>
            <a:r>
              <a:rPr lang="ru-RU" sz="2400" baseline="-25000" dirty="0"/>
              <a:t>2</a:t>
            </a:r>
            <a:r>
              <a:rPr lang="ru-RU" sz="2400" dirty="0"/>
              <a:t>. 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 smtClean="0"/>
          </a:p>
          <a:p>
            <a:r>
              <a:rPr lang="ru-RU" sz="2400" i="1" dirty="0" smtClean="0"/>
              <a:t>Теорема</a:t>
            </a:r>
            <a:r>
              <a:rPr lang="ru-RU" sz="2400" i="1" dirty="0"/>
              <a:t>. </a:t>
            </a:r>
            <a:r>
              <a:rPr lang="ru-RU" sz="2400" dirty="0"/>
              <a:t>Пусть  </a:t>
            </a:r>
            <a:r>
              <a:rPr lang="en-US" sz="2400" dirty="0"/>
              <a:t>G</a:t>
            </a:r>
            <a:r>
              <a:rPr lang="ru-RU" sz="2400" baseline="-25000" dirty="0"/>
              <a:t>1</a:t>
            </a:r>
            <a:r>
              <a:rPr lang="ru-RU" sz="2400" dirty="0"/>
              <a:t>(</a:t>
            </a:r>
            <a:r>
              <a:rPr lang="en-US" sz="2400" dirty="0"/>
              <a:t>V</a:t>
            </a:r>
            <a:r>
              <a:rPr lang="ru-RU" sz="2400" dirty="0"/>
              <a:t>,</a:t>
            </a:r>
            <a:r>
              <a:rPr lang="en-US" sz="2400" dirty="0"/>
              <a:t>E</a:t>
            </a:r>
            <a:r>
              <a:rPr lang="ru-RU" sz="2400" baseline="-25000" dirty="0"/>
              <a:t>1</a:t>
            </a:r>
            <a:r>
              <a:rPr lang="ru-RU" sz="2400" dirty="0"/>
              <a:t>) и </a:t>
            </a:r>
            <a:r>
              <a:rPr lang="en-US" sz="2400" dirty="0"/>
              <a:t>G</a:t>
            </a:r>
            <a:r>
              <a:rPr lang="ru-RU" sz="2400" baseline="-25000" dirty="0"/>
              <a:t>2</a:t>
            </a:r>
            <a:r>
              <a:rPr lang="ru-RU" sz="2400" dirty="0"/>
              <a:t>(</a:t>
            </a:r>
            <a:r>
              <a:rPr lang="en-US" sz="2400" dirty="0"/>
              <a:t>V</a:t>
            </a:r>
            <a:r>
              <a:rPr lang="ru-RU" sz="2400" dirty="0"/>
              <a:t>,</a:t>
            </a:r>
            <a:r>
              <a:rPr lang="en-US" sz="2400" dirty="0"/>
              <a:t>E</a:t>
            </a:r>
            <a:r>
              <a:rPr lang="ru-RU" sz="2400" baseline="-25000" dirty="0"/>
              <a:t>2</a:t>
            </a:r>
            <a:r>
              <a:rPr lang="ru-RU" sz="2400" dirty="0"/>
              <a:t>) – два  ориентированных графа с матрицами смежности вершин </a:t>
            </a:r>
            <a:r>
              <a:rPr lang="en-US" sz="2400" dirty="0"/>
              <a:t>A</a:t>
            </a:r>
            <a:r>
              <a:rPr lang="ru-RU" sz="2400" baseline="-25000" dirty="0"/>
              <a:t>1</a:t>
            </a:r>
            <a:r>
              <a:rPr lang="ru-RU" sz="2400" dirty="0"/>
              <a:t> и </a:t>
            </a:r>
            <a:r>
              <a:rPr lang="en-US" sz="2400" dirty="0"/>
              <a:t>A</a:t>
            </a:r>
            <a:r>
              <a:rPr lang="ru-RU" sz="2400" baseline="-25000" dirty="0"/>
              <a:t>2</a:t>
            </a:r>
            <a:r>
              <a:rPr lang="ru-RU" sz="2400" dirty="0"/>
              <a:t> соответственно. Тогда матрицей смежности вершин графа </a:t>
            </a:r>
            <a:r>
              <a:rPr lang="en-US" sz="2400" dirty="0"/>
              <a:t>G</a:t>
            </a:r>
            <a:r>
              <a:rPr lang="ru-RU" sz="2400" dirty="0"/>
              <a:t>(</a:t>
            </a:r>
            <a:r>
              <a:rPr lang="en-US" sz="2400" dirty="0"/>
              <a:t>V</a:t>
            </a:r>
            <a:r>
              <a:rPr lang="ru-RU" sz="2400" dirty="0"/>
              <a:t>,</a:t>
            </a:r>
            <a:r>
              <a:rPr lang="en-US" sz="2400" dirty="0"/>
              <a:t>E</a:t>
            </a:r>
            <a:r>
              <a:rPr lang="ru-RU" sz="2400" dirty="0"/>
              <a:t>) = </a:t>
            </a:r>
            <a:r>
              <a:rPr lang="en-US" sz="2400" dirty="0"/>
              <a:t>G</a:t>
            </a:r>
            <a:r>
              <a:rPr lang="ru-RU" sz="2400" baseline="-25000" dirty="0"/>
              <a:t>1</a:t>
            </a:r>
            <a:r>
              <a:rPr lang="ru-RU" sz="2400" dirty="0"/>
              <a:t>(</a:t>
            </a:r>
            <a:r>
              <a:rPr lang="en-US" sz="2400" dirty="0"/>
              <a:t>G</a:t>
            </a:r>
            <a:r>
              <a:rPr lang="ru-RU" sz="2400" baseline="-25000" dirty="0"/>
              <a:t>2</a:t>
            </a:r>
            <a:r>
              <a:rPr lang="ru-RU" sz="2400" dirty="0"/>
              <a:t>) </a:t>
            </a:r>
            <a:r>
              <a:rPr lang="ru-RU" sz="2400" dirty="0" smtClean="0"/>
              <a:t>является </a:t>
            </a:r>
            <a:r>
              <a:rPr lang="ru-RU" sz="2400" dirty="0" smtClean="0"/>
              <a:t>матрица </a:t>
            </a:r>
            <a:r>
              <a:rPr lang="ru-RU" sz="2400" i="1" dirty="0"/>
              <a:t>A </a:t>
            </a:r>
            <a:r>
              <a:rPr lang="ru-RU" sz="2400" dirty="0"/>
              <a:t>= </a:t>
            </a:r>
            <a:r>
              <a:rPr lang="ru-RU" sz="2400" i="1" dirty="0"/>
              <a:t>A</a:t>
            </a:r>
            <a:r>
              <a:rPr lang="ru-RU" sz="2400" baseline="-25000" dirty="0"/>
              <a:t>1</a:t>
            </a:r>
            <a:r>
              <a:rPr lang="ru-RU" sz="2400" dirty="0"/>
              <a:t> · </a:t>
            </a:r>
            <a:r>
              <a:rPr lang="ru-RU" sz="2400" i="1" dirty="0"/>
              <a:t>A</a:t>
            </a:r>
            <a:r>
              <a:rPr lang="ru-RU" sz="2400" baseline="-25000" dirty="0"/>
              <a:t>2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67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lvl="0"/>
            <a:r>
              <a:rPr lang="ru-RU" sz="3600" dirty="0"/>
              <a:t>Г</a:t>
            </a:r>
            <a:r>
              <a:rPr lang="ru-RU" sz="3600" dirty="0" smtClean="0"/>
              <a:t>рафы </a:t>
            </a:r>
            <a:r>
              <a:rPr lang="ru-RU" sz="3600" i="1" dirty="0"/>
              <a:t>G</a:t>
            </a:r>
            <a:r>
              <a:rPr lang="ru-RU" sz="3600" baseline="-25000" dirty="0"/>
              <a:t>1</a:t>
            </a:r>
            <a:r>
              <a:rPr lang="ru-RU" sz="3600" dirty="0"/>
              <a:t>, </a:t>
            </a:r>
            <a:r>
              <a:rPr lang="ru-RU" sz="3600" i="1" dirty="0"/>
              <a:t>G</a:t>
            </a:r>
            <a:r>
              <a:rPr lang="ru-RU" sz="3600" baseline="-25000" dirty="0"/>
              <a:t>2</a:t>
            </a:r>
            <a:r>
              <a:rPr lang="ru-RU" sz="3600" dirty="0"/>
              <a:t> и их </a:t>
            </a:r>
            <a:r>
              <a:rPr lang="ru-RU" sz="3600" dirty="0" smtClean="0"/>
              <a:t>композиции </a:t>
            </a:r>
            <a:br>
              <a:rPr lang="ru-RU" sz="3600" dirty="0" smtClean="0"/>
            </a:br>
            <a:r>
              <a:rPr lang="ru-RU" sz="3600" i="1" dirty="0" smtClean="0"/>
              <a:t>G</a:t>
            </a:r>
            <a:r>
              <a:rPr lang="ru-RU" sz="3600" baseline="-25000" dirty="0" smtClean="0"/>
              <a:t>1</a:t>
            </a:r>
            <a:r>
              <a:rPr lang="ru-RU" sz="3600" dirty="0" smtClean="0"/>
              <a:t>(</a:t>
            </a:r>
            <a:r>
              <a:rPr lang="ru-RU" sz="3600" i="1" dirty="0" smtClean="0"/>
              <a:t>G</a:t>
            </a:r>
            <a:r>
              <a:rPr lang="ru-RU" sz="3600" baseline="-25000" dirty="0" smtClean="0"/>
              <a:t>2</a:t>
            </a:r>
            <a:r>
              <a:rPr lang="ru-RU" sz="3600" dirty="0"/>
              <a:t>) и </a:t>
            </a:r>
            <a:r>
              <a:rPr lang="ru-RU" sz="3600" i="1" dirty="0"/>
              <a:t>G</a:t>
            </a:r>
            <a:r>
              <a:rPr lang="ru-RU" sz="3600" baseline="-25000" dirty="0"/>
              <a:t>2</a:t>
            </a:r>
            <a:r>
              <a:rPr lang="ru-RU" sz="3600" dirty="0"/>
              <a:t>(</a:t>
            </a:r>
            <a:r>
              <a:rPr lang="ru-RU" sz="3600" i="1" dirty="0"/>
              <a:t>G</a:t>
            </a:r>
            <a:r>
              <a:rPr lang="ru-RU" sz="3600" baseline="-25000" dirty="0"/>
              <a:t>1</a:t>
            </a:r>
            <a:r>
              <a:rPr lang="ru-RU" sz="3600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6" y="1340768"/>
            <a:ext cx="882746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19922"/>
              </p:ext>
            </p:extLst>
          </p:nvPr>
        </p:nvGraphicFramePr>
        <p:xfrm>
          <a:off x="1523997" y="4077072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600" i="1" dirty="0" smtClean="0"/>
                        <a:t>G</a:t>
                      </a:r>
                      <a:r>
                        <a:rPr lang="ru-RU" sz="2600" baseline="-25000" dirty="0" smtClean="0"/>
                        <a:t>1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i="1" dirty="0" smtClean="0"/>
                        <a:t>G</a:t>
                      </a:r>
                      <a:r>
                        <a:rPr lang="ru-RU" sz="2600" baseline="-25000" dirty="0" smtClean="0"/>
                        <a:t>2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i="1" dirty="0" smtClean="0"/>
                        <a:t>G</a:t>
                      </a:r>
                      <a:r>
                        <a:rPr lang="ru-RU" sz="2600" baseline="-25000" dirty="0" smtClean="0"/>
                        <a:t>1</a:t>
                      </a:r>
                      <a:r>
                        <a:rPr lang="ru-RU" sz="2600" dirty="0" smtClean="0"/>
                        <a:t>(</a:t>
                      </a:r>
                      <a:r>
                        <a:rPr lang="ru-RU" sz="2600" i="1" dirty="0" smtClean="0"/>
                        <a:t>G</a:t>
                      </a:r>
                      <a:r>
                        <a:rPr lang="ru-RU" sz="2600" baseline="-25000" dirty="0" smtClean="0"/>
                        <a:t>2</a:t>
                      </a:r>
                      <a:r>
                        <a:rPr lang="ru-RU" sz="2600" dirty="0" smtClean="0"/>
                        <a:t>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i="1" dirty="0" smtClean="0"/>
                        <a:t>G</a:t>
                      </a:r>
                      <a:r>
                        <a:rPr lang="ru-RU" sz="2600" baseline="-25000" dirty="0" smtClean="0"/>
                        <a:t>2</a:t>
                      </a:r>
                      <a:r>
                        <a:rPr lang="ru-RU" sz="2600" dirty="0" smtClean="0"/>
                        <a:t>(</a:t>
                      </a:r>
                      <a:r>
                        <a:rPr lang="ru-RU" sz="2600" i="1" dirty="0" smtClean="0"/>
                        <a:t>G</a:t>
                      </a:r>
                      <a:r>
                        <a:rPr lang="ru-RU" sz="2600" baseline="-25000" dirty="0" smtClean="0"/>
                        <a:t>1</a:t>
                      </a:r>
                      <a:r>
                        <a:rPr lang="ru-RU" sz="2600" dirty="0" smtClean="0"/>
                        <a:t>)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(1,2)</a:t>
                      </a:r>
                    </a:p>
                    <a:p>
                      <a:r>
                        <a:rPr lang="ru-RU" sz="2600" dirty="0" smtClean="0"/>
                        <a:t>(1,3)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(1,1)</a:t>
                      </a:r>
                    </a:p>
                    <a:p>
                      <a:r>
                        <a:rPr lang="ru-RU" sz="2600" dirty="0" smtClean="0"/>
                        <a:t>(1,3)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(1,1)</a:t>
                      </a:r>
                    </a:p>
                    <a:p>
                      <a:r>
                        <a:rPr lang="ru-RU" sz="2600" dirty="0" smtClean="0"/>
                        <a:t>(1,3)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(1,2)</a:t>
                      </a:r>
                    </a:p>
                    <a:p>
                      <a:r>
                        <a:rPr lang="ru-RU" sz="2600" dirty="0" smtClean="0"/>
                        <a:t>(1,3)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(2,1)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(2,1)</a:t>
                      </a:r>
                    </a:p>
                    <a:p>
                      <a:r>
                        <a:rPr lang="ru-RU" sz="2600" dirty="0" smtClean="0"/>
                        <a:t>(2,3)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(1,3)</a:t>
                      </a:r>
                    </a:p>
                    <a:p>
                      <a:r>
                        <a:rPr lang="ru-RU" sz="2600" dirty="0" smtClean="0"/>
                        <a:t>(2,1)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(2,2)</a:t>
                      </a:r>
                    </a:p>
                    <a:p>
                      <a:r>
                        <a:rPr lang="ru-RU" sz="2600" dirty="0" smtClean="0"/>
                        <a:t>(2,3)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(3,3)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(2,3)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47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529" y="260648"/>
            <a:ext cx="8229600" cy="11430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3600" smtClean="0"/>
              <a:t>Матрицы </a:t>
            </a:r>
            <a:r>
              <a:rPr lang="ru-RU" sz="3600" dirty="0"/>
              <a:t>смежности вершин исходных </a:t>
            </a:r>
            <a:r>
              <a:rPr lang="ru-RU" sz="3600" dirty="0" smtClean="0"/>
              <a:t>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" y="1772816"/>
            <a:ext cx="9023612" cy="278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8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0934"/>
            <a:ext cx="8229600" cy="1705898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/>
            <a:r>
              <a:rPr lang="ru-RU" sz="2800" dirty="0"/>
              <a:t>Находим произведения матриц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i="1" dirty="0" smtClean="0"/>
              <a:t>A</a:t>
            </a:r>
            <a:r>
              <a:rPr lang="ru-RU" sz="2800" baseline="-25000" dirty="0" smtClean="0"/>
              <a:t>12</a:t>
            </a:r>
            <a:r>
              <a:rPr lang="ru-RU" sz="2800" dirty="0" smtClean="0"/>
              <a:t> </a:t>
            </a:r>
            <a:r>
              <a:rPr lang="ru-RU" sz="2800" dirty="0"/>
              <a:t>= </a:t>
            </a:r>
            <a:r>
              <a:rPr lang="ru-RU" sz="2800" i="1" dirty="0"/>
              <a:t>A</a:t>
            </a:r>
            <a:r>
              <a:rPr lang="ru-RU" sz="2800" baseline="-25000" dirty="0"/>
              <a:t>1</a:t>
            </a:r>
            <a:r>
              <a:rPr lang="ru-RU" sz="2800" dirty="0"/>
              <a:t> · </a:t>
            </a:r>
            <a:r>
              <a:rPr lang="ru-RU" sz="2800" i="1" dirty="0"/>
              <a:t>A</a:t>
            </a:r>
            <a:r>
              <a:rPr lang="ru-RU" sz="2800" baseline="-25000" dirty="0"/>
              <a:t>2</a:t>
            </a:r>
            <a:r>
              <a:rPr lang="ru-RU" sz="2800" dirty="0"/>
              <a:t> и </a:t>
            </a:r>
            <a:r>
              <a:rPr lang="ru-RU" sz="2800" i="1" dirty="0"/>
              <a:t>A</a:t>
            </a:r>
            <a:r>
              <a:rPr lang="ru-RU" sz="2800" baseline="-25000" dirty="0"/>
              <a:t>21</a:t>
            </a:r>
            <a:r>
              <a:rPr lang="ru-RU" sz="2800" dirty="0"/>
              <a:t> = </a:t>
            </a:r>
            <a:r>
              <a:rPr lang="ru-RU" sz="2800" i="1" dirty="0"/>
              <a:t>A</a:t>
            </a:r>
            <a:r>
              <a:rPr lang="ru-RU" sz="2800" baseline="-25000" dirty="0"/>
              <a:t>2</a:t>
            </a:r>
            <a:r>
              <a:rPr lang="ru-RU" sz="2800" dirty="0"/>
              <a:t> · </a:t>
            </a:r>
            <a:r>
              <a:rPr lang="ru-RU" sz="2800" i="1" dirty="0"/>
              <a:t>A</a:t>
            </a:r>
            <a:r>
              <a:rPr lang="ru-RU" sz="2800" baseline="-25000" dirty="0"/>
              <a:t>1</a:t>
            </a:r>
            <a:r>
              <a:rPr lang="ru-RU" sz="2800" dirty="0"/>
              <a:t>, которые</a:t>
            </a:r>
            <a:br>
              <a:rPr lang="ru-RU" sz="2800" dirty="0"/>
            </a:br>
            <a:r>
              <a:rPr lang="ru-RU" sz="2800" dirty="0"/>
              <a:t>соответствуют матрицам смежности графов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i="1" dirty="0" smtClean="0"/>
              <a:t>G</a:t>
            </a:r>
            <a:r>
              <a:rPr lang="ru-RU" sz="2800" baseline="-25000" dirty="0"/>
              <a:t>1</a:t>
            </a:r>
            <a:r>
              <a:rPr lang="ru-RU" sz="2800" dirty="0" smtClean="0"/>
              <a:t>(</a:t>
            </a:r>
            <a:r>
              <a:rPr lang="ru-RU" sz="2800" i="1" dirty="0" smtClean="0"/>
              <a:t>G</a:t>
            </a:r>
            <a:r>
              <a:rPr lang="ru-RU" sz="2800" baseline="-25000" dirty="0"/>
              <a:t>2</a:t>
            </a:r>
            <a:r>
              <a:rPr lang="ru-RU" sz="2800" dirty="0"/>
              <a:t>) и </a:t>
            </a:r>
            <a:r>
              <a:rPr lang="ru-RU" sz="2800" i="1" dirty="0"/>
              <a:t>G</a:t>
            </a:r>
            <a:r>
              <a:rPr lang="ru-RU" sz="2800" baseline="-25000" dirty="0"/>
              <a:t>2</a:t>
            </a:r>
            <a:r>
              <a:rPr lang="ru-RU" sz="2800" dirty="0"/>
              <a:t>(</a:t>
            </a:r>
            <a:r>
              <a:rPr lang="ru-RU" sz="2800" i="1" dirty="0"/>
              <a:t>G</a:t>
            </a:r>
            <a:r>
              <a:rPr lang="ru-RU" sz="2800" baseline="-25000" dirty="0"/>
              <a:t>1</a:t>
            </a:r>
            <a:r>
              <a:rPr lang="ru-RU" sz="2800" dirty="0" smtClean="0"/>
              <a:t>)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88840"/>
            <a:ext cx="8928992" cy="4752528"/>
          </a:xfrm>
        </p:spPr>
        <p:txBody>
          <a:bodyPr>
            <a:normAutofit/>
          </a:bodyPr>
          <a:lstStyle/>
          <a:p>
            <a:pPr lvl="0"/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2" y="2132856"/>
            <a:ext cx="8489495" cy="268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95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504055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3600" dirty="0" smtClean="0"/>
              <a:t>Графы </a:t>
            </a:r>
            <a:r>
              <a:rPr lang="ru-RU" sz="3200" i="1" dirty="0" smtClean="0"/>
              <a:t>лекция 2</a:t>
            </a:r>
            <a:endParaRPr lang="ru-RU" sz="32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554461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tx1"/>
                </a:solidFill>
              </a:rPr>
              <a:t>Подграф</a:t>
            </a:r>
            <a:r>
              <a:rPr lang="ru-RU" dirty="0">
                <a:solidFill>
                  <a:schemeClr val="tx1"/>
                </a:solidFill>
              </a:rPr>
              <a:t> графа — граф, все вершины и рёбра которого содержатся среди вершин и рёбер исходного графа. 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50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1571612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 algn="l"/>
            <a:r>
              <a:rPr lang="ru-RU" sz="2800" dirty="0"/>
              <a:t>Г</a:t>
            </a:r>
            <a:r>
              <a:rPr lang="ru-RU" sz="2800" dirty="0" smtClean="0"/>
              <a:t>раф </a:t>
            </a:r>
            <a:r>
              <a:rPr lang="ru-RU" sz="2800" i="1" dirty="0"/>
              <a:t>G </a:t>
            </a:r>
            <a:r>
              <a:rPr lang="ru-RU" sz="2800" dirty="0"/>
              <a:t>и графы, </a:t>
            </a:r>
            <a:r>
              <a:rPr lang="ru-RU" sz="2800" dirty="0" smtClean="0"/>
              <a:t>полученные применением </a:t>
            </a:r>
            <a:r>
              <a:rPr lang="ru-RU" sz="2800" dirty="0"/>
              <a:t>к </a:t>
            </a:r>
            <a:r>
              <a:rPr lang="ru-RU" sz="2800" i="1" dirty="0"/>
              <a:t>G </a:t>
            </a:r>
            <a:r>
              <a:rPr lang="ru-RU" sz="2800" dirty="0"/>
              <a:t>операций удаления и добавления: удаление ребра (</a:t>
            </a:r>
            <a:r>
              <a:rPr lang="ru-RU" sz="2800" i="1" dirty="0"/>
              <a:t>v</a:t>
            </a:r>
            <a:r>
              <a:rPr lang="ru-RU" sz="2800" dirty="0"/>
              <a:t>4</a:t>
            </a:r>
            <a:r>
              <a:rPr lang="ru-RU" sz="2800" i="1" dirty="0"/>
              <a:t>, v</a:t>
            </a:r>
            <a:r>
              <a:rPr lang="ru-RU" sz="2800" dirty="0"/>
              <a:t>5</a:t>
            </a:r>
            <a:r>
              <a:rPr lang="ru-RU" sz="2800" dirty="0" smtClean="0"/>
              <a:t>); </a:t>
            </a:r>
            <a:r>
              <a:rPr lang="ru-RU" sz="2800" dirty="0"/>
              <a:t>удаление вершины </a:t>
            </a:r>
            <a:r>
              <a:rPr lang="ru-RU" sz="2800" i="1" dirty="0" smtClean="0"/>
              <a:t>v</a:t>
            </a:r>
            <a:r>
              <a:rPr lang="ru-RU" sz="2800" dirty="0" smtClean="0"/>
              <a:t>5; </a:t>
            </a:r>
            <a:r>
              <a:rPr lang="ru-RU" sz="2800" dirty="0"/>
              <a:t>добавление вершины </a:t>
            </a:r>
            <a:r>
              <a:rPr lang="ru-RU" sz="2800" i="1" dirty="0" smtClean="0"/>
              <a:t>v</a:t>
            </a:r>
            <a:r>
              <a:rPr lang="ru-RU" sz="2800" dirty="0" smtClean="0"/>
              <a:t>7; </a:t>
            </a:r>
            <a:r>
              <a:rPr lang="ru-RU" sz="2800" dirty="0"/>
              <a:t>добавление ребра (</a:t>
            </a:r>
            <a:r>
              <a:rPr lang="ru-RU" sz="2800" i="1" dirty="0"/>
              <a:t>v</a:t>
            </a:r>
            <a:r>
              <a:rPr lang="ru-RU" sz="2800" dirty="0"/>
              <a:t>2</a:t>
            </a:r>
            <a:r>
              <a:rPr lang="ru-RU" sz="2800" i="1" dirty="0"/>
              <a:t>, v</a:t>
            </a:r>
            <a:r>
              <a:rPr lang="ru-RU" sz="2800" dirty="0"/>
              <a:t>3)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76400"/>
            <a:ext cx="8233567" cy="505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76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/>
            <a:r>
              <a:rPr lang="ru-RU" sz="2800" dirty="0"/>
              <a:t>Г</a:t>
            </a:r>
            <a:r>
              <a:rPr lang="ru-RU" sz="2800" dirty="0" smtClean="0"/>
              <a:t>рафы</a:t>
            </a:r>
            <a:r>
              <a:rPr lang="ru-RU" sz="2800" dirty="0"/>
              <a:t>, полученные применением к </a:t>
            </a:r>
            <a:r>
              <a:rPr lang="ru-RU" sz="2800" i="1" dirty="0"/>
              <a:t>G </a:t>
            </a:r>
            <a:r>
              <a:rPr lang="ru-RU" sz="2800" dirty="0"/>
              <a:t>операций</a:t>
            </a:r>
            <a:br>
              <a:rPr lang="ru-RU" sz="2800" dirty="0"/>
            </a:br>
            <a:r>
              <a:rPr lang="ru-RU" sz="2800" dirty="0"/>
              <a:t>отождествление вершин </a:t>
            </a:r>
            <a:r>
              <a:rPr lang="ru-RU" sz="2800" i="1" dirty="0"/>
              <a:t>v</a:t>
            </a:r>
            <a:r>
              <a:rPr lang="ru-RU" sz="2800" dirty="0"/>
              <a:t>2</a:t>
            </a:r>
            <a:r>
              <a:rPr lang="ru-RU" sz="2800" i="1" dirty="0"/>
              <a:t>, v</a:t>
            </a:r>
            <a:r>
              <a:rPr lang="ru-RU" sz="2800" dirty="0"/>
              <a:t>3 </a:t>
            </a:r>
            <a:r>
              <a:rPr lang="ru-RU" sz="2800" dirty="0" smtClean="0"/>
              <a:t> </a:t>
            </a:r>
            <a:r>
              <a:rPr lang="ru-RU" sz="2800" dirty="0"/>
              <a:t>и стягивание ребра (</a:t>
            </a:r>
            <a:r>
              <a:rPr lang="ru-RU" sz="2800" i="1" dirty="0"/>
              <a:t>v</a:t>
            </a:r>
            <a:r>
              <a:rPr lang="ru-RU" sz="2800" dirty="0"/>
              <a:t>4</a:t>
            </a:r>
            <a:r>
              <a:rPr lang="ru-RU" sz="2800" i="1" dirty="0"/>
              <a:t>, v</a:t>
            </a:r>
            <a:r>
              <a:rPr lang="ru-RU" sz="2800" dirty="0"/>
              <a:t>5)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29" y="1772816"/>
            <a:ext cx="726726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59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/>
            <a:r>
              <a:rPr lang="ru-RU" sz="2800" dirty="0"/>
              <a:t>Р</a:t>
            </a:r>
            <a:r>
              <a:rPr lang="ru-RU" sz="2800" dirty="0" smtClean="0"/>
              <a:t>азмножение вершины </a:t>
            </a:r>
            <a:r>
              <a:rPr lang="ru-RU" sz="2800" i="1" dirty="0"/>
              <a:t>v</a:t>
            </a:r>
            <a:r>
              <a:rPr lang="ru-RU" sz="2800" dirty="0"/>
              <a:t>5 графа </a:t>
            </a:r>
            <a:r>
              <a:rPr lang="ru-RU" sz="2800" i="1" dirty="0"/>
              <a:t>G</a:t>
            </a:r>
            <a:r>
              <a:rPr lang="ru-RU" sz="2800" dirty="0"/>
              <a:t>, расщепление вершины </a:t>
            </a:r>
            <a:r>
              <a:rPr lang="ru-RU" sz="2800" i="1" dirty="0"/>
              <a:t>v</a:t>
            </a:r>
            <a:r>
              <a:rPr lang="ru-RU" sz="2800" dirty="0"/>
              <a:t>7 графа </a:t>
            </a:r>
            <a:r>
              <a:rPr lang="ru-RU" sz="2800" i="1" dirty="0"/>
              <a:t>G</a:t>
            </a:r>
            <a:r>
              <a:rPr lang="ru-RU" sz="2800" dirty="0"/>
              <a:t>7, дублирование вершины</a:t>
            </a:r>
            <a:br>
              <a:rPr lang="ru-RU" sz="2800" dirty="0"/>
            </a:br>
            <a:r>
              <a:rPr lang="ru-RU" sz="2800" i="1" dirty="0"/>
              <a:t>v</a:t>
            </a:r>
            <a:r>
              <a:rPr lang="ru-RU" sz="2800" dirty="0"/>
              <a:t>7 графа </a:t>
            </a:r>
            <a:r>
              <a:rPr lang="ru-RU" sz="2800" i="1" dirty="0"/>
              <a:t>G</a:t>
            </a:r>
            <a:r>
              <a:rPr lang="ru-RU" sz="2800" dirty="0"/>
              <a:t>7 (графы </a:t>
            </a:r>
            <a:r>
              <a:rPr lang="ru-RU" sz="2800" i="1" dirty="0"/>
              <a:t>G</a:t>
            </a:r>
            <a:r>
              <a:rPr lang="ru-RU" sz="2800" dirty="0"/>
              <a:t>7, </a:t>
            </a:r>
            <a:r>
              <a:rPr lang="ru-RU" sz="2800" i="1" dirty="0"/>
              <a:t>G</a:t>
            </a:r>
            <a:r>
              <a:rPr lang="ru-RU" sz="2800" dirty="0"/>
              <a:t>8 и </a:t>
            </a:r>
            <a:r>
              <a:rPr lang="ru-RU" sz="2800" i="1" dirty="0"/>
              <a:t>G</a:t>
            </a:r>
            <a:r>
              <a:rPr lang="ru-RU" sz="2800" dirty="0"/>
              <a:t>9 соответственно)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6" y="2780928"/>
            <a:ext cx="886395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49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3200" b="1" i="1" dirty="0"/>
              <a:t>Объединение </a:t>
            </a:r>
            <a:r>
              <a:rPr lang="ru-RU" sz="3200" b="1" i="1" dirty="0" smtClean="0"/>
              <a:t>графов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G</a:t>
            </a:r>
            <a:r>
              <a:rPr lang="en-GB" baseline="-25000" dirty="0"/>
              <a:t>1</a:t>
            </a:r>
            <a:r>
              <a:rPr lang="en-GB" dirty="0"/>
              <a:t>(V</a:t>
            </a:r>
            <a:r>
              <a:rPr lang="en-GB" baseline="-25000" dirty="0"/>
              <a:t>1</a:t>
            </a:r>
            <a:r>
              <a:rPr lang="en-GB" dirty="0"/>
              <a:t>, E</a:t>
            </a:r>
            <a:r>
              <a:rPr lang="en-GB" baseline="-25000" dirty="0"/>
              <a:t>1</a:t>
            </a:r>
            <a:r>
              <a:rPr lang="en-GB" dirty="0"/>
              <a:t>) ∪ G</a:t>
            </a:r>
            <a:r>
              <a:rPr lang="en-GB" baseline="-25000" dirty="0"/>
              <a:t>2</a:t>
            </a:r>
            <a:r>
              <a:rPr lang="en-GB" dirty="0"/>
              <a:t>(V</a:t>
            </a:r>
            <a:r>
              <a:rPr lang="en-GB" baseline="-25000" dirty="0"/>
              <a:t>2</a:t>
            </a:r>
            <a:r>
              <a:rPr lang="en-GB" dirty="0"/>
              <a:t>, E</a:t>
            </a:r>
            <a:r>
              <a:rPr lang="en-GB" baseline="-25000" dirty="0"/>
              <a:t>2</a:t>
            </a:r>
            <a:r>
              <a:rPr lang="en-GB" dirty="0"/>
              <a:t>) = G(V</a:t>
            </a:r>
            <a:r>
              <a:rPr lang="en-GB" baseline="-25000" dirty="0"/>
              <a:t>1</a:t>
            </a:r>
            <a:r>
              <a:rPr lang="en-GB" dirty="0"/>
              <a:t> ∪ V</a:t>
            </a:r>
            <a:r>
              <a:rPr lang="en-GB" baseline="-25000" dirty="0"/>
              <a:t>2</a:t>
            </a:r>
            <a:r>
              <a:rPr lang="en-GB" dirty="0"/>
              <a:t>, E</a:t>
            </a:r>
            <a:r>
              <a:rPr lang="en-GB" baseline="-25000" dirty="0"/>
              <a:t>1</a:t>
            </a:r>
            <a:r>
              <a:rPr lang="en-GB" dirty="0"/>
              <a:t> ∪ E</a:t>
            </a:r>
            <a:r>
              <a:rPr lang="en-GB" baseline="-25000" dirty="0"/>
              <a:t>2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ru-RU" i="1" dirty="0"/>
              <a:t>Теорема 2.2.</a:t>
            </a:r>
            <a:r>
              <a:rPr lang="ru-RU" dirty="0"/>
              <a:t> Пусть </a:t>
            </a:r>
            <a:r>
              <a:rPr lang="en-GB" dirty="0" smtClean="0"/>
              <a:t>G</a:t>
            </a:r>
            <a:r>
              <a:rPr lang="en-GB" baseline="-25000" dirty="0" smtClean="0"/>
              <a:t>1</a:t>
            </a:r>
            <a:r>
              <a:rPr lang="ru-RU" dirty="0" smtClean="0"/>
              <a:t> и </a:t>
            </a:r>
            <a:r>
              <a:rPr lang="en-GB" dirty="0" smtClean="0"/>
              <a:t>G</a:t>
            </a:r>
            <a:r>
              <a:rPr lang="en-GB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– два графа (ориентированные или неориентированные одновременно), и пусть </a:t>
            </a:r>
            <a:r>
              <a:rPr lang="ru-RU" i="1" dirty="0"/>
              <a:t>А</a:t>
            </a:r>
            <a:r>
              <a:rPr lang="ru-RU" baseline="-25000" dirty="0"/>
              <a:t>1</a:t>
            </a:r>
            <a:r>
              <a:rPr lang="ru-RU" dirty="0"/>
              <a:t> и </a:t>
            </a:r>
            <a:r>
              <a:rPr lang="ru-RU" i="1" dirty="0"/>
              <a:t>А</a:t>
            </a:r>
            <a:r>
              <a:rPr lang="ru-RU" baseline="-25000" dirty="0"/>
              <a:t>2</a:t>
            </a:r>
            <a:r>
              <a:rPr lang="ru-RU" dirty="0"/>
              <a:t> – матрицы смежности вершин этих графов. Тогда матрицей смежности вершин графа </a:t>
            </a:r>
            <a:r>
              <a:rPr lang="en-GB" dirty="0" smtClean="0"/>
              <a:t>G</a:t>
            </a:r>
            <a:r>
              <a:rPr lang="ru-RU" dirty="0" smtClean="0"/>
              <a:t> </a:t>
            </a:r>
            <a:r>
              <a:rPr lang="ru-RU" dirty="0"/>
              <a:t>является матрица </a:t>
            </a:r>
            <a:r>
              <a:rPr lang="ru-RU" i="1" dirty="0"/>
              <a:t>А</a:t>
            </a:r>
            <a:r>
              <a:rPr lang="ru-RU" dirty="0"/>
              <a:t>, полученная поэлементным взятием максимального элемента вспомогательных матриц </a:t>
            </a:r>
            <a:r>
              <a:rPr lang="ru-RU" i="1" dirty="0"/>
              <a:t>А</a:t>
            </a:r>
            <a:r>
              <a:rPr lang="ru-RU" baseline="-25000" dirty="0"/>
              <a:t>1</a:t>
            </a:r>
            <a:r>
              <a:rPr lang="ru-RU" dirty="0">
                <a:sym typeface="Symbol"/>
              </a:rPr>
              <a:t></a:t>
            </a:r>
            <a:r>
              <a:rPr lang="ru-RU" dirty="0"/>
              <a:t> и </a:t>
            </a:r>
            <a:r>
              <a:rPr lang="ru-RU" i="1" dirty="0"/>
              <a:t>А</a:t>
            </a:r>
            <a:r>
              <a:rPr lang="ru-RU" baseline="-25000" dirty="0"/>
              <a:t>2</a:t>
            </a:r>
            <a:r>
              <a:rPr lang="ru-RU" dirty="0">
                <a:sym typeface="Symbol"/>
              </a:rPr>
              <a:t></a:t>
            </a:r>
            <a:r>
              <a:rPr lang="ru-RU" dirty="0"/>
              <a:t>. Матрицы </a:t>
            </a:r>
            <a:r>
              <a:rPr lang="ru-RU" i="1" dirty="0"/>
              <a:t>А</a:t>
            </a:r>
            <a:r>
              <a:rPr lang="en-US" i="1" baseline="-25000" dirty="0" err="1"/>
              <a:t>i</a:t>
            </a:r>
            <a:r>
              <a:rPr lang="ru-RU" dirty="0">
                <a:sym typeface="Symbol"/>
              </a:rPr>
              <a:t></a:t>
            </a:r>
            <a:r>
              <a:rPr lang="ru-RU" dirty="0"/>
              <a:t>, </a:t>
            </a:r>
            <a:r>
              <a:rPr lang="en-US" i="1" dirty="0" err="1"/>
              <a:t>i</a:t>
            </a:r>
            <a:r>
              <a:rPr lang="en-US" dirty="0"/>
              <a:t> </a:t>
            </a:r>
            <a:r>
              <a:rPr lang="ru-RU" dirty="0"/>
              <a:t>=</a:t>
            </a:r>
            <a:r>
              <a:rPr lang="en-US" dirty="0"/>
              <a:t> </a:t>
            </a:r>
            <a:r>
              <a:rPr lang="ru-RU" dirty="0"/>
              <a:t>1,</a:t>
            </a:r>
            <a:r>
              <a:rPr lang="en-US" dirty="0"/>
              <a:t> </a:t>
            </a:r>
            <a:r>
              <a:rPr lang="ru-RU" dirty="0"/>
              <a:t>2, получаются из </a:t>
            </a:r>
            <a:r>
              <a:rPr lang="ru-RU" i="1" dirty="0"/>
              <a:t>А</a:t>
            </a:r>
            <a:r>
              <a:rPr lang="en-US" i="1" baseline="-25000" dirty="0" err="1"/>
              <a:t>i</a:t>
            </a:r>
            <a:r>
              <a:rPr lang="ru-RU" dirty="0"/>
              <a:t> с помощью добавления нулевых строк и столбцов, соответствующих вершинам, отсутствующим в </a:t>
            </a:r>
            <a:r>
              <a:rPr lang="en-US" i="1" dirty="0" smtClean="0"/>
              <a:t>V</a:t>
            </a:r>
            <a:r>
              <a:rPr lang="en-US" i="1" baseline="-25000" dirty="0" smtClean="0"/>
              <a:t> </a:t>
            </a:r>
            <a:r>
              <a:rPr lang="en-US" i="1" baseline="-25000" dirty="0" err="1" smtClean="0"/>
              <a:t>i</a:t>
            </a:r>
            <a:r>
              <a:rPr lang="ru-RU" dirty="0" smtClean="0"/>
              <a:t>, </a:t>
            </a:r>
            <a:r>
              <a:rPr lang="ru-RU" dirty="0"/>
              <a:t>но присутствующим в </a:t>
            </a:r>
            <a:r>
              <a:rPr lang="en-US" i="1" dirty="0" smtClean="0"/>
              <a:t>V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i="1" dirty="0"/>
              <a:t>Следствие.</a:t>
            </a:r>
            <a:r>
              <a:rPr lang="ru-RU" dirty="0"/>
              <a:t> Если элементы матриц смежности вершин </a:t>
            </a:r>
            <a:r>
              <a:rPr lang="ru-RU" i="1" dirty="0"/>
              <a:t>А</a:t>
            </a:r>
            <a:r>
              <a:rPr lang="ru-RU" baseline="-25000" dirty="0"/>
              <a:t>1</a:t>
            </a:r>
            <a:r>
              <a:rPr lang="ru-RU" dirty="0"/>
              <a:t> и </a:t>
            </a:r>
            <a:r>
              <a:rPr lang="ru-RU" i="1" dirty="0"/>
              <a:t>А</a:t>
            </a:r>
            <a:r>
              <a:rPr lang="ru-RU" baseline="-25000" dirty="0"/>
              <a:t>2</a:t>
            </a:r>
            <a:r>
              <a:rPr lang="ru-RU" dirty="0"/>
              <a:t> графов </a:t>
            </a:r>
            <a:r>
              <a:rPr lang="en-GB" dirty="0" smtClean="0"/>
              <a:t>G</a:t>
            </a:r>
            <a:r>
              <a:rPr lang="en-GB" baseline="-25000" dirty="0" smtClean="0"/>
              <a:t>1</a:t>
            </a:r>
            <a:r>
              <a:rPr lang="ru-RU" dirty="0" smtClean="0"/>
              <a:t> и </a:t>
            </a:r>
            <a:r>
              <a:rPr lang="en-GB" dirty="0" smtClean="0"/>
              <a:t>G</a:t>
            </a:r>
            <a:r>
              <a:rPr lang="en-GB" baseline="-25000" dirty="0" smtClean="0"/>
              <a:t>2</a:t>
            </a:r>
            <a:r>
              <a:rPr lang="ru-RU" dirty="0" smtClean="0"/>
              <a:t>  </a:t>
            </a:r>
            <a:r>
              <a:rPr lang="ru-RU" dirty="0"/>
              <a:t>принимают только значения 0 и 1, то операция взятия максимального элемента для нахождения матрицы смежности вершин  графа  соответствует логической сумме элементов.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04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896" y="2276462"/>
            <a:ext cx="8307632" cy="221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57166"/>
            <a:ext cx="8756959" cy="80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529" y="260648"/>
            <a:ext cx="8229600" cy="57606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lvl="0"/>
            <a:r>
              <a:rPr lang="ru-RU" sz="3200" b="1" i="1" dirty="0"/>
              <a:t>Пересечение </a:t>
            </a:r>
            <a:r>
              <a:rPr lang="ru-RU" sz="3200" b="1" i="1" dirty="0" smtClean="0"/>
              <a:t>графов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 fontScale="85000" lnSpcReduction="20000"/>
          </a:bodyPr>
          <a:lstStyle/>
          <a:p>
            <a:r>
              <a:rPr lang="en-GB" i="1" dirty="0"/>
              <a:t>G</a:t>
            </a:r>
            <a:r>
              <a:rPr lang="en-GB" baseline="-25000" dirty="0"/>
              <a:t>1</a:t>
            </a:r>
            <a:r>
              <a:rPr lang="en-GB" dirty="0"/>
              <a:t>(</a:t>
            </a:r>
            <a:r>
              <a:rPr lang="en-GB" i="1" dirty="0"/>
              <a:t>V</a:t>
            </a:r>
            <a:r>
              <a:rPr lang="en-GB" baseline="-25000" dirty="0"/>
              <a:t>1</a:t>
            </a:r>
            <a:r>
              <a:rPr lang="en-GB" i="1" dirty="0"/>
              <a:t>, E</a:t>
            </a:r>
            <a:r>
              <a:rPr lang="en-GB" baseline="-25000" dirty="0"/>
              <a:t>1</a:t>
            </a:r>
            <a:r>
              <a:rPr lang="en-GB" dirty="0"/>
              <a:t>) </a:t>
            </a:r>
            <a:r>
              <a:rPr lang="en-GB" i="1" dirty="0"/>
              <a:t>∩ G</a:t>
            </a:r>
            <a:r>
              <a:rPr lang="en-GB" baseline="-25000" dirty="0"/>
              <a:t>2</a:t>
            </a:r>
            <a:r>
              <a:rPr lang="en-GB" dirty="0"/>
              <a:t>(</a:t>
            </a:r>
            <a:r>
              <a:rPr lang="en-GB" i="1" dirty="0"/>
              <a:t>V</a:t>
            </a:r>
            <a:r>
              <a:rPr lang="en-GB" baseline="-25000" dirty="0"/>
              <a:t>2</a:t>
            </a:r>
            <a:r>
              <a:rPr lang="en-GB" i="1" dirty="0"/>
              <a:t>, E</a:t>
            </a:r>
            <a:r>
              <a:rPr lang="en-GB" baseline="-25000" dirty="0"/>
              <a:t>2</a:t>
            </a:r>
            <a:r>
              <a:rPr lang="en-GB" dirty="0"/>
              <a:t>) = </a:t>
            </a:r>
            <a:r>
              <a:rPr lang="en-GB" i="1" dirty="0"/>
              <a:t>G</a:t>
            </a:r>
            <a:r>
              <a:rPr lang="en-GB" dirty="0"/>
              <a:t>(</a:t>
            </a:r>
            <a:r>
              <a:rPr lang="en-GB" i="1" dirty="0"/>
              <a:t>V</a:t>
            </a:r>
            <a:r>
              <a:rPr lang="en-GB" baseline="-25000" dirty="0"/>
              <a:t>1</a:t>
            </a:r>
            <a:r>
              <a:rPr lang="en-GB" dirty="0"/>
              <a:t> </a:t>
            </a:r>
            <a:r>
              <a:rPr lang="en-GB" i="1" dirty="0"/>
              <a:t>∩ V</a:t>
            </a:r>
            <a:r>
              <a:rPr lang="en-GB" baseline="-25000" dirty="0"/>
              <a:t>2</a:t>
            </a:r>
            <a:r>
              <a:rPr lang="en-GB" i="1" dirty="0"/>
              <a:t>, E</a:t>
            </a:r>
            <a:r>
              <a:rPr lang="en-GB" baseline="-25000" dirty="0"/>
              <a:t>1</a:t>
            </a:r>
            <a:r>
              <a:rPr lang="en-GB" dirty="0"/>
              <a:t> </a:t>
            </a:r>
            <a:r>
              <a:rPr lang="en-GB" i="1" dirty="0"/>
              <a:t>∩ E</a:t>
            </a:r>
            <a:r>
              <a:rPr lang="en-GB" baseline="-25000" dirty="0"/>
              <a:t>2</a:t>
            </a:r>
            <a:r>
              <a:rPr lang="en-GB" dirty="0"/>
              <a:t>)</a:t>
            </a:r>
            <a:r>
              <a:rPr lang="en-GB" i="1" dirty="0"/>
              <a:t>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ru-RU" i="1" dirty="0"/>
              <a:t>Теорема 2.3.</a:t>
            </a:r>
            <a:r>
              <a:rPr lang="ru-RU" dirty="0"/>
              <a:t> Пусть </a:t>
            </a:r>
            <a:r>
              <a:rPr lang="en-GB" dirty="0" smtClean="0"/>
              <a:t>G</a:t>
            </a:r>
            <a:r>
              <a:rPr lang="en-GB" baseline="-25000" dirty="0" smtClean="0"/>
              <a:t>1</a:t>
            </a:r>
            <a:r>
              <a:rPr lang="ru-RU" dirty="0" smtClean="0"/>
              <a:t> и </a:t>
            </a:r>
            <a:r>
              <a:rPr lang="en-GB" dirty="0" smtClean="0"/>
              <a:t>G</a:t>
            </a:r>
            <a:r>
              <a:rPr lang="en-GB" baseline="-25000" dirty="0" smtClean="0"/>
              <a:t>2</a:t>
            </a:r>
            <a:r>
              <a:rPr lang="ru-RU" dirty="0" smtClean="0"/>
              <a:t>  </a:t>
            </a:r>
            <a:r>
              <a:rPr lang="ru-RU" dirty="0"/>
              <a:t>– два графа (ориентированные или неориентированные одновременно), и пусть </a:t>
            </a:r>
            <a:r>
              <a:rPr lang="ru-RU" i="1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 и </a:t>
            </a:r>
            <a:r>
              <a:rPr lang="ru-RU" i="1" dirty="0" smtClean="0"/>
              <a:t>А</a:t>
            </a:r>
            <a:r>
              <a:rPr lang="ru-RU" baseline="-25000" dirty="0" smtClean="0"/>
              <a:t>2</a:t>
            </a:r>
            <a:r>
              <a:rPr lang="ru-RU" dirty="0" smtClean="0"/>
              <a:t>  </a:t>
            </a:r>
            <a:r>
              <a:rPr lang="ru-RU" dirty="0"/>
              <a:t>– матрицы смежности вершин этих графов. Тогда матрицей смежности вершин графа </a:t>
            </a:r>
            <a:r>
              <a:rPr lang="en-GB" i="1" dirty="0" smtClean="0"/>
              <a:t>G</a:t>
            </a:r>
            <a:r>
              <a:rPr lang="en-GB" dirty="0" smtClean="0"/>
              <a:t>(</a:t>
            </a:r>
            <a:r>
              <a:rPr lang="en-GB" i="1" dirty="0" smtClean="0"/>
              <a:t>V, E</a:t>
            </a:r>
            <a:r>
              <a:rPr lang="en-GB" dirty="0" smtClean="0"/>
              <a:t>)</a:t>
            </a:r>
            <a:r>
              <a:rPr lang="ru-RU" dirty="0" smtClean="0"/>
              <a:t> </a:t>
            </a:r>
            <a:r>
              <a:rPr lang="ru-RU" dirty="0"/>
              <a:t>является матрица </a:t>
            </a:r>
            <a:r>
              <a:rPr lang="ru-RU" i="1" dirty="0"/>
              <a:t>А</a:t>
            </a:r>
            <a:r>
              <a:rPr lang="ru-RU" dirty="0"/>
              <a:t>, полученная поэлементным взятием минимума вспомогательных матриц </a:t>
            </a:r>
            <a:r>
              <a:rPr lang="ru-RU" i="1" dirty="0"/>
              <a:t>А</a:t>
            </a:r>
            <a:r>
              <a:rPr lang="ru-RU" baseline="-25000" dirty="0"/>
              <a:t>1</a:t>
            </a:r>
            <a:r>
              <a:rPr lang="ru-RU" dirty="0">
                <a:sym typeface="Symbol"/>
              </a:rPr>
              <a:t></a:t>
            </a:r>
            <a:r>
              <a:rPr lang="ru-RU" dirty="0"/>
              <a:t> и </a:t>
            </a:r>
            <a:r>
              <a:rPr lang="ru-RU" i="1" dirty="0"/>
              <a:t>А</a:t>
            </a:r>
            <a:r>
              <a:rPr lang="ru-RU" baseline="-25000" dirty="0"/>
              <a:t>2</a:t>
            </a:r>
            <a:r>
              <a:rPr lang="ru-RU" dirty="0">
                <a:sym typeface="Symbol"/>
              </a:rPr>
              <a:t></a:t>
            </a:r>
            <a:r>
              <a:rPr lang="ru-RU" dirty="0"/>
              <a:t>. Матрицы </a:t>
            </a:r>
            <a:r>
              <a:rPr lang="ru-RU" i="1" dirty="0"/>
              <a:t>А</a:t>
            </a:r>
            <a:r>
              <a:rPr lang="en-US" i="1" baseline="-25000" dirty="0" err="1"/>
              <a:t>i</a:t>
            </a:r>
            <a:r>
              <a:rPr lang="ru-RU" dirty="0">
                <a:sym typeface="Symbol"/>
              </a:rPr>
              <a:t></a:t>
            </a:r>
            <a:r>
              <a:rPr lang="ru-RU" dirty="0"/>
              <a:t>, </a:t>
            </a:r>
            <a:r>
              <a:rPr lang="en-US" i="1" dirty="0" err="1"/>
              <a:t>i</a:t>
            </a:r>
            <a:r>
              <a:rPr lang="en-US" i="1" dirty="0"/>
              <a:t> </a:t>
            </a:r>
            <a:r>
              <a:rPr lang="ru-RU" dirty="0"/>
              <a:t>=</a:t>
            </a:r>
            <a:r>
              <a:rPr lang="en-US" dirty="0"/>
              <a:t> </a:t>
            </a:r>
            <a:r>
              <a:rPr lang="ru-RU" dirty="0"/>
              <a:t>1,</a:t>
            </a:r>
            <a:r>
              <a:rPr lang="en-US" dirty="0"/>
              <a:t> </a:t>
            </a:r>
            <a:r>
              <a:rPr lang="ru-RU" dirty="0"/>
              <a:t>2, получаются из </a:t>
            </a:r>
            <a:r>
              <a:rPr lang="ru-RU" i="1" dirty="0" smtClean="0"/>
              <a:t>А</a:t>
            </a:r>
            <a:r>
              <a:rPr lang="en-US" i="1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с помощью удаления строк и столбцов, соответствующих вершинам, не вошедшим в </a:t>
            </a:r>
            <a:r>
              <a:rPr lang="en-GB" i="1" dirty="0" smtClean="0"/>
              <a:t>V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i="1" dirty="0"/>
              <a:t>Следствие.</a:t>
            </a:r>
            <a:r>
              <a:rPr lang="ru-RU" dirty="0"/>
              <a:t> Если элементы матриц смежности вершин </a:t>
            </a:r>
            <a:r>
              <a:rPr lang="ru-RU" i="1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 и </a:t>
            </a:r>
            <a:r>
              <a:rPr lang="ru-RU" i="1" dirty="0" smtClean="0"/>
              <a:t>А</a:t>
            </a:r>
            <a:r>
              <a:rPr lang="ru-RU" baseline="-25000" dirty="0" smtClean="0"/>
              <a:t>2</a:t>
            </a:r>
            <a:r>
              <a:rPr lang="ru-RU" dirty="0" smtClean="0"/>
              <a:t>  </a:t>
            </a:r>
            <a:r>
              <a:rPr lang="ru-RU" dirty="0"/>
              <a:t>графов </a:t>
            </a:r>
            <a:r>
              <a:rPr lang="en-GB" dirty="0" smtClean="0"/>
              <a:t>G</a:t>
            </a:r>
            <a:r>
              <a:rPr lang="en-GB" baseline="-25000" dirty="0" smtClean="0"/>
              <a:t>1</a:t>
            </a:r>
            <a:r>
              <a:rPr lang="ru-RU" dirty="0" smtClean="0"/>
              <a:t> и </a:t>
            </a:r>
            <a:r>
              <a:rPr lang="en-GB" dirty="0" smtClean="0"/>
              <a:t>G</a:t>
            </a:r>
            <a:r>
              <a:rPr lang="en-GB" baseline="-25000" dirty="0" smtClean="0"/>
              <a:t>2</a:t>
            </a:r>
            <a:r>
              <a:rPr lang="ru-RU" dirty="0" smtClean="0"/>
              <a:t>  </a:t>
            </a:r>
            <a:r>
              <a:rPr lang="ru-RU" dirty="0"/>
              <a:t>принимают только значения 0 и 1, то операция взятия минимального элемента для нахождения матрицы смежности вершин </a:t>
            </a:r>
            <a:r>
              <a:rPr lang="ru-RU" i="1" dirty="0"/>
              <a:t>А </a:t>
            </a:r>
            <a:r>
              <a:rPr lang="ru-RU" dirty="0"/>
              <a:t>графа  </a:t>
            </a:r>
            <a:r>
              <a:rPr lang="en-GB" i="1" dirty="0" smtClean="0"/>
              <a:t>G</a:t>
            </a:r>
            <a:r>
              <a:rPr lang="ru-RU" i="1" dirty="0" smtClean="0"/>
              <a:t> </a:t>
            </a:r>
            <a:r>
              <a:rPr lang="ru-RU" dirty="0" smtClean="0"/>
              <a:t>соответствует </a:t>
            </a:r>
            <a:r>
              <a:rPr lang="ru-RU" dirty="0"/>
              <a:t>логическому (обычному) произведению элементов.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48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529" y="260648"/>
            <a:ext cx="8229600" cy="114300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dirty="0"/>
              <a:t>Г</a:t>
            </a:r>
            <a:r>
              <a:rPr lang="ru-RU" sz="2800" dirty="0" smtClean="0"/>
              <a:t>рафы </a:t>
            </a:r>
            <a:r>
              <a:rPr lang="ru-RU" sz="2800" i="1" dirty="0"/>
              <a:t>G</a:t>
            </a:r>
            <a:r>
              <a:rPr lang="ru-RU" sz="2800" dirty="0"/>
              <a:t>1, </a:t>
            </a:r>
            <a:r>
              <a:rPr lang="ru-RU" sz="2800" i="1" dirty="0"/>
              <a:t>G</a:t>
            </a:r>
            <a:r>
              <a:rPr lang="ru-RU" sz="2800" dirty="0"/>
              <a:t>2, их объединение</a:t>
            </a:r>
            <a:br>
              <a:rPr lang="ru-RU" sz="2800" dirty="0"/>
            </a:br>
            <a:r>
              <a:rPr lang="ru-RU" sz="2800" i="1" dirty="0"/>
              <a:t>G</a:t>
            </a:r>
            <a:r>
              <a:rPr lang="ru-RU" sz="2800" dirty="0"/>
              <a:t>1 ∪</a:t>
            </a:r>
            <a:r>
              <a:rPr lang="ru-RU" sz="2800" i="1" dirty="0"/>
              <a:t> G</a:t>
            </a:r>
            <a:r>
              <a:rPr lang="ru-RU" sz="2800" dirty="0"/>
              <a:t>2 и пересечение </a:t>
            </a:r>
            <a:r>
              <a:rPr lang="ru-RU" sz="2800" i="1" dirty="0"/>
              <a:t>G</a:t>
            </a:r>
            <a:r>
              <a:rPr lang="ru-RU" sz="2800" dirty="0"/>
              <a:t>1 </a:t>
            </a:r>
            <a:r>
              <a:rPr lang="ru-RU" sz="2800" i="1" dirty="0"/>
              <a:t>∩ </a:t>
            </a:r>
            <a:r>
              <a:rPr lang="ru-RU" sz="2800" i="1" dirty="0" smtClean="0"/>
              <a:t>G</a:t>
            </a:r>
            <a:r>
              <a:rPr lang="ru-RU" sz="2800" dirty="0" smtClean="0"/>
              <a:t>2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endParaRPr lang="ru-RU" i="1" dirty="0"/>
          </a:p>
          <a:p>
            <a:pPr lvl="0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1" y="2132856"/>
            <a:ext cx="879009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954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317</Words>
  <Application>Microsoft Office PowerPoint</Application>
  <PresentationFormat>Экран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Операции на графах</vt:lpstr>
      <vt:lpstr>Графы лекция 2</vt:lpstr>
      <vt:lpstr>Граф G и графы, полученные применением к G операций удаления и добавления: удаление ребра (v4, v5); удаление вершины v5; добавление вершины v7; добавление ребра (v2, v3) </vt:lpstr>
      <vt:lpstr>Графы, полученные применением к G операций отождествление вершин v2, v3  и стягивание ребра (v4, v5) </vt:lpstr>
      <vt:lpstr>Размножение вершины v5 графа G, расщепление вершины v7 графа G7, дублирование вершины v7 графа G7 (графы G7, G8 и G9 соответственно) </vt:lpstr>
      <vt:lpstr>Объединение графов </vt:lpstr>
      <vt:lpstr>Презентация PowerPoint</vt:lpstr>
      <vt:lpstr>Пересечение графов</vt:lpstr>
      <vt:lpstr>Графы G1, G2, их объединение G1 ∪ G2 и пересечение G1 ∩ G2 </vt:lpstr>
      <vt:lpstr>Соединение графов</vt:lpstr>
      <vt:lpstr>Графы G1, G2 и граф G1 + G2, полученный в результате их соединения</vt:lpstr>
      <vt:lpstr>Декартово произведение графов V(G1 × G2) = V(G1) × V(G2)</vt:lpstr>
      <vt:lpstr>Композиция графов</vt:lpstr>
      <vt:lpstr>Графы G1, G2 и их композиции  G1(G2) и G2(G1)</vt:lpstr>
      <vt:lpstr>Матрицы смежности вершин исходных графов</vt:lpstr>
      <vt:lpstr>Находим произведения матриц  A12 = A1 · A2 и A21 = A2 · A1, которые соответствуют матрицам смежности графов  G1(G2) и G2(G1)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комбинаторика</dc:title>
  <dc:creator>Admin</dc:creator>
  <cp:lastModifiedBy>Admin</cp:lastModifiedBy>
  <cp:revision>76</cp:revision>
  <cp:lastPrinted>2016-11-29T16:21:00Z</cp:lastPrinted>
  <dcterms:created xsi:type="dcterms:W3CDTF">2016-11-01T14:57:12Z</dcterms:created>
  <dcterms:modified xsi:type="dcterms:W3CDTF">2016-11-30T17:24:18Z</dcterms:modified>
</cp:coreProperties>
</file>