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4" r:id="rId4"/>
  </p:sldMasterIdLst>
  <p:notesMasterIdLst>
    <p:notesMasterId r:id="rId25"/>
  </p:notesMasterIdLst>
  <p:handoutMasterIdLst>
    <p:handoutMasterId r:id="rId26"/>
  </p:handoutMasterIdLst>
  <p:sldIdLst>
    <p:sldId id="256" r:id="rId5"/>
    <p:sldId id="270" r:id="rId6"/>
    <p:sldId id="257" r:id="rId7"/>
    <p:sldId id="258" r:id="rId8"/>
    <p:sldId id="259" r:id="rId9"/>
    <p:sldId id="260" r:id="rId10"/>
    <p:sldId id="261" r:id="rId11"/>
    <p:sldId id="262" r:id="rId12"/>
    <p:sldId id="263" r:id="rId13"/>
    <p:sldId id="264" r:id="rId14"/>
    <p:sldId id="271" r:id="rId15"/>
    <p:sldId id="272" r:id="rId16"/>
    <p:sldId id="273" r:id="rId17"/>
    <p:sldId id="274" r:id="rId18"/>
    <p:sldId id="269" r:id="rId19"/>
    <p:sldId id="275" r:id="rId20"/>
    <p:sldId id="268" r:id="rId21"/>
    <p:sldId id="265" r:id="rId22"/>
    <p:sldId id="266"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66"/>
    <p:restoredTop sz="94205" autoAdjust="0"/>
  </p:normalViewPr>
  <p:slideViewPr>
    <p:cSldViewPr snapToGrid="0">
      <p:cViewPr>
        <p:scale>
          <a:sx n="70" d="100"/>
          <a:sy n="70" d="100"/>
        </p:scale>
        <p:origin x="-636" y="-78"/>
      </p:cViewPr>
      <p:guideLst>
        <p:guide orient="horz" pos="384"/>
        <p:guide pos="81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4/12/2023</a:t>
            </a:fld>
            <a:endParaRPr lang="en-US" dirty="0"/>
          </a:p>
        </p:txBody>
      </p:sp>
      <p:sp>
        <p:nvSpPr>
          <p:cNvPr id="4" name="Footer Placeholder 3">
            <a:extLst>
              <a:ext uri="{FF2B5EF4-FFF2-40B4-BE49-F238E27FC236}">
                <a16:creationId xmlns=""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4/12/2023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4/12/2023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smtClean="0"/>
              <a:t>presentation title</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5DF2D63-3FF5-D547-96B9-BE9CCD1ABA58}" type="slidenum">
              <a:rPr lang="en-US" smtClean="0"/>
              <a:pPr/>
              <a:t>‹#›</a:t>
            </a:fld>
            <a:endParaRPr lang="en-US" dirty="0"/>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4/12/2023</a:t>
            </a:fld>
            <a:endParaRPr lang="en-US" dirty="0"/>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DF2D63-3FF5-D547-96B9-BE9CCD1ABA58}" type="slidenum">
              <a:rPr lang="en-US" smtClean="0"/>
              <a:pPr/>
              <a:t>‹#›</a:t>
            </a:fld>
            <a:endParaRPr 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4/12/2023</a:t>
            </a:fld>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4/12/2023</a:t>
            </a:fld>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4/12/2023</a:t>
            </a:fld>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4/12/2023</a:t>
            </a:fld>
            <a:endParaRPr lang="en-US" dirty="0"/>
          </a:p>
        </p:txBody>
      </p:sp>
      <p:sp>
        <p:nvSpPr>
          <p:cNvPr id="8" name="Footer Placeholder 7"/>
          <p:cNvSpPr>
            <a:spLocks noGrp="1"/>
          </p:cNvSpPr>
          <p:nvPr>
            <p:ph type="ftr" sz="quarter" idx="11"/>
          </p:nvPr>
        </p:nvSpPr>
        <p:spPr/>
        <p:txBody>
          <a:bodyPr/>
          <a:lstStyle/>
          <a:p>
            <a:r>
              <a:rPr lang="en-US" smtClean="0"/>
              <a:t>presentation title</a:t>
            </a:r>
            <a:endParaRPr lang="en-US" dirty="0"/>
          </a:p>
        </p:txBody>
      </p:sp>
      <p:sp>
        <p:nvSpPr>
          <p:cNvPr id="9" name="Slide Number Placeholder 8"/>
          <p:cNvSpPr>
            <a:spLocks noGrp="1"/>
          </p:cNvSpPr>
          <p:nvPr>
            <p:ph type="sldNum" sz="quarter" idx="12"/>
          </p:nvPr>
        </p:nvSpPr>
        <p:spPr/>
        <p:txBody>
          <a:bodyPr/>
          <a:lstStyle/>
          <a:p>
            <a:fld id="{75DF2D63-3FF5-D547-96B9-BE9CCD1ABA58}" type="slidenum">
              <a:rPr lang="en-US" smtClean="0"/>
              <a:pPr/>
              <a:t>‹#›</a:t>
            </a:fld>
            <a:endParaRPr lang="en-US" dirty="0"/>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4/12/2023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smtClean="0"/>
              <a:t>presentation title</a:t>
            </a:r>
            <a:endParaRPr lang="en-US" dirty="0"/>
          </a:p>
        </p:txBody>
      </p:sp>
      <p:sp>
        <p:nvSpPr>
          <p:cNvPr id="9" name="Slide Number Placeholder 8"/>
          <p:cNvSpPr>
            <a:spLocks noGrp="1"/>
          </p:cNvSpPr>
          <p:nvPr>
            <p:ph type="sldNum" sz="quarter" idx="12"/>
          </p:nvPr>
        </p:nvSpPr>
        <p:spPr/>
        <p:txBody>
          <a:bodyPr/>
          <a:lstStyle/>
          <a:p>
            <a:fld id="{75DF2D63-3FF5-D547-96B9-BE9CCD1ABA58}" type="slidenum">
              <a:rPr lang="en-US" smtClean="0"/>
              <a:pPr/>
              <a:t>‹#›</a:t>
            </a:fld>
            <a:endParaRPr lang="en-US" dirty="0"/>
          </a:p>
        </p:txBody>
      </p:sp>
    </p:spTree>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4/12/2023</a:t>
            </a:fld>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4/12/2023</a:t>
            </a:fld>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dirty="0"/>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endParaRPr lang="en-US" dirty="0"/>
          </a:p>
        </p:txBody>
      </p:sp>
      <p:cxnSp>
        <p:nvCxnSpPr>
          <p:cNvPr id="8" name="Straight Connector 7">
            <a:extLst>
              <a:ext uri="{FF2B5EF4-FFF2-40B4-BE49-F238E27FC236}">
                <a16:creationId xmlns=""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dirty="0"/>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endParaRPr lang="en-US" dirty="0"/>
          </a:p>
        </p:txBody>
      </p:sp>
      <p:cxnSp>
        <p:nvCxnSpPr>
          <p:cNvPr id="11" name="Straight Connector 10">
            <a:extLst>
              <a:ext uri="{FF2B5EF4-FFF2-40B4-BE49-F238E27FC236}">
                <a16:creationId xmlns=""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4/12/2023</a:t>
            </a:fld>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endParaRPr lang="en-US" dirty="0"/>
          </a:p>
        </p:txBody>
      </p:sp>
      <p:sp>
        <p:nvSpPr>
          <p:cNvPr id="2" name="Title 1">
            <a:extLst>
              <a:ext uri="{FF2B5EF4-FFF2-40B4-BE49-F238E27FC236}">
                <a16:creationId xmlns=""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dirty="0"/>
              <a:t>Click to edit Master title style</a:t>
            </a:r>
          </a:p>
        </p:txBody>
      </p:sp>
      <p:sp>
        <p:nvSpPr>
          <p:cNvPr id="3" name="Text Placeholder 2">
            <a:extLst>
              <a:ext uri="{FF2B5EF4-FFF2-40B4-BE49-F238E27FC236}">
                <a16:creationId xmlns=""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12" name="Rectangle 11">
            <a:extLst>
              <a:ext uri="{FF2B5EF4-FFF2-40B4-BE49-F238E27FC236}">
                <a16:creationId xmlns=""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endParaRPr lang="en-US" dirty="0"/>
          </a:p>
        </p:txBody>
      </p:sp>
      <p:cxnSp>
        <p:nvCxnSpPr>
          <p:cNvPr id="7" name="Straight Connector 6">
            <a:extLst>
              <a:ext uri="{FF2B5EF4-FFF2-40B4-BE49-F238E27FC236}">
                <a16:creationId xmlns=""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dirty="0"/>
              <a:t>Click to edit Master title style</a:t>
            </a:r>
          </a:p>
        </p:txBody>
      </p:sp>
    </p:spTree>
    <p:extLst>
      <p:ext uri="{BB962C8B-B14F-4D97-AF65-F5344CB8AC3E}">
        <p14:creationId xmlns:p14="http://schemas.microsoft.com/office/powerpoint/2010/main" val="3406181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dirty="0"/>
              <a:t>Click to edit Master title style</a:t>
            </a:r>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endParaRPr lang="en-US" dirty="0"/>
          </a:p>
        </p:txBody>
      </p:sp>
      <p:sp>
        <p:nvSpPr>
          <p:cNvPr id="6" name="Picture Placeholder 8">
            <a:extLst>
              <a:ext uri="{FF2B5EF4-FFF2-40B4-BE49-F238E27FC236}">
                <a16:creationId xmlns=""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endParaRPr lang="en-US" dirty="0"/>
          </a:p>
        </p:txBody>
      </p:sp>
      <p:sp>
        <p:nvSpPr>
          <p:cNvPr id="7" name="Picture Placeholder 8">
            <a:extLst>
              <a:ext uri="{FF2B5EF4-FFF2-40B4-BE49-F238E27FC236}">
                <a16:creationId xmlns=""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endParaRPr lang="en-US" dirty="0"/>
          </a:p>
        </p:txBody>
      </p:sp>
      <p:sp>
        <p:nvSpPr>
          <p:cNvPr id="8" name="Picture Placeholder 8">
            <a:extLst>
              <a:ext uri="{FF2B5EF4-FFF2-40B4-BE49-F238E27FC236}">
                <a16:creationId xmlns=""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endParaRPr lang="en-US" dirty="0"/>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dirty="0"/>
              <a:t>Click to edit Master text styles</a:t>
            </a:r>
          </a:p>
        </p:txBody>
      </p: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dirty="0"/>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dirty="0"/>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dirty="0"/>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dirty="0"/>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dirty="0"/>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dirty="0"/>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dirty="0"/>
              <a:t>Click to edit Master text styles</a:t>
            </a:r>
          </a:p>
        </p:txBody>
      </p:sp>
      <p:cxnSp>
        <p:nvCxnSpPr>
          <p:cNvPr id="18" name="Straight Connector 17">
            <a:extLst>
              <a:ext uri="{FF2B5EF4-FFF2-40B4-BE49-F238E27FC236}">
                <a16:creationId xmlns=""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dirty="0"/>
              <a:t>Click to edit Master title style</a:t>
            </a:r>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endParaRPr lang="en-US" dirty="0"/>
          </a:p>
        </p:txBody>
      </p:sp>
      <p:sp>
        <p:nvSpPr>
          <p:cNvPr id="6" name="Picture Placeholder 8">
            <a:extLst>
              <a:ext uri="{FF2B5EF4-FFF2-40B4-BE49-F238E27FC236}">
                <a16:creationId xmlns=""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endParaRPr lang="en-US" dirty="0"/>
          </a:p>
        </p:txBody>
      </p:sp>
      <p:sp>
        <p:nvSpPr>
          <p:cNvPr id="7" name="Picture Placeholder 8">
            <a:extLst>
              <a:ext uri="{FF2B5EF4-FFF2-40B4-BE49-F238E27FC236}">
                <a16:creationId xmlns=""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endParaRPr lang="en-US" dirty="0"/>
          </a:p>
        </p:txBody>
      </p:sp>
      <p:sp>
        <p:nvSpPr>
          <p:cNvPr id="8" name="Picture Placeholder 8">
            <a:extLst>
              <a:ext uri="{FF2B5EF4-FFF2-40B4-BE49-F238E27FC236}">
                <a16:creationId xmlns=""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endParaRPr lang="en-US" dirty="0"/>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dirty="0"/>
              <a:t>Click to edit Master text styles</a:t>
            </a:r>
          </a:p>
        </p:txBody>
      </p: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dirty="0"/>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dirty="0"/>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dirty="0"/>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dirty="0"/>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dirty="0"/>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dirty="0"/>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dirty="0"/>
              <a:t>Click to edit Master text styles</a:t>
            </a:r>
          </a:p>
        </p:txBody>
      </p:sp>
      <p:cxnSp>
        <p:nvCxnSpPr>
          <p:cNvPr id="17" name="Straight Connector 16">
            <a:extLst>
              <a:ext uri="{FF2B5EF4-FFF2-40B4-BE49-F238E27FC236}">
                <a16:creationId xmlns=""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endParaRPr lang="en-US" dirty="0"/>
          </a:p>
        </p:txBody>
      </p:sp>
      <p:sp>
        <p:nvSpPr>
          <p:cNvPr id="22" name="Picture Placeholder 8">
            <a:extLst>
              <a:ext uri="{FF2B5EF4-FFF2-40B4-BE49-F238E27FC236}">
                <a16:creationId xmlns=""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endParaRPr lang="en-US" dirty="0"/>
          </a:p>
        </p:txBody>
      </p:sp>
      <p:sp>
        <p:nvSpPr>
          <p:cNvPr id="23" name="Picture Placeholder 8">
            <a:extLst>
              <a:ext uri="{FF2B5EF4-FFF2-40B4-BE49-F238E27FC236}">
                <a16:creationId xmlns=""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endParaRPr lang="en-US" dirty="0"/>
          </a:p>
        </p:txBody>
      </p:sp>
      <p:sp>
        <p:nvSpPr>
          <p:cNvPr id="24" name="Picture Placeholder 8">
            <a:extLst>
              <a:ext uri="{FF2B5EF4-FFF2-40B4-BE49-F238E27FC236}">
                <a16:creationId xmlns=""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endParaRPr lang="en-US" dirty="0"/>
          </a:p>
        </p:txBody>
      </p:sp>
      <p:sp>
        <p:nvSpPr>
          <p:cNvPr id="25" name="Text Placeholder 13">
            <a:extLst>
              <a:ext uri="{FF2B5EF4-FFF2-40B4-BE49-F238E27FC236}">
                <a16:creationId xmlns=""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dirty="0"/>
              <a:t>Click to edit Master text styles</a:t>
            </a:r>
          </a:p>
        </p:txBody>
      </p:sp>
      <p:sp>
        <p:nvSpPr>
          <p:cNvPr id="26" name="Text Placeholder 13">
            <a:extLst>
              <a:ext uri="{FF2B5EF4-FFF2-40B4-BE49-F238E27FC236}">
                <a16:creationId xmlns=""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dirty="0"/>
              <a:t>Click to edit Master text styles</a:t>
            </a:r>
          </a:p>
        </p:txBody>
      </p:sp>
      <p:sp>
        <p:nvSpPr>
          <p:cNvPr id="27" name="Text Placeholder 13">
            <a:extLst>
              <a:ext uri="{FF2B5EF4-FFF2-40B4-BE49-F238E27FC236}">
                <a16:creationId xmlns=""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dirty="0"/>
              <a:t>Click to edit Master text styles</a:t>
            </a:r>
          </a:p>
        </p:txBody>
      </p:sp>
      <p:sp>
        <p:nvSpPr>
          <p:cNvPr id="28" name="Text Placeholder 13">
            <a:extLst>
              <a:ext uri="{FF2B5EF4-FFF2-40B4-BE49-F238E27FC236}">
                <a16:creationId xmlns=""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dirty="0"/>
              <a:t>Click to edit Master text styles</a:t>
            </a:r>
          </a:p>
        </p:txBody>
      </p:sp>
      <p:sp>
        <p:nvSpPr>
          <p:cNvPr id="29" name="Text Placeholder 13">
            <a:extLst>
              <a:ext uri="{FF2B5EF4-FFF2-40B4-BE49-F238E27FC236}">
                <a16:creationId xmlns=""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dirty="0"/>
              <a:t>Click to edit Master text styles</a:t>
            </a:r>
          </a:p>
        </p:txBody>
      </p:sp>
      <p:sp>
        <p:nvSpPr>
          <p:cNvPr id="30" name="Text Placeholder 13">
            <a:extLst>
              <a:ext uri="{FF2B5EF4-FFF2-40B4-BE49-F238E27FC236}">
                <a16:creationId xmlns=""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dirty="0"/>
              <a:t>Click to edit Master text styles</a:t>
            </a:r>
          </a:p>
        </p:txBody>
      </p:sp>
      <p:sp>
        <p:nvSpPr>
          <p:cNvPr id="31" name="Text Placeholder 13">
            <a:extLst>
              <a:ext uri="{FF2B5EF4-FFF2-40B4-BE49-F238E27FC236}">
                <a16:creationId xmlns=""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dirty="0"/>
              <a:t>Click to edit Master text styles</a:t>
            </a:r>
          </a:p>
        </p:txBody>
      </p:sp>
      <p:sp>
        <p:nvSpPr>
          <p:cNvPr id="32" name="Text Placeholder 13">
            <a:extLst>
              <a:ext uri="{FF2B5EF4-FFF2-40B4-BE49-F238E27FC236}">
                <a16:creationId xmlns=""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dirty="0"/>
              <a:t>Click to edit Master text styles</a:t>
            </a:r>
          </a:p>
        </p:txBody>
      </p:sp>
      <p:cxnSp>
        <p:nvCxnSpPr>
          <p:cNvPr id="33" name="Straight Connector 32">
            <a:extLst>
              <a:ext uri="{FF2B5EF4-FFF2-40B4-BE49-F238E27FC236}">
                <a16:creationId xmlns=""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endParaRPr lang="en-US" dirty="0"/>
          </a:p>
        </p:txBody>
      </p:sp>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dirty="0"/>
              <a:t>Click to edit Master title style</a:t>
            </a:r>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dirty="0"/>
              <a:t>Click to edit Master text styles</a:t>
            </a:r>
          </a:p>
        </p:txBody>
      </p: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dirty="0"/>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dirty="0"/>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dirty="0"/>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dirty="0"/>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dirty="0"/>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dirty="0"/>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dirty="0"/>
              <a:t>Click to edit Master text styles</a:t>
            </a:r>
          </a:p>
        </p:txBody>
      </p:sp>
      <p:cxnSp>
        <p:nvCxnSpPr>
          <p:cNvPr id="17" name="Straight Connector 16">
            <a:extLst>
              <a:ext uri="{FF2B5EF4-FFF2-40B4-BE49-F238E27FC236}">
                <a16:creationId xmlns=""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dirty="0"/>
              <a:t>Click to edit Master text styles</a:t>
            </a:r>
          </a:p>
        </p:txBody>
      </p:sp>
      <p:sp>
        <p:nvSpPr>
          <p:cNvPr id="26" name="Text Placeholder 13">
            <a:extLst>
              <a:ext uri="{FF2B5EF4-FFF2-40B4-BE49-F238E27FC236}">
                <a16:creationId xmlns=""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dirty="0"/>
              <a:t>Click to edit Master text styles</a:t>
            </a:r>
          </a:p>
        </p:txBody>
      </p:sp>
      <p:cxnSp>
        <p:nvCxnSpPr>
          <p:cNvPr id="34" name="Straight Connector 33">
            <a:extLst>
              <a:ext uri="{FF2B5EF4-FFF2-40B4-BE49-F238E27FC236}">
                <a16:creationId xmlns=""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endParaRPr lang="en-US" dirty="0"/>
          </a:p>
        </p:txBody>
      </p:sp>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dirty="0"/>
              <a:t>Click to edit Master title style</a:t>
            </a:r>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dirty="0"/>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dirty="0"/>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dirty="0"/>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dirty="0"/>
              <a:t>Click to edit Master text styles</a:t>
            </a:r>
          </a:p>
        </p:txBody>
      </p:sp>
      <p:sp>
        <p:nvSpPr>
          <p:cNvPr id="25" name="Text Placeholder 13">
            <a:extLst>
              <a:ext uri="{FF2B5EF4-FFF2-40B4-BE49-F238E27FC236}">
                <a16:creationId xmlns=""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dirty="0"/>
              <a:t>Click to edit Master text styles</a:t>
            </a:r>
          </a:p>
        </p:txBody>
      </p:sp>
      <p:cxnSp>
        <p:nvCxnSpPr>
          <p:cNvPr id="5" name="Straight Connector 4">
            <a:extLst>
              <a:ext uri="{FF2B5EF4-FFF2-40B4-BE49-F238E27FC236}">
                <a16:creationId xmlns=""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dirty="0"/>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dirty="0"/>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dirty="0"/>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dirty="0"/>
              <a:t>Click to edit Master text styles</a:t>
            </a:r>
          </a:p>
        </p:txBody>
      </p:sp>
      <p:sp>
        <p:nvSpPr>
          <p:cNvPr id="26" name="Text Placeholder 13">
            <a:extLst>
              <a:ext uri="{FF2B5EF4-FFF2-40B4-BE49-F238E27FC236}">
                <a16:creationId xmlns=""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dirty="0"/>
              <a:t>Click to edit Master text styles</a:t>
            </a:r>
          </a:p>
        </p:txBody>
      </p:sp>
      <p:sp>
        <p:nvSpPr>
          <p:cNvPr id="8" name="Text Placeholder 7">
            <a:extLst>
              <a:ext uri="{FF2B5EF4-FFF2-40B4-BE49-F238E27FC236}">
                <a16:creationId xmlns=""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6" name="Picture Placeholder 15">
            <a:extLst>
              <a:ext uri="{FF2B5EF4-FFF2-40B4-BE49-F238E27FC236}">
                <a16:creationId xmlns=""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endParaRPr lang="en-US" dirty="0"/>
          </a:p>
        </p:txBody>
      </p:sp>
      <p:sp>
        <p:nvSpPr>
          <p:cNvPr id="2" name="Title 1">
            <a:extLst>
              <a:ext uri="{FF2B5EF4-FFF2-40B4-BE49-F238E27FC236}">
                <a16:creationId xmlns=""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dirty="0"/>
              <a:t>Click to edit Master title style</a:t>
            </a:r>
          </a:p>
        </p:txBody>
      </p:sp>
      <p:sp>
        <p:nvSpPr>
          <p:cNvPr id="18" name="Text Placeholder 17">
            <a:extLst>
              <a:ext uri="{FF2B5EF4-FFF2-40B4-BE49-F238E27FC236}">
                <a16:creationId xmlns=""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0">
            <a:extLst>
              <a:ext uri="{FF2B5EF4-FFF2-40B4-BE49-F238E27FC236}">
                <a16:creationId xmlns=""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dirty="0"/>
              <a:t>Click to edit Master title style</a:t>
            </a:r>
          </a:p>
        </p:txBody>
      </p:sp>
      <p:sp>
        <p:nvSpPr>
          <p:cNvPr id="18" name="Text Placeholder 17">
            <a:extLst>
              <a:ext uri="{FF2B5EF4-FFF2-40B4-BE49-F238E27FC236}">
                <a16:creationId xmlns=""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0">
            <a:extLst>
              <a:ext uri="{FF2B5EF4-FFF2-40B4-BE49-F238E27FC236}">
                <a16:creationId xmlns=""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endParaRPr lang="en-US" dirty="0"/>
          </a:p>
        </p:txBody>
      </p:sp>
      <p:sp>
        <p:nvSpPr>
          <p:cNvPr id="7" name="Text Placeholder 20">
            <a:extLst>
              <a:ext uri="{FF2B5EF4-FFF2-40B4-BE49-F238E27FC236}">
                <a16:creationId xmlns=""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endParaRPr lang="en-US" dirty="0"/>
          </a:p>
        </p:txBody>
      </p:sp>
      <p:sp>
        <p:nvSpPr>
          <p:cNvPr id="13" name="Picture Placeholder 10">
            <a:extLst>
              <a:ext uri="{FF2B5EF4-FFF2-40B4-BE49-F238E27FC236}">
                <a16:creationId xmlns=""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endParaRPr lang="en-US" dirty="0"/>
          </a:p>
        </p:txBody>
      </p:sp>
      <p:sp>
        <p:nvSpPr>
          <p:cNvPr id="14" name="Picture Placeholder 10">
            <a:extLst>
              <a:ext uri="{FF2B5EF4-FFF2-40B4-BE49-F238E27FC236}">
                <a16:creationId xmlns=""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endParaRPr lang="en-US" dirty="0"/>
          </a:p>
        </p:txBody>
      </p:sp>
      <p:cxnSp>
        <p:nvCxnSpPr>
          <p:cNvPr id="15" name="Straight Connector 14">
            <a:extLst>
              <a:ext uri="{FF2B5EF4-FFF2-40B4-BE49-F238E27FC236}">
                <a16:creationId xmlns=""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dirty="0"/>
              <a:t>Click to edit Master text styles</a:t>
            </a:r>
          </a:p>
        </p:txBody>
      </p:sp>
      <p:sp>
        <p:nvSpPr>
          <p:cNvPr id="11" name="Picture Placeholder 10">
            <a:extLst>
              <a:ext uri="{FF2B5EF4-FFF2-40B4-BE49-F238E27FC236}">
                <a16:creationId xmlns=""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endParaRPr lang="en-US" dirty="0"/>
          </a:p>
        </p:txBody>
      </p:sp>
      <p:sp>
        <p:nvSpPr>
          <p:cNvPr id="2" name="Title 1">
            <a:extLst>
              <a:ext uri="{FF2B5EF4-FFF2-40B4-BE49-F238E27FC236}">
                <a16:creationId xmlns=""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14666269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endParaRPr lang="en-US" dirty="0"/>
          </a:p>
        </p:txBody>
      </p:sp>
      <p:sp>
        <p:nvSpPr>
          <p:cNvPr id="16" name="Title 15">
            <a:extLst>
              <a:ext uri="{FF2B5EF4-FFF2-40B4-BE49-F238E27FC236}">
                <a16:creationId xmlns=""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dirty="0"/>
              <a:t>Click to edit Master title style</a:t>
            </a:r>
          </a:p>
        </p:txBody>
      </p:sp>
      <p:sp>
        <p:nvSpPr>
          <p:cNvPr id="11" name="Picture Placeholder 10">
            <a:extLst>
              <a:ext uri="{FF2B5EF4-FFF2-40B4-BE49-F238E27FC236}">
                <a16:creationId xmlns=""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endParaRPr lang="en-US" dirty="0"/>
          </a:p>
        </p:txBody>
      </p:sp>
      <p:sp>
        <p:nvSpPr>
          <p:cNvPr id="13" name="Text Placeholder 12">
            <a:extLst>
              <a:ext uri="{FF2B5EF4-FFF2-40B4-BE49-F238E27FC236}">
                <a16:creationId xmlns=""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dirty="0"/>
              <a:t>Click to edit Master text styles</a:t>
            </a:r>
          </a:p>
        </p:txBody>
      </p:sp>
      <p:sp>
        <p:nvSpPr>
          <p:cNvPr id="20" name="Rectangle 19">
            <a:extLst>
              <a:ext uri="{FF2B5EF4-FFF2-40B4-BE49-F238E27FC236}">
                <a16:creationId xmlns=""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4/12/2023</a:t>
            </a:fld>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4/12/2023</a:t>
            </a:fld>
            <a:endParaRPr lang="en-US" dirty="0"/>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75DF2D63-3FF5-D547-96B9-BE9CCD1ABA58}" type="slidenum">
              <a:rPr lang="en-US" smtClean="0"/>
              <a:pPr/>
              <a:t>‹#›</a:t>
            </a:fld>
            <a:endParaRPr lang="en-US" dirty="0"/>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4/12/2023</a:t>
            </a:fld>
            <a:endParaRPr lang="en-US" dirty="0"/>
          </a:p>
        </p:txBody>
      </p:sp>
      <p:sp>
        <p:nvSpPr>
          <p:cNvPr id="8" name="Footer Placeholder 7"/>
          <p:cNvSpPr>
            <a:spLocks noGrp="1"/>
          </p:cNvSpPr>
          <p:nvPr>
            <p:ph type="ftr" sz="quarter" idx="11"/>
          </p:nvPr>
        </p:nvSpPr>
        <p:spPr/>
        <p:txBody>
          <a:bodyPr/>
          <a:lstStyle/>
          <a:p>
            <a:r>
              <a:rPr lang="en-US" smtClean="0"/>
              <a:t>presentation title</a:t>
            </a:r>
            <a:endParaRPr lang="en-US" dirty="0"/>
          </a:p>
        </p:txBody>
      </p:sp>
      <p:sp>
        <p:nvSpPr>
          <p:cNvPr id="9" name="Slide Number Placeholder 8"/>
          <p:cNvSpPr>
            <a:spLocks noGrp="1"/>
          </p:cNvSpPr>
          <p:nvPr>
            <p:ph type="sldNum" sz="quarter" idx="12"/>
          </p:nvPr>
        </p:nvSpPr>
        <p:spPr/>
        <p:txBody>
          <a:bodyPr/>
          <a:lstStyle/>
          <a:p>
            <a:fld id="{75DF2D63-3FF5-D547-96B9-BE9CCD1ABA58}" type="slidenum">
              <a:rPr lang="en-US" smtClean="0"/>
              <a:pPr/>
              <a:t>‹#›</a:t>
            </a:fld>
            <a:endParaRPr lang="en-US" dirty="0"/>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4/12/2023</a:t>
            </a:fld>
            <a:endParaRPr lang="en-US" dirty="0"/>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75DF2D63-3FF5-D547-96B9-BE9CCD1ABA5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4/12/2023</a:t>
            </a:fld>
            <a:endParaRPr lang="en-US" dirty="0"/>
          </a:p>
        </p:txBody>
      </p:sp>
      <p:sp>
        <p:nvSpPr>
          <p:cNvPr id="3" name="Footer Placeholder 2"/>
          <p:cNvSpPr>
            <a:spLocks noGrp="1"/>
          </p:cNvSpPr>
          <p:nvPr>
            <p:ph type="ftr" sz="quarter" idx="11"/>
          </p:nvPr>
        </p:nvSpPr>
        <p:spPr/>
        <p:txBody>
          <a:bodyPr/>
          <a:lstStyle/>
          <a:p>
            <a:r>
              <a:rPr lang="en-US" smtClean="0"/>
              <a:t>presentation title</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5DF2D63-3FF5-D547-96B9-BE9CCD1ABA5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4/12/2023</a:t>
            </a:fld>
            <a:endParaRPr lang="en-US" dirty="0"/>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DF2D63-3FF5-D547-96B9-BE9CCD1ABA5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4/12/2023</a:t>
            </a:fld>
            <a:endParaRPr lang="en-US" dirty="0"/>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DF2D63-3FF5-D547-96B9-BE9CCD1ABA5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3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4/12/2023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smtClean="0"/>
              <a:t>presentation title</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5DF2D63-3FF5-D547-96B9-BE9CCD1ABA58}" type="slidenum">
              <a:rPr lang="en-US" smtClean="0"/>
              <a:pPr/>
              <a:t>‹#›</a:t>
            </a:fld>
            <a:endParaRPr lang="en-US" dirty="0"/>
          </a:p>
        </p:txBody>
      </p:sp>
      <p:cxnSp>
        <p:nvCxnSpPr>
          <p:cNvPr id="22" name="Straight Connector 21">
            <a:extLst>
              <a:ext uri="{FF2B5EF4-FFF2-40B4-BE49-F238E27FC236}">
                <a16:creationId xmlns=""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61" r:id="rId18"/>
    <p:sldLayoutId id="2147483662" r:id="rId19"/>
    <p:sldLayoutId id="2147483663" r:id="rId20"/>
    <p:sldLayoutId id="2147483666" r:id="rId21"/>
    <p:sldLayoutId id="2147483667" r:id="rId22"/>
    <p:sldLayoutId id="2147483668" r:id="rId23"/>
    <p:sldLayoutId id="2147483669" r:id="rId24"/>
    <p:sldLayoutId id="2147483670" r:id="rId25"/>
    <p:sldLayoutId id="2147483653" r:id="rId26"/>
    <p:sldLayoutId id="2147483671" r:id="rId27"/>
    <p:sldLayoutId id="2147483672" r:id="rId28"/>
    <p:sldLayoutId id="2147483673" r:id="rId29"/>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disease-prediction-using-machine-learning/" TargetMode="External"/><Relationship Id="rId2" Type="http://schemas.openxmlformats.org/officeDocument/2006/relationships/hyperlink" Target="https://www.kaggle.com/datasets/kaushil268/disease-prediction-using-machine-learn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0571" y="1139264"/>
            <a:ext cx="11248571" cy="960124"/>
          </a:xfrm>
        </p:spPr>
        <p:txBody>
          <a:bodyPr/>
          <a:lstStyle/>
          <a:p>
            <a:r>
              <a:rPr lang="en-GB" sz="4800" dirty="0">
                <a:solidFill>
                  <a:schemeClr val="bg1"/>
                </a:solidFill>
                <a:latin typeface="Times New Roman"/>
                <a:ea typeface="Times New Roman"/>
                <a:cs typeface="Times New Roman"/>
                <a:sym typeface="Times New Roman"/>
              </a:rPr>
              <a:t>Disease Prediction using Machine Learning</a:t>
            </a:r>
            <a:endParaRPr lang="en-IN" sz="4800" dirty="0">
              <a:solidFill>
                <a:schemeClr val="bg1"/>
              </a:solidFill>
            </a:endParaRPr>
          </a:p>
        </p:txBody>
      </p:sp>
      <p:sp>
        <p:nvSpPr>
          <p:cNvPr id="3" name="Subtitle 2"/>
          <p:cNvSpPr>
            <a:spLocks noGrp="1"/>
          </p:cNvSpPr>
          <p:nvPr>
            <p:ph type="subTitle" idx="1"/>
          </p:nvPr>
        </p:nvSpPr>
        <p:spPr>
          <a:xfrm>
            <a:off x="2949649" y="4097732"/>
            <a:ext cx="7150327" cy="861420"/>
          </a:xfrm>
        </p:spPr>
        <p:txBody>
          <a:bodyPr>
            <a:noAutofit/>
          </a:bodyPr>
          <a:lstStyle/>
          <a:p>
            <a:pPr algn="ctr"/>
            <a:r>
              <a:rPr lang="en-IN" sz="2800" dirty="0">
                <a:latin typeface="Times New Roman" pitchFamily="18" charset="0"/>
                <a:cs typeface="Times New Roman" pitchFamily="18" charset="0"/>
              </a:rPr>
              <a:t>Team Members: </a:t>
            </a:r>
          </a:p>
          <a:p>
            <a:pPr algn="ctr"/>
            <a:r>
              <a:rPr lang="en-IN" sz="2800" dirty="0">
                <a:latin typeface="Times New Roman" pitchFamily="18" charset="0"/>
                <a:cs typeface="Times New Roman" pitchFamily="18" charset="0"/>
              </a:rPr>
              <a:t>19MIS1018 – B DEVI PRASAD </a:t>
            </a:r>
          </a:p>
          <a:p>
            <a:pPr algn="ctr"/>
            <a:r>
              <a:rPr lang="en-IN" sz="2800" dirty="0">
                <a:latin typeface="Times New Roman" pitchFamily="18" charset="0"/>
                <a:cs typeface="Times New Roman" pitchFamily="18" charset="0"/>
              </a:rPr>
              <a:t>19MIS1085 – VIGNESH KUMAR REDDY </a:t>
            </a:r>
          </a:p>
          <a:p>
            <a:pPr algn="ctr"/>
            <a:r>
              <a:rPr lang="en-IN" sz="2800" dirty="0">
                <a:latin typeface="Times New Roman" pitchFamily="18" charset="0"/>
                <a:cs typeface="Times New Roman" pitchFamily="18" charset="0"/>
              </a:rPr>
              <a:t>19MIS1121 – M SAI BENARJY</a:t>
            </a:r>
          </a:p>
          <a:p>
            <a:endParaRPr lang="en-IN" sz="2800" dirty="0">
              <a:latin typeface="Times New Roman" pitchFamily="18" charset="0"/>
              <a:cs typeface="Times New Roman" pitchFamily="18" charset="0"/>
            </a:endParaRPr>
          </a:p>
        </p:txBody>
      </p:sp>
      <p:sp>
        <p:nvSpPr>
          <p:cNvPr id="6" name="Rectangle 5"/>
          <p:cNvSpPr/>
          <p:nvPr/>
        </p:nvSpPr>
        <p:spPr>
          <a:xfrm>
            <a:off x="1967878" y="2259818"/>
            <a:ext cx="8665028" cy="1754326"/>
          </a:xfrm>
          <a:prstGeom prst="rect">
            <a:avLst/>
          </a:prstGeom>
        </p:spPr>
        <p:txBody>
          <a:bodyPr wrap="square">
            <a:spAutoFit/>
          </a:bodyPr>
          <a:lstStyle/>
          <a:p>
            <a:pPr lvl="0" algn="ctr"/>
            <a:r>
              <a:rPr lang="en-US" sz="3600" dirty="0">
                <a:solidFill>
                  <a:schemeClr val="bg1"/>
                </a:solidFill>
                <a:latin typeface="Times New Roman"/>
                <a:ea typeface="Times New Roman"/>
                <a:cs typeface="Times New Roman"/>
                <a:sym typeface="Times New Roman"/>
              </a:rPr>
              <a:t>J-Component </a:t>
            </a:r>
            <a:r>
              <a:rPr lang="en-US" sz="3600" dirty="0" smtClean="0">
                <a:solidFill>
                  <a:schemeClr val="bg1"/>
                </a:solidFill>
                <a:latin typeface="Times New Roman"/>
                <a:ea typeface="Times New Roman"/>
                <a:cs typeface="Times New Roman"/>
                <a:sym typeface="Times New Roman"/>
              </a:rPr>
              <a:t>– Review </a:t>
            </a:r>
            <a:r>
              <a:rPr lang="en-US" sz="3600" dirty="0" smtClean="0">
                <a:solidFill>
                  <a:schemeClr val="bg1"/>
                </a:solidFill>
                <a:latin typeface="Times New Roman"/>
                <a:ea typeface="Times New Roman"/>
                <a:cs typeface="Times New Roman"/>
                <a:sym typeface="Times New Roman"/>
              </a:rPr>
              <a:t>-3</a:t>
            </a:r>
            <a:endParaRPr lang="en-US" sz="3600" dirty="0">
              <a:solidFill>
                <a:schemeClr val="bg1"/>
              </a:solidFill>
              <a:latin typeface="Times New Roman"/>
              <a:ea typeface="Times New Roman"/>
              <a:cs typeface="Times New Roman"/>
              <a:sym typeface="Times New Roman"/>
            </a:endParaRPr>
          </a:p>
          <a:p>
            <a:pPr lvl="0" algn="ctr"/>
            <a:r>
              <a:rPr lang="en-US" sz="3600" dirty="0">
                <a:solidFill>
                  <a:schemeClr val="bg1"/>
                </a:solidFill>
                <a:latin typeface="Times New Roman"/>
                <a:ea typeface="Times New Roman"/>
                <a:cs typeface="Times New Roman"/>
                <a:sym typeface="Times New Roman"/>
              </a:rPr>
              <a:t>CSE3506  - Essentials of Data </a:t>
            </a:r>
            <a:r>
              <a:rPr lang="en-US" sz="3600" dirty="0" smtClean="0">
                <a:solidFill>
                  <a:schemeClr val="bg1"/>
                </a:solidFill>
                <a:latin typeface="Times New Roman"/>
                <a:ea typeface="Times New Roman"/>
                <a:cs typeface="Times New Roman"/>
                <a:sym typeface="Times New Roman"/>
              </a:rPr>
              <a:t>Analytics</a:t>
            </a:r>
          </a:p>
          <a:p>
            <a:pPr lvl="0" algn="ctr"/>
            <a:r>
              <a:rPr lang="en-US" sz="3600" dirty="0" smtClean="0">
                <a:solidFill>
                  <a:schemeClr val="bg1"/>
                </a:solidFill>
                <a:latin typeface="Times New Roman"/>
                <a:ea typeface="Times New Roman"/>
                <a:cs typeface="Times New Roman"/>
                <a:sym typeface="Times New Roman"/>
              </a:rPr>
              <a:t>G2</a:t>
            </a:r>
            <a:endParaRPr lang="en-US" sz="3600" dirty="0">
              <a:solidFill>
                <a:schemeClr val="bg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432222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ALGORITHMS USED</a:t>
            </a:r>
            <a:endParaRPr lang="en-IN" dirty="0"/>
          </a:p>
        </p:txBody>
      </p:sp>
      <p:sp>
        <p:nvSpPr>
          <p:cNvPr id="3" name="Content Placeholder 2"/>
          <p:cNvSpPr>
            <a:spLocks noGrp="1"/>
          </p:cNvSpPr>
          <p:nvPr>
            <p:ph idx="1"/>
          </p:nvPr>
        </p:nvSpPr>
        <p:spPr/>
        <p:txBody>
          <a:bodyPr/>
          <a:lstStyle/>
          <a:p>
            <a:r>
              <a:rPr lang="en-GB" b="1" dirty="0">
                <a:solidFill>
                  <a:schemeClr val="tx1"/>
                </a:solidFill>
                <a:ea typeface="Times New Roman"/>
                <a:cs typeface="Times New Roman"/>
                <a:sym typeface="Times New Roman"/>
              </a:rPr>
              <a:t>Support vector  </a:t>
            </a:r>
            <a:r>
              <a:rPr lang="en-GB" b="1" dirty="0" smtClean="0">
                <a:solidFill>
                  <a:schemeClr val="tx1"/>
                </a:solidFill>
                <a:ea typeface="Times New Roman"/>
                <a:cs typeface="Times New Roman"/>
                <a:sym typeface="Times New Roman"/>
              </a:rPr>
              <a:t>classifier</a:t>
            </a:r>
          </a:p>
          <a:p>
            <a:r>
              <a:rPr lang="en-GB" b="1" dirty="0" smtClean="0">
                <a:solidFill>
                  <a:schemeClr val="tx1"/>
                </a:solidFill>
                <a:ea typeface="Times New Roman"/>
                <a:cs typeface="Times New Roman"/>
                <a:sym typeface="Times New Roman"/>
              </a:rPr>
              <a:t>Gaussian </a:t>
            </a:r>
            <a:r>
              <a:rPr lang="en-GB" b="1" dirty="0">
                <a:solidFill>
                  <a:schemeClr val="tx1"/>
                </a:solidFill>
                <a:ea typeface="Times New Roman"/>
                <a:cs typeface="Times New Roman"/>
                <a:sym typeface="Times New Roman"/>
              </a:rPr>
              <a:t>Naive Bayes Classifier </a:t>
            </a:r>
          </a:p>
          <a:p>
            <a:r>
              <a:rPr lang="en-GB" b="1" dirty="0" smtClean="0">
                <a:solidFill>
                  <a:schemeClr val="tx1"/>
                </a:solidFill>
                <a:ea typeface="Times New Roman"/>
                <a:cs typeface="Times New Roman"/>
                <a:sym typeface="Times New Roman"/>
              </a:rPr>
              <a:t>Random </a:t>
            </a:r>
            <a:r>
              <a:rPr lang="en-GB" b="1" dirty="0">
                <a:solidFill>
                  <a:schemeClr val="tx1"/>
                </a:solidFill>
                <a:ea typeface="Times New Roman"/>
                <a:cs typeface="Times New Roman"/>
                <a:sym typeface="Times New Roman"/>
              </a:rPr>
              <a:t>Forest </a:t>
            </a:r>
            <a:r>
              <a:rPr lang="en-GB" b="1" dirty="0" smtClean="0">
                <a:solidFill>
                  <a:schemeClr val="tx1"/>
                </a:solidFill>
                <a:ea typeface="Times New Roman"/>
                <a:cs typeface="Times New Roman"/>
                <a:sym typeface="Times New Roman"/>
              </a:rPr>
              <a:t>Classifier</a:t>
            </a:r>
          </a:p>
          <a:p>
            <a:r>
              <a:rPr lang="en-GB" b="1" dirty="0" smtClean="0">
                <a:solidFill>
                  <a:schemeClr val="tx1"/>
                </a:solidFill>
                <a:ea typeface="Times New Roman"/>
                <a:cs typeface="Times New Roman"/>
                <a:sym typeface="Times New Roman"/>
              </a:rPr>
              <a:t>K-Nearest </a:t>
            </a:r>
            <a:r>
              <a:rPr lang="en-GB" b="1" dirty="0">
                <a:solidFill>
                  <a:schemeClr val="tx1"/>
                </a:solidFill>
                <a:ea typeface="Times New Roman"/>
                <a:cs typeface="Times New Roman"/>
                <a:sym typeface="Times New Roman"/>
              </a:rPr>
              <a:t>Neighbours </a:t>
            </a:r>
          </a:p>
          <a:p>
            <a:r>
              <a:rPr lang="en-GB" b="1" dirty="0" smtClean="0">
                <a:solidFill>
                  <a:schemeClr val="tx1"/>
                </a:solidFill>
                <a:ea typeface="Times New Roman"/>
                <a:cs typeface="Times New Roman"/>
                <a:sym typeface="Times New Roman"/>
              </a:rPr>
              <a:t>Decision </a:t>
            </a:r>
            <a:r>
              <a:rPr lang="en-GB" b="1" dirty="0">
                <a:solidFill>
                  <a:schemeClr val="tx1"/>
                </a:solidFill>
                <a:ea typeface="Times New Roman"/>
                <a:cs typeface="Times New Roman"/>
                <a:sym typeface="Times New Roman"/>
              </a:rPr>
              <a:t>tree </a:t>
            </a:r>
          </a:p>
          <a:p>
            <a:r>
              <a:rPr lang="en-GB" b="1" dirty="0" smtClean="0">
                <a:solidFill>
                  <a:schemeClr val="tx1"/>
                </a:solidFill>
                <a:ea typeface="Times New Roman"/>
                <a:cs typeface="Times New Roman"/>
                <a:sym typeface="Times New Roman"/>
              </a:rPr>
              <a:t>Logistic </a:t>
            </a:r>
            <a:r>
              <a:rPr lang="en-GB" b="1" dirty="0">
                <a:solidFill>
                  <a:schemeClr val="tx1"/>
                </a:solidFill>
                <a:ea typeface="Times New Roman"/>
                <a:cs typeface="Times New Roman"/>
                <a:sym typeface="Times New Roman"/>
              </a:rPr>
              <a:t>Regression. </a:t>
            </a:r>
          </a:p>
        </p:txBody>
      </p:sp>
      <p:sp>
        <p:nvSpPr>
          <p:cNvPr id="4" name="Footer Placeholder 3"/>
          <p:cNvSpPr>
            <a:spLocks noGrp="1"/>
          </p:cNvSpPr>
          <p:nvPr>
            <p:ph type="ftr" sz="quarter" idx="11"/>
          </p:nvPr>
        </p:nvSpPr>
        <p:spPr/>
        <p:txBody>
          <a:bodyPr/>
          <a:lstStyle/>
          <a:p>
            <a:r>
              <a:rPr lang="en-IN" u="sng" dirty="0">
                <a:latin typeface="Times New Roman" panose="02020603050405020304" pitchFamily="18" charset="0"/>
                <a:cs typeface="Times New Roman" panose="02020603050405020304" pitchFamily="18" charset="0"/>
              </a:rPr>
              <a:t>ALGORITHMS USED</a:t>
            </a:r>
            <a:endParaRPr lang="en-US" dirty="0"/>
          </a:p>
        </p:txBody>
      </p:sp>
      <p:sp>
        <p:nvSpPr>
          <p:cNvPr id="5" name="Slide Number Placeholder 4"/>
          <p:cNvSpPr>
            <a:spLocks noGrp="1"/>
          </p:cNvSpPr>
          <p:nvPr>
            <p:ph type="sldNum" sz="quarter" idx="12"/>
          </p:nvPr>
        </p:nvSpPr>
        <p:spPr/>
        <p:txBody>
          <a:bodyPr/>
          <a:lstStyle/>
          <a:p>
            <a:fld id="{75DF2D63-3FF5-D547-96B9-BE9CCD1ABA58}" type="slidenum">
              <a:rPr lang="en-US" smtClean="0"/>
              <a:pPr/>
              <a:t>10</a:t>
            </a:fld>
            <a:endParaRPr lang="en-US" dirty="0"/>
          </a:p>
        </p:txBody>
      </p:sp>
    </p:spTree>
    <p:extLst>
      <p:ext uri="{BB962C8B-B14F-4D97-AF65-F5344CB8AC3E}">
        <p14:creationId xmlns:p14="http://schemas.microsoft.com/office/powerpoint/2010/main" val="1842154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latin typeface="+mn-lt"/>
              </a:rPr>
              <a:t>PERFORMANCE RESULTS: RANDOM FOREST CLASSIFIER</a:t>
            </a:r>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75DF2D63-3FF5-D547-96B9-BE9CCD1ABA58}" type="slidenum">
              <a:rPr lang="en-US" smtClean="0"/>
              <a:pPr/>
              <a:t>11</a:t>
            </a:fld>
            <a:endParaRPr lang="en-US" dirty="0"/>
          </a:p>
        </p:txBody>
      </p:sp>
      <p:pic>
        <p:nvPicPr>
          <p:cNvPr id="6" name="Content Placeholder 5">
            <a:extLst>
              <a:ext uri="{FF2B5EF4-FFF2-40B4-BE49-F238E27FC236}">
                <a16:creationId xmlns="" xmlns:a16="http://schemas.microsoft.com/office/drawing/2014/main" xmlns:lc="http://schemas.openxmlformats.org/drawingml/2006/lockedCanvas" id="{AEB599A3-4B72-4E1A-8E2E-DE04CA9F0113}"/>
              </a:ext>
            </a:extLst>
          </p:cNvPr>
          <p:cNvPicPr>
            <a:picLocks noGrp="1" noChangeAspect="1"/>
          </p:cNvPicPr>
          <p:nvPr>
            <p:ph idx="1"/>
          </p:nvPr>
        </p:nvPicPr>
        <p:blipFill>
          <a:blip r:embed="rId2"/>
          <a:stretch>
            <a:fillRect/>
          </a:stretch>
        </p:blipFill>
        <p:spPr>
          <a:xfrm>
            <a:off x="2350344" y="2183642"/>
            <a:ext cx="6479758" cy="4469642"/>
          </a:xfrm>
          <a:prstGeom prst="rect">
            <a:avLst/>
          </a:prstGeom>
        </p:spPr>
      </p:pic>
    </p:spTree>
    <p:extLst>
      <p:ext uri="{BB962C8B-B14F-4D97-AF65-F5344CB8AC3E}">
        <p14:creationId xmlns:p14="http://schemas.microsoft.com/office/powerpoint/2010/main" val="3940323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latin typeface="+mn-lt"/>
              </a:rPr>
              <a:t>SVM</a:t>
            </a:r>
            <a:br>
              <a:rPr lang="en-IN" u="sng" dirty="0">
                <a:latin typeface="+mn-lt"/>
              </a:rPr>
            </a:b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75DF2D63-3FF5-D547-96B9-BE9CCD1ABA58}" type="slidenum">
              <a:rPr lang="en-US" smtClean="0"/>
              <a:pPr/>
              <a:t>12</a:t>
            </a:fld>
            <a:endParaRPr lang="en-US" dirty="0"/>
          </a:p>
        </p:txBody>
      </p:sp>
      <p:pic>
        <p:nvPicPr>
          <p:cNvPr id="6" name="Picture 5">
            <a:extLst>
              <a:ext uri="{FF2B5EF4-FFF2-40B4-BE49-F238E27FC236}">
                <a16:creationId xmlns="" xmlns:a16="http://schemas.microsoft.com/office/drawing/2014/main" xmlns:lc="http://schemas.openxmlformats.org/drawingml/2006/lockedCanvas" id="{01A0A13A-1461-40CD-8CA1-5E82609371DF}"/>
              </a:ext>
            </a:extLst>
          </p:cNvPr>
          <p:cNvPicPr>
            <a:picLocks noChangeAspect="1"/>
          </p:cNvPicPr>
          <p:nvPr/>
        </p:nvPicPr>
        <p:blipFill>
          <a:blip r:embed="rId2"/>
          <a:stretch>
            <a:fillRect/>
          </a:stretch>
        </p:blipFill>
        <p:spPr>
          <a:xfrm>
            <a:off x="2156346" y="1431581"/>
            <a:ext cx="7765576" cy="4491547"/>
          </a:xfrm>
          <a:prstGeom prst="rect">
            <a:avLst/>
          </a:prstGeom>
        </p:spPr>
      </p:pic>
    </p:spTree>
    <p:extLst>
      <p:ext uri="{BB962C8B-B14F-4D97-AF65-F5344CB8AC3E}">
        <p14:creationId xmlns:p14="http://schemas.microsoft.com/office/powerpoint/2010/main" val="2481142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mn-lt"/>
              </a:rPr>
              <a:t>NAVES BAYES </a:t>
            </a:r>
            <a:endParaRPr lang="en-IN" b="1" u="sng" dirty="0">
              <a:latin typeface="+mn-lt"/>
            </a:endParaRPr>
          </a:p>
        </p:txBody>
      </p:sp>
      <p:sp>
        <p:nvSpPr>
          <p:cNvPr id="3" name="Content Placeholder 2"/>
          <p:cNvSpPr>
            <a:spLocks noGrp="1"/>
          </p:cNvSpPr>
          <p:nvPr>
            <p:ph idx="1"/>
          </p:nvPr>
        </p:nvSpPr>
        <p:spPr/>
        <p:txBody>
          <a:bodyPr/>
          <a:lstStyle/>
          <a:p>
            <a:pPr marL="0" indent="0">
              <a:buNone/>
            </a:pPr>
            <a:r>
              <a:rPr lang="en-IN" dirty="0"/>
              <a:t> </a:t>
            </a:r>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75DF2D63-3FF5-D547-96B9-BE9CCD1ABA58}" type="slidenum">
              <a:rPr lang="en-US" smtClean="0"/>
              <a:pPr/>
              <a:t>13</a:t>
            </a:fld>
            <a:endParaRPr lang="en-US" dirty="0"/>
          </a:p>
        </p:txBody>
      </p:sp>
      <p:pic>
        <p:nvPicPr>
          <p:cNvPr id="6" name="Picture 5">
            <a:extLst>
              <a:ext uri="{FF2B5EF4-FFF2-40B4-BE49-F238E27FC236}">
                <a16:creationId xmlns="" xmlns:a16="http://schemas.microsoft.com/office/drawing/2014/main" xmlns:lc="http://schemas.openxmlformats.org/drawingml/2006/lockedCanvas" id="{808EC929-3F61-4C15-BC3E-EEF298FB2B9B}"/>
              </a:ext>
            </a:extLst>
          </p:cNvPr>
          <p:cNvPicPr>
            <a:picLocks noChangeAspect="1"/>
          </p:cNvPicPr>
          <p:nvPr/>
        </p:nvPicPr>
        <p:blipFill>
          <a:blip r:embed="rId2"/>
          <a:stretch>
            <a:fillRect/>
          </a:stretch>
        </p:blipFill>
        <p:spPr>
          <a:xfrm>
            <a:off x="2634018" y="1842449"/>
            <a:ext cx="6373504" cy="4363390"/>
          </a:xfrm>
          <a:prstGeom prst="rect">
            <a:avLst/>
          </a:prstGeom>
        </p:spPr>
      </p:pic>
    </p:spTree>
    <p:extLst>
      <p:ext uri="{BB962C8B-B14F-4D97-AF65-F5344CB8AC3E}">
        <p14:creationId xmlns:p14="http://schemas.microsoft.com/office/powerpoint/2010/main" val="1446955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latin typeface="+mn-lt"/>
              </a:rPr>
              <a:t>KNN</a:t>
            </a:r>
            <a:endParaRPr lang="en-IN" u="sng" dirty="0">
              <a:latin typeface="+mn-lt"/>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75DF2D63-3FF5-D547-96B9-BE9CCD1ABA58}" type="slidenum">
              <a:rPr lang="en-US" smtClean="0"/>
              <a:pPr/>
              <a:t>14</a:t>
            </a:fld>
            <a:endParaRPr lang="en-US" dirty="0"/>
          </a:p>
        </p:txBody>
      </p:sp>
      <p:pic>
        <p:nvPicPr>
          <p:cNvPr id="6" name="Picture 5">
            <a:extLst>
              <a:ext uri="{FF2B5EF4-FFF2-40B4-BE49-F238E27FC236}">
                <a16:creationId xmlns="" xmlns:a16="http://schemas.microsoft.com/office/drawing/2014/main" xmlns:lc="http://schemas.openxmlformats.org/drawingml/2006/lockedCanvas" id="{93BBD6E5-0CA0-41A2-8D00-594B4BA6A90A}"/>
              </a:ext>
            </a:extLst>
          </p:cNvPr>
          <p:cNvPicPr>
            <a:picLocks noChangeAspect="1"/>
          </p:cNvPicPr>
          <p:nvPr/>
        </p:nvPicPr>
        <p:blipFill>
          <a:blip r:embed="rId2"/>
          <a:stretch>
            <a:fillRect/>
          </a:stretch>
        </p:blipFill>
        <p:spPr>
          <a:xfrm>
            <a:off x="2101755" y="2033516"/>
            <a:ext cx="7178723" cy="4558981"/>
          </a:xfrm>
          <a:prstGeom prst="rect">
            <a:avLst/>
          </a:prstGeom>
        </p:spPr>
      </p:pic>
    </p:spTree>
    <p:extLst>
      <p:ext uri="{BB962C8B-B14F-4D97-AF65-F5344CB8AC3E}">
        <p14:creationId xmlns:p14="http://schemas.microsoft.com/office/powerpoint/2010/main" val="281061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EXPERIMENTAL RESULTS</a:t>
            </a:r>
            <a:endParaRPr lang="en-IN" dirty="0"/>
          </a:p>
        </p:txBody>
      </p:sp>
      <p:sp>
        <p:nvSpPr>
          <p:cNvPr id="3" name="Content Placeholder 2"/>
          <p:cNvSpPr>
            <a:spLocks noGrp="1"/>
          </p:cNvSpPr>
          <p:nvPr>
            <p:ph idx="1"/>
          </p:nvPr>
        </p:nvSpPr>
        <p:spPr>
          <a:xfrm>
            <a:off x="777922" y="2265528"/>
            <a:ext cx="10263117" cy="4476466"/>
          </a:xfrm>
        </p:spPr>
        <p:txBody>
          <a:bodyPr>
            <a:normAutofit fontScale="85000" lnSpcReduction="20000"/>
          </a:bodyPr>
          <a:lstStyle/>
          <a:p>
            <a:r>
              <a:rPr lang="en-US" dirty="0"/>
              <a:t>Random Forest</a:t>
            </a:r>
          </a:p>
          <a:p>
            <a:pPr marL="0" indent="0">
              <a:buNone/>
            </a:pPr>
            <a:r>
              <a:rPr lang="en-US" dirty="0"/>
              <a:t>Accuracy on train data by Random Forest Classifier: </a:t>
            </a:r>
            <a:r>
              <a:rPr lang="en-US" dirty="0" smtClean="0"/>
              <a:t>100.0</a:t>
            </a:r>
          </a:p>
          <a:p>
            <a:pPr marL="0" indent="0">
              <a:buNone/>
            </a:pPr>
            <a:r>
              <a:rPr lang="en-US" dirty="0" smtClean="0"/>
              <a:t> </a:t>
            </a:r>
            <a:r>
              <a:rPr lang="en-US" dirty="0"/>
              <a:t>Accuracy on test data by Random Forest Classifier: 100.0 </a:t>
            </a:r>
          </a:p>
          <a:p>
            <a:r>
              <a:rPr lang="en-US" dirty="0"/>
              <a:t>Decision </a:t>
            </a:r>
            <a:r>
              <a:rPr lang="en-US" dirty="0" smtClean="0"/>
              <a:t>Tree</a:t>
            </a:r>
          </a:p>
          <a:p>
            <a:pPr marL="0" indent="0">
              <a:buNone/>
            </a:pPr>
            <a:r>
              <a:rPr lang="en-US" dirty="0"/>
              <a:t>Accuracy on train </a:t>
            </a:r>
            <a:r>
              <a:rPr lang="en-US" dirty="0" smtClean="0"/>
              <a:t>data and test data  by Decision tree  Accuracy</a:t>
            </a:r>
            <a:r>
              <a:rPr lang="en-US" dirty="0"/>
              <a:t>: 0.902439024390244</a:t>
            </a:r>
          </a:p>
          <a:p>
            <a:r>
              <a:rPr lang="en-US" dirty="0" smtClean="0"/>
              <a:t>Support </a:t>
            </a:r>
            <a:r>
              <a:rPr lang="en-US" dirty="0"/>
              <a:t>Vector Machine</a:t>
            </a:r>
          </a:p>
          <a:p>
            <a:pPr marL="0" indent="0">
              <a:buNone/>
            </a:pPr>
            <a:r>
              <a:rPr lang="en-US" dirty="0"/>
              <a:t>Accuracy on train data by SVM Classifier: 100.0 </a:t>
            </a:r>
            <a:endParaRPr lang="en-US" dirty="0" smtClean="0"/>
          </a:p>
          <a:p>
            <a:pPr marL="0" indent="0">
              <a:buNone/>
            </a:pPr>
            <a:r>
              <a:rPr lang="en-US" dirty="0" smtClean="0"/>
              <a:t>Accuracy </a:t>
            </a:r>
            <a:r>
              <a:rPr lang="en-US" dirty="0"/>
              <a:t>on test data by SVM Classifier: 100.0 </a:t>
            </a:r>
            <a:endParaRPr lang="en-US" dirty="0" smtClean="0"/>
          </a:p>
          <a:p>
            <a:r>
              <a:rPr lang="en-US" dirty="0" smtClean="0"/>
              <a:t>Naïve Bayes </a:t>
            </a:r>
          </a:p>
          <a:p>
            <a:pPr marL="0" indent="0">
              <a:buNone/>
            </a:pPr>
            <a:r>
              <a:rPr lang="en-US" dirty="0"/>
              <a:t>Accuracy on train data by Naive Bayes Classifier: 100.0 </a:t>
            </a:r>
            <a:endParaRPr lang="en-US" dirty="0" smtClean="0"/>
          </a:p>
          <a:p>
            <a:pPr marL="0" indent="0">
              <a:buNone/>
            </a:pPr>
            <a:r>
              <a:rPr lang="en-US" dirty="0" smtClean="0"/>
              <a:t>Accuracy </a:t>
            </a:r>
            <a:r>
              <a:rPr lang="en-US" dirty="0"/>
              <a:t>on test data by Naive Bayes Classifier: </a:t>
            </a:r>
            <a:r>
              <a:rPr lang="en-US" dirty="0" smtClean="0"/>
              <a:t>100.0</a:t>
            </a:r>
          </a:p>
          <a:p>
            <a:r>
              <a:rPr lang="en-US" dirty="0"/>
              <a:t>K-Nearest </a:t>
            </a:r>
            <a:r>
              <a:rPr lang="en-US" dirty="0" smtClean="0"/>
              <a:t>Neighbors</a:t>
            </a:r>
          </a:p>
          <a:p>
            <a:pPr marL="0" indent="0">
              <a:buNone/>
            </a:pPr>
            <a:r>
              <a:rPr lang="en-US" dirty="0"/>
              <a:t>Accuracy on train data by K-Nearest </a:t>
            </a:r>
            <a:r>
              <a:rPr lang="en-US" dirty="0" smtClean="0"/>
              <a:t>Neighbors: 100.0 </a:t>
            </a:r>
          </a:p>
          <a:p>
            <a:pPr marL="0" indent="0">
              <a:buNone/>
            </a:pPr>
            <a:r>
              <a:rPr lang="en-US" dirty="0"/>
              <a:t>Accuracy on test data by K-Nearest </a:t>
            </a:r>
            <a:r>
              <a:rPr lang="en-US" dirty="0" smtClean="0"/>
              <a:t>Neighbors : 100.0</a:t>
            </a:r>
          </a:p>
          <a:p>
            <a:pPr marL="0" indent="0">
              <a:buNone/>
            </a:pPr>
            <a:endParaRPr lang="en-US" dirty="0"/>
          </a:p>
          <a:p>
            <a:pPr marL="0" indent="0">
              <a:buNone/>
            </a:pPr>
            <a:endParaRPr lang="en-IN" dirty="0"/>
          </a:p>
        </p:txBody>
      </p:sp>
      <p:sp>
        <p:nvSpPr>
          <p:cNvPr id="5" name="Slide Number Placeholder 4"/>
          <p:cNvSpPr>
            <a:spLocks noGrp="1"/>
          </p:cNvSpPr>
          <p:nvPr>
            <p:ph type="sldNum" sz="quarter" idx="12"/>
          </p:nvPr>
        </p:nvSpPr>
        <p:spPr/>
        <p:txBody>
          <a:bodyPr/>
          <a:lstStyle/>
          <a:p>
            <a:fld id="{75DF2D63-3FF5-D547-96B9-BE9CCD1ABA58}" type="slidenum">
              <a:rPr lang="en-US" smtClean="0"/>
              <a:pPr/>
              <a:t>15</a:t>
            </a:fld>
            <a:endParaRPr lang="en-US" dirty="0"/>
          </a:p>
        </p:txBody>
      </p:sp>
    </p:spTree>
    <p:extLst>
      <p:ext uri="{BB962C8B-B14F-4D97-AF65-F5344CB8AC3E}">
        <p14:creationId xmlns:p14="http://schemas.microsoft.com/office/powerpoint/2010/main" val="2107525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mn-lt"/>
              </a:rPr>
              <a:t>FINAL MODEL</a:t>
            </a:r>
            <a:endParaRPr lang="en-IN" u="sng" dirty="0">
              <a:latin typeface="+mn-lt"/>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75DF2D63-3FF5-D547-96B9-BE9CCD1ABA58}" type="slidenum">
              <a:rPr lang="en-US" smtClean="0"/>
              <a:pPr/>
              <a:t>16</a:t>
            </a:fld>
            <a:endParaRPr lang="en-US" dirty="0"/>
          </a:p>
        </p:txBody>
      </p:sp>
      <p:pic>
        <p:nvPicPr>
          <p:cNvPr id="6" name="Content Placeholder 4">
            <a:extLst>
              <a:ext uri="{FF2B5EF4-FFF2-40B4-BE49-F238E27FC236}">
                <a16:creationId xmlns="" xmlns:a16="http://schemas.microsoft.com/office/drawing/2014/main" xmlns:lc="http://schemas.openxmlformats.org/drawingml/2006/lockedCanvas" id="{B0F980B7-F3D5-437E-92FF-FF9E0B0ABCD6}"/>
              </a:ext>
            </a:extLst>
          </p:cNvPr>
          <p:cNvPicPr>
            <a:picLocks noGrp="1" noChangeAspect="1"/>
          </p:cNvPicPr>
          <p:nvPr/>
        </p:nvPicPr>
        <p:blipFill>
          <a:blip r:embed="rId2"/>
          <a:stretch>
            <a:fillRect/>
          </a:stretch>
        </p:blipFill>
        <p:spPr>
          <a:xfrm>
            <a:off x="2620369" y="1760562"/>
            <a:ext cx="7301553" cy="4562606"/>
          </a:xfrm>
          <a:prstGeom prst="rect">
            <a:avLst/>
          </a:prstGeom>
        </p:spPr>
      </p:pic>
    </p:spTree>
    <p:extLst>
      <p:ext uri="{BB962C8B-B14F-4D97-AF65-F5344CB8AC3E}">
        <p14:creationId xmlns:p14="http://schemas.microsoft.com/office/powerpoint/2010/main" val="2882947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COMPARITIVE STUDY</a:t>
            </a:r>
            <a:endParaRPr lang="en-IN" dirty="0"/>
          </a:p>
        </p:txBody>
      </p:sp>
      <p:sp>
        <p:nvSpPr>
          <p:cNvPr id="3" name="Content Placeholder 2"/>
          <p:cNvSpPr>
            <a:spLocks noGrp="1"/>
          </p:cNvSpPr>
          <p:nvPr>
            <p:ph idx="1"/>
          </p:nvPr>
        </p:nvSpPr>
        <p:spPr>
          <a:xfrm>
            <a:off x="1154954" y="2603500"/>
            <a:ext cx="10240927" cy="3416300"/>
          </a:xfrm>
        </p:spPr>
        <p:txBody>
          <a:bodyPr/>
          <a:lstStyle/>
          <a:p>
            <a:r>
              <a:rPr lang="en-US" dirty="0">
                <a:solidFill>
                  <a:schemeClr val="tx1"/>
                </a:solidFill>
              </a:rPr>
              <a:t>ML process starts from a pre-processing data phase followed by feature selection based on Probability in each algorithm , classification of modeling performance evaluation, and the results with improved accuracy. The feature selection and modeling keep on repeating for various combinations of attributes</a:t>
            </a:r>
            <a:r>
              <a:rPr lang="en-US" dirty="0" smtClean="0">
                <a:solidFill>
                  <a:schemeClr val="tx1"/>
                </a:solidFill>
              </a:rPr>
              <a:t>.</a:t>
            </a:r>
          </a:p>
          <a:p>
            <a:endParaRPr lang="en-IN" dirty="0">
              <a:solidFill>
                <a:schemeClr val="tx1"/>
              </a:solidFill>
            </a:endParaRPr>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75DF2D63-3FF5-D547-96B9-BE9CCD1ABA58}" type="slidenum">
              <a:rPr lang="en-US" smtClean="0"/>
              <a:pPr/>
              <a:t>17</a:t>
            </a:fld>
            <a:endParaRPr lang="en-US" dirty="0"/>
          </a:p>
        </p:txBody>
      </p:sp>
    </p:spTree>
    <p:extLst>
      <p:ext uri="{BB962C8B-B14F-4D97-AF65-F5344CB8AC3E}">
        <p14:creationId xmlns:p14="http://schemas.microsoft.com/office/powerpoint/2010/main" val="1719764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latin typeface="+mn-lt"/>
              </a:rPr>
              <a:t>CONCLUSION</a:t>
            </a:r>
          </a:p>
        </p:txBody>
      </p:sp>
      <p:sp>
        <p:nvSpPr>
          <p:cNvPr id="3" name="Content Placeholder 2"/>
          <p:cNvSpPr>
            <a:spLocks noGrp="1"/>
          </p:cNvSpPr>
          <p:nvPr>
            <p:ph idx="1"/>
          </p:nvPr>
        </p:nvSpPr>
        <p:spPr>
          <a:xfrm>
            <a:off x="1154954" y="2603500"/>
            <a:ext cx="10582121" cy="3416300"/>
          </a:xfrm>
        </p:spPr>
        <p:txBody>
          <a:bodyPr>
            <a:noAutofit/>
          </a:bodyPr>
          <a:lstStyle/>
          <a:p>
            <a:pPr marL="0" indent="0" algn="just">
              <a:buNone/>
            </a:pPr>
            <a:r>
              <a:rPr lang="en-US" sz="2800" dirty="0">
                <a:solidFill>
                  <a:schemeClr val="tx1"/>
                </a:solidFill>
              </a:rPr>
              <a:t>This project aims to predict the disease on the basis of the symptoms. The project is designed in such a way that the system takes symptoms from the user as input and produces output i.e., predict disease. In conclusion, for disease risk </a:t>
            </a:r>
            <a:r>
              <a:rPr lang="en-US" sz="2800" dirty="0" err="1">
                <a:solidFill>
                  <a:schemeClr val="tx1"/>
                </a:solidFill>
              </a:rPr>
              <a:t>modelling</a:t>
            </a:r>
            <a:r>
              <a:rPr lang="en-US" sz="2800" dirty="0">
                <a:solidFill>
                  <a:schemeClr val="tx1"/>
                </a:solidFill>
              </a:rPr>
              <a:t>, the accuracy of risk prediction depends on the diversity feature of the hospital data</a:t>
            </a:r>
            <a:endParaRPr lang="en-IN" sz="2800" dirty="0">
              <a:solidFill>
                <a:schemeClr val="tx1"/>
              </a:solidFill>
            </a:endParaRPr>
          </a:p>
        </p:txBody>
      </p:sp>
      <p:sp>
        <p:nvSpPr>
          <p:cNvPr id="4" name="Footer Placeholder 3"/>
          <p:cNvSpPr>
            <a:spLocks noGrp="1"/>
          </p:cNvSpPr>
          <p:nvPr>
            <p:ph type="ftr" sz="quarter" idx="11"/>
          </p:nvPr>
        </p:nvSpPr>
        <p:spPr/>
        <p:txBody>
          <a:bodyPr/>
          <a:lstStyle/>
          <a:p>
            <a:r>
              <a:rPr lang="en-IN" dirty="0"/>
              <a:t>CONCLUSION</a:t>
            </a:r>
            <a:endParaRPr lang="en-US" dirty="0"/>
          </a:p>
        </p:txBody>
      </p:sp>
      <p:sp>
        <p:nvSpPr>
          <p:cNvPr id="5" name="Slide Number Placeholder 4"/>
          <p:cNvSpPr>
            <a:spLocks noGrp="1"/>
          </p:cNvSpPr>
          <p:nvPr>
            <p:ph type="sldNum" sz="quarter" idx="12"/>
          </p:nvPr>
        </p:nvSpPr>
        <p:spPr/>
        <p:txBody>
          <a:bodyPr/>
          <a:lstStyle/>
          <a:p>
            <a:fld id="{75DF2D63-3FF5-D547-96B9-BE9CCD1ABA58}" type="slidenum">
              <a:rPr lang="en-US" smtClean="0"/>
              <a:pPr/>
              <a:t>18</a:t>
            </a:fld>
            <a:endParaRPr lang="en-US" dirty="0"/>
          </a:p>
        </p:txBody>
      </p:sp>
    </p:spTree>
    <p:extLst>
      <p:ext uri="{BB962C8B-B14F-4D97-AF65-F5344CB8AC3E}">
        <p14:creationId xmlns:p14="http://schemas.microsoft.com/office/powerpoint/2010/main" val="712739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latin typeface="+mn-lt"/>
              </a:rPr>
              <a:t>Roles</a:t>
            </a:r>
            <a:endParaRPr lang="en-IN" u="sng" dirty="0">
              <a:latin typeface="+mn-lt"/>
            </a:endParaRPr>
          </a:p>
        </p:txBody>
      </p:sp>
      <p:sp>
        <p:nvSpPr>
          <p:cNvPr id="3" name="Content Placeholder 2"/>
          <p:cNvSpPr>
            <a:spLocks noGrp="1"/>
          </p:cNvSpPr>
          <p:nvPr>
            <p:ph idx="1"/>
          </p:nvPr>
        </p:nvSpPr>
        <p:spPr/>
        <p:txBody>
          <a:bodyPr/>
          <a:lstStyle/>
          <a:p>
            <a:pPr marL="0" indent="0">
              <a:buNone/>
            </a:pPr>
            <a:endParaRPr lang="en-IN" dirty="0"/>
          </a:p>
        </p:txBody>
      </p:sp>
      <p:sp>
        <p:nvSpPr>
          <p:cNvPr id="4" name="Footer Placeholder 3"/>
          <p:cNvSpPr>
            <a:spLocks noGrp="1"/>
          </p:cNvSpPr>
          <p:nvPr>
            <p:ph type="ftr" sz="quarter" idx="11"/>
          </p:nvPr>
        </p:nvSpPr>
        <p:spPr/>
        <p:txBody>
          <a:bodyPr/>
          <a:lstStyle/>
          <a:p>
            <a:r>
              <a:rPr lang="en-IN" dirty="0"/>
              <a:t>Roles</a:t>
            </a:r>
            <a:endParaRPr lang="en-US" dirty="0"/>
          </a:p>
        </p:txBody>
      </p:sp>
      <p:sp>
        <p:nvSpPr>
          <p:cNvPr id="5" name="Slide Number Placeholder 4"/>
          <p:cNvSpPr>
            <a:spLocks noGrp="1"/>
          </p:cNvSpPr>
          <p:nvPr>
            <p:ph type="sldNum" sz="quarter" idx="12"/>
          </p:nvPr>
        </p:nvSpPr>
        <p:spPr/>
        <p:txBody>
          <a:bodyPr/>
          <a:lstStyle/>
          <a:p>
            <a:fld id="{75DF2D63-3FF5-D547-96B9-BE9CCD1ABA58}" type="slidenum">
              <a:rPr lang="en-US" smtClean="0"/>
              <a:pPr/>
              <a:t>19</a:t>
            </a:fld>
            <a:endParaRPr lang="en-US" dirty="0"/>
          </a:p>
        </p:txBody>
      </p:sp>
      <p:graphicFrame>
        <p:nvGraphicFramePr>
          <p:cNvPr id="6" name="Table 4">
            <a:extLst>
              <a:ext uri="{FF2B5EF4-FFF2-40B4-BE49-F238E27FC236}">
                <a16:creationId xmlns="" xmlns:a16="http://schemas.microsoft.com/office/drawing/2014/main" id="{35E9EEBA-3C90-F69E-18EC-F4233CBA5F50}"/>
              </a:ext>
            </a:extLst>
          </p:cNvPr>
          <p:cNvGraphicFramePr>
            <a:graphicFrameLocks/>
          </p:cNvGraphicFramePr>
          <p:nvPr>
            <p:extLst>
              <p:ext uri="{D42A27DB-BD31-4B8C-83A1-F6EECF244321}">
                <p14:modId xmlns:p14="http://schemas.microsoft.com/office/powerpoint/2010/main" val="2040877006"/>
              </p:ext>
            </p:extLst>
          </p:nvPr>
        </p:nvGraphicFramePr>
        <p:xfrm>
          <a:off x="1155699" y="2603498"/>
          <a:ext cx="9885340" cy="3652096"/>
        </p:xfrm>
        <a:graphic>
          <a:graphicData uri="http://schemas.openxmlformats.org/drawingml/2006/table">
            <a:tbl>
              <a:tblPr firstRow="1" bandRow="1">
                <a:tableStyleId>{5C22544A-7EE6-4342-B048-85BDC9FD1C3A}</a:tableStyleId>
              </a:tblPr>
              <a:tblGrid>
                <a:gridCol w="4942670">
                  <a:extLst>
                    <a:ext uri="{9D8B030D-6E8A-4147-A177-3AD203B41FA5}">
                      <a16:colId xmlns="" xmlns:a16="http://schemas.microsoft.com/office/drawing/2014/main" val="1910312707"/>
                    </a:ext>
                  </a:extLst>
                </a:gridCol>
                <a:gridCol w="4942670">
                  <a:extLst>
                    <a:ext uri="{9D8B030D-6E8A-4147-A177-3AD203B41FA5}">
                      <a16:colId xmlns="" xmlns:a16="http://schemas.microsoft.com/office/drawing/2014/main" val="2777046909"/>
                    </a:ext>
                  </a:extLst>
                </a:gridCol>
              </a:tblGrid>
              <a:tr h="820208">
                <a:tc>
                  <a:txBody>
                    <a:bodyPr/>
                    <a:lstStyle/>
                    <a:p>
                      <a:endParaRPr lang="en-IN" dirty="0"/>
                    </a:p>
                    <a:p>
                      <a:r>
                        <a:rPr lang="en-IN" dirty="0"/>
                        <a:t>TEAM MEMBERS</a:t>
                      </a:r>
                    </a:p>
                  </a:txBody>
                  <a:tcPr/>
                </a:tc>
                <a:tc>
                  <a:txBody>
                    <a:bodyPr/>
                    <a:lstStyle/>
                    <a:p>
                      <a:endParaRPr lang="en-IN" dirty="0"/>
                    </a:p>
                    <a:p>
                      <a:r>
                        <a:rPr lang="en-IN" dirty="0"/>
                        <a:t>    ROLES</a:t>
                      </a:r>
                    </a:p>
                  </a:txBody>
                  <a:tcPr/>
                </a:tc>
                <a:extLst>
                  <a:ext uri="{0D108BD9-81ED-4DB2-BD59-A6C34878D82A}">
                    <a16:rowId xmlns="" xmlns:a16="http://schemas.microsoft.com/office/drawing/2014/main" val="262326685"/>
                  </a:ext>
                </a:extLst>
              </a:tr>
              <a:tr h="820208">
                <a:tc>
                  <a:txBody>
                    <a:bodyPr/>
                    <a:lstStyle/>
                    <a:p>
                      <a:r>
                        <a:rPr lang="en-IN" sz="2000" dirty="0" smtClean="0">
                          <a:latin typeface="Times New Roman" panose="02020603050405020304" pitchFamily="18" charset="0"/>
                          <a:cs typeface="Times New Roman" panose="02020603050405020304" pitchFamily="18" charset="0"/>
                        </a:rPr>
                        <a:t>M SAI BENARJY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Pre-processing of dataset, data splitting and </a:t>
                      </a:r>
                      <a:r>
                        <a:rPr lang="en-IN" sz="2000" dirty="0" smtClean="0">
                          <a:latin typeface="Times New Roman" panose="02020603050405020304" pitchFamily="18" charset="0"/>
                          <a:cs typeface="Times New Roman" panose="02020603050405020304" pitchFamily="18" charset="0"/>
                        </a:rPr>
                        <a:t>visualization.</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809991959"/>
                  </a:ext>
                </a:extLst>
              </a:tr>
              <a:tr h="820208">
                <a:tc>
                  <a:txBody>
                    <a:bodyPr/>
                    <a:lstStyle/>
                    <a:p>
                      <a:r>
                        <a:rPr lang="en-IN" sz="2000" dirty="0" smtClean="0">
                          <a:latin typeface="Times New Roman" panose="02020603050405020304" pitchFamily="18" charset="0"/>
                          <a:cs typeface="Times New Roman" panose="02020603050405020304" pitchFamily="18" charset="0"/>
                        </a:rPr>
                        <a:t>B</a:t>
                      </a:r>
                      <a:r>
                        <a:rPr lang="en-IN" sz="2000" baseline="0" dirty="0" smtClean="0">
                          <a:latin typeface="Times New Roman" panose="02020603050405020304" pitchFamily="18" charset="0"/>
                          <a:cs typeface="Times New Roman" panose="02020603050405020304" pitchFamily="18" charset="0"/>
                        </a:rPr>
                        <a:t> DEVI PRASAD</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GB" sz="2000" b="0" dirty="0" smtClean="0">
                          <a:solidFill>
                            <a:schemeClr val="tx1"/>
                          </a:solidFill>
                          <a:ea typeface="Times New Roman"/>
                          <a:cs typeface="Times New Roman"/>
                          <a:sym typeface="Times New Roman"/>
                        </a:rPr>
                        <a:t>Support vector  classifier,</a:t>
                      </a:r>
                    </a:p>
                    <a:p>
                      <a:r>
                        <a:rPr lang="en-GB" sz="2000" b="0" dirty="0" smtClean="0">
                          <a:solidFill>
                            <a:schemeClr val="tx1"/>
                          </a:solidFill>
                          <a:ea typeface="Times New Roman"/>
                          <a:cs typeface="Times New Roman"/>
                          <a:sym typeface="Times New Roman"/>
                        </a:rPr>
                        <a:t>Gaussian Naive Bayes Classifier ,</a:t>
                      </a:r>
                    </a:p>
                    <a:p>
                      <a:r>
                        <a:rPr lang="en-GB" sz="2000" b="0" dirty="0" smtClean="0">
                          <a:solidFill>
                            <a:schemeClr val="tx1"/>
                          </a:solidFill>
                          <a:ea typeface="Times New Roman"/>
                          <a:cs typeface="Times New Roman"/>
                          <a:sym typeface="Times New Roman"/>
                        </a:rPr>
                        <a:t>Random Forest Classifier. </a:t>
                      </a:r>
                      <a:endParaRPr lang="en-IN" sz="2000" b="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791446503"/>
                  </a:ext>
                </a:extLst>
              </a:tr>
              <a:tr h="820208">
                <a:tc>
                  <a:txBody>
                    <a:bodyPr/>
                    <a:lstStyle/>
                    <a:p>
                      <a:r>
                        <a:rPr lang="en-IN" sz="2000" dirty="0" smtClean="0">
                          <a:latin typeface="Times New Roman" panose="02020603050405020304" pitchFamily="18" charset="0"/>
                          <a:cs typeface="Times New Roman" panose="02020603050405020304" pitchFamily="18" charset="0"/>
                        </a:rPr>
                        <a:t>VIGNESH KUMAR REDDY </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GB" sz="2000" b="0" dirty="0" smtClean="0">
                          <a:solidFill>
                            <a:schemeClr val="tx1"/>
                          </a:solidFill>
                          <a:ea typeface="Times New Roman"/>
                          <a:cs typeface="Times New Roman"/>
                          <a:sym typeface="Times New Roman"/>
                        </a:rPr>
                        <a:t>K-Nearest Neighbours ,</a:t>
                      </a:r>
                    </a:p>
                    <a:p>
                      <a:r>
                        <a:rPr lang="en-GB" sz="2000" b="0" dirty="0" smtClean="0">
                          <a:solidFill>
                            <a:schemeClr val="tx1"/>
                          </a:solidFill>
                          <a:ea typeface="Times New Roman"/>
                          <a:cs typeface="Times New Roman"/>
                          <a:sym typeface="Times New Roman"/>
                        </a:rPr>
                        <a:t>Decision tree ,</a:t>
                      </a:r>
                    </a:p>
                    <a:p>
                      <a:r>
                        <a:rPr lang="en-GB" sz="2000" b="0" dirty="0" smtClean="0">
                          <a:solidFill>
                            <a:schemeClr val="tx1"/>
                          </a:solidFill>
                          <a:ea typeface="Times New Roman"/>
                          <a:cs typeface="Times New Roman"/>
                          <a:sym typeface="Times New Roman"/>
                        </a:rPr>
                        <a:t>Logistic Regression. </a:t>
                      </a:r>
                      <a:endParaRPr lang="en-GB" sz="2000" b="0" dirty="0">
                        <a:solidFill>
                          <a:schemeClr val="tx1"/>
                        </a:solidFill>
                        <a:ea typeface="Times New Roman"/>
                        <a:cs typeface="Times New Roman"/>
                        <a:sym typeface="Times New Roman"/>
                      </a:endParaRPr>
                    </a:p>
                  </a:txBody>
                  <a:tcPr/>
                </a:tc>
                <a:extLst>
                  <a:ext uri="{0D108BD9-81ED-4DB2-BD59-A6C34878D82A}">
                    <a16:rowId xmlns="" xmlns:a16="http://schemas.microsoft.com/office/drawing/2014/main" val="736646004"/>
                  </a:ext>
                </a:extLst>
              </a:tr>
            </a:tbl>
          </a:graphicData>
        </a:graphic>
      </p:graphicFrame>
    </p:spTree>
    <p:extLst>
      <p:ext uri="{BB962C8B-B14F-4D97-AF65-F5344CB8AC3E}">
        <p14:creationId xmlns:p14="http://schemas.microsoft.com/office/powerpoint/2010/main" val="1885264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latin typeface="+mn-lt"/>
              </a:rPr>
              <a:t>ABSTRACT</a:t>
            </a:r>
            <a:endParaRPr lang="en-IN" u="sng" dirty="0">
              <a:latin typeface="+mn-lt"/>
            </a:endParaRPr>
          </a:p>
        </p:txBody>
      </p:sp>
      <p:sp>
        <p:nvSpPr>
          <p:cNvPr id="3" name="Content Placeholder 2"/>
          <p:cNvSpPr>
            <a:spLocks noGrp="1"/>
          </p:cNvSpPr>
          <p:nvPr>
            <p:ph idx="1"/>
          </p:nvPr>
        </p:nvSpPr>
        <p:spPr/>
        <p:txBody>
          <a:bodyPr>
            <a:normAutofit/>
          </a:bodyPr>
          <a:lstStyle/>
          <a:p>
            <a:pPr marL="0" indent="0">
              <a:buNone/>
            </a:pPr>
            <a:r>
              <a:rPr lang="en-US" sz="2800" dirty="0"/>
              <a:t> Our Disease Prediction system predicts the disease of the user on the based on the symptoms provided by the user , the symptoms are given as an input to the system. The system analyzes the given symptoms and lets user know the disease he / she may have. Our model uses 4 classifier algorithms and takes the mode of the </a:t>
            </a:r>
            <a:r>
              <a:rPr lang="en-US" sz="2800" dirty="0" smtClean="0"/>
              <a:t>5 </a:t>
            </a:r>
            <a:r>
              <a:rPr lang="en-US" sz="2800" dirty="0"/>
              <a:t>algorithms to provides us the optimal solution.</a:t>
            </a:r>
          </a:p>
          <a:p>
            <a:pPr marL="0" indent="0">
              <a:buNone/>
            </a:pPr>
            <a:endParaRPr lang="en-IN" sz="2800" dirty="0"/>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75DF2D63-3FF5-D547-96B9-BE9CCD1ABA58}" type="slidenum">
              <a:rPr lang="en-US" smtClean="0"/>
              <a:pPr/>
              <a:t>2</a:t>
            </a:fld>
            <a:endParaRPr lang="en-US" dirty="0"/>
          </a:p>
        </p:txBody>
      </p:sp>
    </p:spTree>
    <p:extLst>
      <p:ext uri="{BB962C8B-B14F-4D97-AF65-F5344CB8AC3E}">
        <p14:creationId xmlns:p14="http://schemas.microsoft.com/office/powerpoint/2010/main" val="1599007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5DF2D63-3FF5-D547-96B9-BE9CCD1ABA58}" type="slidenum">
              <a:rPr lang="en-US" smtClean="0"/>
              <a:pPr/>
              <a:t>20</a:t>
            </a:fld>
            <a:endParaRPr lang="en-US" dirty="0"/>
          </a:p>
        </p:txBody>
      </p:sp>
      <p:pic>
        <p:nvPicPr>
          <p:cNvPr id="6" name="Content Placeholder 3" descr="Format for Writing an Interview Thank-You Letter">
            <a:extLst>
              <a:ext uri="{FF2B5EF4-FFF2-40B4-BE49-F238E27FC236}">
                <a16:creationId xmlns="" xmlns:a16="http://schemas.microsoft.com/office/drawing/2014/main" id="{DA5F7CA5-38F0-89EC-859F-67CDF3947DE6}"/>
              </a:ext>
            </a:extLst>
          </p:cNvPr>
          <p:cNvPicPr>
            <a:picLocks noChangeAspect="1" noChangeArrowheads="1"/>
          </p:cNvPicPr>
          <p:nvPr/>
        </p:nvPicPr>
        <p:blipFill>
          <a:blip r:embed="rId2"/>
          <a:srcRect/>
          <a:stretch>
            <a:fillRect/>
          </a:stretch>
        </p:blipFill>
        <p:spPr bwMode="auto">
          <a:xfrm>
            <a:off x="2651162" y="1922122"/>
            <a:ext cx="6071514" cy="3416300"/>
          </a:xfrm>
          <a:prstGeom prst="rect">
            <a:avLst/>
          </a:prstGeom>
          <a:noFill/>
        </p:spPr>
      </p:pic>
    </p:spTree>
    <p:extLst>
      <p:ext uri="{BB962C8B-B14F-4D97-AF65-F5344CB8AC3E}">
        <p14:creationId xmlns:p14="http://schemas.microsoft.com/office/powerpoint/2010/main" val="370294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INTRODUCTION</a:t>
            </a:r>
            <a:endParaRPr lang="en-IN" dirty="0"/>
          </a:p>
        </p:txBody>
      </p:sp>
      <p:sp>
        <p:nvSpPr>
          <p:cNvPr id="3" name="Content Placeholder 2"/>
          <p:cNvSpPr>
            <a:spLocks noGrp="1"/>
          </p:cNvSpPr>
          <p:nvPr>
            <p:ph idx="1"/>
          </p:nvPr>
        </p:nvSpPr>
        <p:spPr>
          <a:xfrm>
            <a:off x="786464" y="2169994"/>
            <a:ext cx="10609416" cy="4217159"/>
          </a:xfrm>
        </p:spPr>
        <p:txBody>
          <a:bodyPr>
            <a:noAutofit/>
          </a:bodyPr>
          <a:lstStyle/>
          <a:p>
            <a:r>
              <a:rPr lang="en-GB" sz="2200" dirty="0">
                <a:solidFill>
                  <a:schemeClr val="tx1"/>
                </a:solidFill>
                <a:ea typeface="Times New Roman"/>
                <a:cs typeface="Times New Roman"/>
                <a:sym typeface="Times New Roman"/>
              </a:rPr>
              <a:t>It is difficult to identify heart disease because of several contributory risk factors such as diabetes, high blood pressure, high cholesterol, abnormal pulse rate and many other factors. Various techniques in data mining and neural networks have been employed to find out the severity of heart disease among humans</a:t>
            </a:r>
            <a:r>
              <a:rPr lang="en-GB" sz="2200" dirty="0" smtClean="0">
                <a:solidFill>
                  <a:schemeClr val="tx1"/>
                </a:solidFill>
                <a:ea typeface="Times New Roman"/>
                <a:cs typeface="Times New Roman"/>
                <a:sym typeface="Times New Roman"/>
              </a:rPr>
              <a:t>.</a:t>
            </a:r>
          </a:p>
          <a:p>
            <a:r>
              <a:rPr lang="en-GB" sz="2200" dirty="0">
                <a:solidFill>
                  <a:schemeClr val="tx1"/>
                </a:solidFill>
                <a:ea typeface="Times New Roman"/>
                <a:cs typeface="Times New Roman"/>
                <a:sym typeface="Times New Roman"/>
              </a:rPr>
              <a:t>The severity of the disease is classified based on various methods like </a:t>
            </a:r>
            <a:r>
              <a:rPr lang="en-GB" sz="2200" b="1" dirty="0">
                <a:solidFill>
                  <a:schemeClr val="tx1"/>
                </a:solidFill>
                <a:ea typeface="Times New Roman"/>
                <a:cs typeface="Times New Roman"/>
                <a:sym typeface="Times New Roman"/>
              </a:rPr>
              <a:t>Support vector  classifier, Gaussian Naive Bayes </a:t>
            </a:r>
            <a:r>
              <a:rPr lang="en-GB" sz="2200" b="1" dirty="0" smtClean="0">
                <a:solidFill>
                  <a:schemeClr val="tx1"/>
                </a:solidFill>
                <a:ea typeface="Times New Roman"/>
                <a:cs typeface="Times New Roman"/>
                <a:sym typeface="Times New Roman"/>
              </a:rPr>
              <a:t>Classifier , Random </a:t>
            </a:r>
            <a:r>
              <a:rPr lang="en-GB" sz="2200" b="1" dirty="0">
                <a:solidFill>
                  <a:schemeClr val="tx1"/>
                </a:solidFill>
                <a:ea typeface="Times New Roman"/>
                <a:cs typeface="Times New Roman"/>
                <a:sym typeface="Times New Roman"/>
              </a:rPr>
              <a:t>Forest Classifier, K-Nearest Neighbours </a:t>
            </a:r>
            <a:r>
              <a:rPr lang="en-GB" sz="2200" b="1" dirty="0" smtClean="0">
                <a:solidFill>
                  <a:schemeClr val="tx1"/>
                </a:solidFill>
                <a:ea typeface="Times New Roman"/>
                <a:cs typeface="Times New Roman"/>
                <a:sym typeface="Times New Roman"/>
              </a:rPr>
              <a:t>,  Decision tree and Logistic Regression. </a:t>
            </a:r>
          </a:p>
          <a:p>
            <a:r>
              <a:rPr lang="en-GB" sz="2200" dirty="0" smtClean="0">
                <a:solidFill>
                  <a:schemeClr val="tx1"/>
                </a:solidFill>
                <a:ea typeface="Times New Roman"/>
                <a:cs typeface="Times New Roman"/>
                <a:sym typeface="Times New Roman"/>
              </a:rPr>
              <a:t> </a:t>
            </a:r>
            <a:r>
              <a:rPr lang="en-GB" sz="2200" dirty="0">
                <a:solidFill>
                  <a:schemeClr val="tx1"/>
                </a:solidFill>
                <a:ea typeface="Times New Roman"/>
                <a:cs typeface="Times New Roman"/>
                <a:sym typeface="Times New Roman"/>
              </a:rPr>
              <a:t>The nature of heart disease is complex and hence, the disease must be handled carefully. Not doing so may affect the heart or cause premature death. The perspective of medical science and data mining are used for discovering various sorts of metabolic syndromes.</a:t>
            </a:r>
            <a:endParaRPr lang="en-IN" sz="2200" dirty="0">
              <a:solidFill>
                <a:schemeClr val="tx1"/>
              </a:solidFill>
            </a:endParaRPr>
          </a:p>
        </p:txBody>
      </p:sp>
      <p:sp>
        <p:nvSpPr>
          <p:cNvPr id="4" name="Footer Placeholder 3"/>
          <p:cNvSpPr>
            <a:spLocks noGrp="1"/>
          </p:cNvSpPr>
          <p:nvPr>
            <p:ph type="ftr" sz="quarter" idx="11"/>
          </p:nvPr>
        </p:nvSpPr>
        <p:spPr/>
        <p:txBody>
          <a:bodyPr/>
          <a:lstStyle/>
          <a:p>
            <a:r>
              <a:rPr lang="en-US" dirty="0"/>
              <a:t>INTRODUCTION</a:t>
            </a:r>
          </a:p>
        </p:txBody>
      </p:sp>
      <p:sp>
        <p:nvSpPr>
          <p:cNvPr id="5" name="Slide Number Placeholder 4"/>
          <p:cNvSpPr>
            <a:spLocks noGrp="1"/>
          </p:cNvSpPr>
          <p:nvPr>
            <p:ph type="sldNum" sz="quarter" idx="12"/>
          </p:nvPr>
        </p:nvSpPr>
        <p:spPr/>
        <p:txBody>
          <a:bodyPr/>
          <a:lstStyle/>
          <a:p>
            <a:fld id="{75DF2D63-3FF5-D547-96B9-BE9CCD1ABA58}" type="slidenum">
              <a:rPr lang="en-US" smtClean="0"/>
              <a:pPr/>
              <a:t>3</a:t>
            </a:fld>
            <a:endParaRPr lang="en-US" dirty="0"/>
          </a:p>
        </p:txBody>
      </p:sp>
    </p:spTree>
    <p:extLst>
      <p:ext uri="{BB962C8B-B14F-4D97-AF65-F5344CB8AC3E}">
        <p14:creationId xmlns:p14="http://schemas.microsoft.com/office/powerpoint/2010/main" val="3324291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DATASET</a:t>
            </a:r>
            <a:endParaRPr lang="en-IN" dirty="0"/>
          </a:p>
        </p:txBody>
      </p:sp>
      <p:sp>
        <p:nvSpPr>
          <p:cNvPr id="3" name="Content Placeholder 2"/>
          <p:cNvSpPr>
            <a:spLocks noGrp="1"/>
          </p:cNvSpPr>
          <p:nvPr>
            <p:ph idx="1"/>
          </p:nvPr>
        </p:nvSpPr>
        <p:spPr>
          <a:xfrm>
            <a:off x="936590" y="2289602"/>
            <a:ext cx="10677655" cy="3416300"/>
          </a:xfrm>
        </p:spPr>
        <p:txBody>
          <a:bodyPr>
            <a:noAutofit/>
          </a:bodyPr>
          <a:lstStyle/>
          <a:p>
            <a:pPr algn="just"/>
            <a:r>
              <a:rPr lang="en-US" sz="2300" dirty="0"/>
              <a:t>The hospital data will be in the form of textual format or in the structural format. The dataset used in this project is real-life data. The structural data contains symptoms of patients while unstructured data consist of textual format</a:t>
            </a:r>
            <a:r>
              <a:rPr lang="en-US" sz="2300" dirty="0" smtClean="0"/>
              <a:t>.</a:t>
            </a:r>
          </a:p>
          <a:p>
            <a:pPr algn="just"/>
            <a:r>
              <a:rPr lang="en-US" sz="2300" dirty="0" smtClean="0"/>
              <a:t> </a:t>
            </a:r>
            <a:r>
              <a:rPr lang="en-US" sz="2300" dirty="0"/>
              <a:t>The dataset used is contains real-life hospital data, and data stored in data </a:t>
            </a:r>
            <a:r>
              <a:rPr lang="en-US" sz="2300" dirty="0" err="1" smtClean="0"/>
              <a:t>centre</a:t>
            </a:r>
            <a:r>
              <a:rPr lang="en-US" sz="2300" dirty="0" smtClean="0"/>
              <a:t>. </a:t>
            </a:r>
            <a:r>
              <a:rPr lang="en-US" sz="2300" dirty="0"/>
              <a:t>The data provided by the hospital contains symptoms of the patients. Complete Dataset consists of 2 CSV files. One of them is training and other is for testing your model. Each CSV file has 133 columns. 132 of these columns are symptoms that a person experiences and last column is the prognosis. These symptoms are mapped to 42 diseases you can classify these set of symptoms to. The dataset used is contains real-life hospital data, and data stored in data </a:t>
            </a:r>
            <a:r>
              <a:rPr lang="en-US" sz="2300" dirty="0" smtClean="0"/>
              <a:t>Centre. </a:t>
            </a:r>
            <a:r>
              <a:rPr lang="en-US" sz="2300" dirty="0"/>
              <a:t>The data provided by the hospital contains symptoms of the patients.</a:t>
            </a:r>
          </a:p>
          <a:p>
            <a:pPr algn="just"/>
            <a:endParaRPr lang="en-IN" sz="2300" dirty="0"/>
          </a:p>
        </p:txBody>
      </p:sp>
      <p:sp>
        <p:nvSpPr>
          <p:cNvPr id="4" name="Footer Placeholder 3"/>
          <p:cNvSpPr>
            <a:spLocks noGrp="1"/>
          </p:cNvSpPr>
          <p:nvPr>
            <p:ph type="ftr" sz="quarter" idx="11"/>
          </p:nvPr>
        </p:nvSpPr>
        <p:spPr/>
        <p:txBody>
          <a:bodyPr/>
          <a:lstStyle/>
          <a:p>
            <a:r>
              <a:rPr lang="en-US" dirty="0"/>
              <a:t>DATASET</a:t>
            </a:r>
          </a:p>
        </p:txBody>
      </p:sp>
      <p:sp>
        <p:nvSpPr>
          <p:cNvPr id="5" name="Slide Number Placeholder 4"/>
          <p:cNvSpPr>
            <a:spLocks noGrp="1"/>
          </p:cNvSpPr>
          <p:nvPr>
            <p:ph type="sldNum" sz="quarter" idx="12"/>
          </p:nvPr>
        </p:nvSpPr>
        <p:spPr/>
        <p:txBody>
          <a:bodyPr/>
          <a:lstStyle/>
          <a:p>
            <a:fld id="{75DF2D63-3FF5-D547-96B9-BE9CCD1ABA58}" type="slidenum">
              <a:rPr lang="en-US" smtClean="0"/>
              <a:pPr/>
              <a:t>4</a:t>
            </a:fld>
            <a:endParaRPr lang="en-US" dirty="0"/>
          </a:p>
        </p:txBody>
      </p:sp>
    </p:spTree>
    <p:extLst>
      <p:ext uri="{BB962C8B-B14F-4D97-AF65-F5344CB8AC3E}">
        <p14:creationId xmlns:p14="http://schemas.microsoft.com/office/powerpoint/2010/main" val="3389956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Data set Link’s</a:t>
            </a:r>
            <a:endParaRPr lang="en-IN" dirty="0"/>
          </a:p>
        </p:txBody>
      </p:sp>
      <p:sp>
        <p:nvSpPr>
          <p:cNvPr id="3" name="Content Placeholder 2"/>
          <p:cNvSpPr>
            <a:spLocks noGrp="1"/>
          </p:cNvSpPr>
          <p:nvPr>
            <p:ph idx="1"/>
          </p:nvPr>
        </p:nvSpPr>
        <p:spPr/>
        <p:txBody>
          <a:bodyPr/>
          <a:lstStyle/>
          <a:p>
            <a:r>
              <a:rPr lang="en-IN" dirty="0">
                <a:hlinkClick r:id="rId2"/>
              </a:rPr>
              <a:t>https://</a:t>
            </a:r>
            <a:r>
              <a:rPr lang="en-IN" dirty="0" smtClean="0">
                <a:hlinkClick r:id="rId2"/>
              </a:rPr>
              <a:t>www.kaggle.com/datasets/kaushil268/disease-prediction-using-machine-learning</a:t>
            </a:r>
            <a:endParaRPr lang="en-IN" dirty="0" smtClean="0"/>
          </a:p>
          <a:p>
            <a:r>
              <a:rPr lang="en-IN" dirty="0">
                <a:hlinkClick r:id="rId3"/>
              </a:rPr>
              <a:t>https://www.geeksforgeeks.org/disease-prediction-using-machine-learning</a:t>
            </a:r>
            <a:r>
              <a:rPr lang="en-IN" dirty="0" smtClean="0">
                <a:hlinkClick r:id="rId3"/>
              </a:rPr>
              <a:t>/</a:t>
            </a:r>
            <a:endParaRPr lang="en-IN" dirty="0" smtClean="0"/>
          </a:p>
          <a:p>
            <a:pPr marL="0" indent="0">
              <a:buNone/>
            </a:pPr>
            <a:endParaRPr lang="en-IN" dirty="0"/>
          </a:p>
        </p:txBody>
      </p:sp>
      <p:sp>
        <p:nvSpPr>
          <p:cNvPr id="4" name="Footer Placeholder 3"/>
          <p:cNvSpPr>
            <a:spLocks noGrp="1"/>
          </p:cNvSpPr>
          <p:nvPr>
            <p:ph type="ftr" sz="quarter" idx="11"/>
          </p:nvPr>
        </p:nvSpPr>
        <p:spPr/>
        <p:txBody>
          <a:bodyPr/>
          <a:lstStyle/>
          <a:p>
            <a:r>
              <a:rPr lang="en-IN" dirty="0"/>
              <a:t>Data set Link’s</a:t>
            </a:r>
            <a:endParaRPr lang="en-US" dirty="0"/>
          </a:p>
        </p:txBody>
      </p:sp>
      <p:sp>
        <p:nvSpPr>
          <p:cNvPr id="5" name="Slide Number Placeholder 4"/>
          <p:cNvSpPr>
            <a:spLocks noGrp="1"/>
          </p:cNvSpPr>
          <p:nvPr>
            <p:ph type="sldNum" sz="quarter" idx="12"/>
          </p:nvPr>
        </p:nvSpPr>
        <p:spPr/>
        <p:txBody>
          <a:bodyPr/>
          <a:lstStyle/>
          <a:p>
            <a:fld id="{75DF2D63-3FF5-D547-96B9-BE9CCD1ABA58}" type="slidenum">
              <a:rPr lang="en-US" smtClean="0"/>
              <a:pPr/>
              <a:t>5</a:t>
            </a:fld>
            <a:endParaRPr lang="en-US" dirty="0"/>
          </a:p>
        </p:txBody>
      </p:sp>
    </p:spTree>
    <p:extLst>
      <p:ext uri="{BB962C8B-B14F-4D97-AF65-F5344CB8AC3E}">
        <p14:creationId xmlns:p14="http://schemas.microsoft.com/office/powerpoint/2010/main" val="809110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509" y="536940"/>
            <a:ext cx="8761413" cy="706964"/>
          </a:xfrm>
        </p:spPr>
        <p:txBody>
          <a:bodyPr/>
          <a:lstStyle/>
          <a:p>
            <a:r>
              <a:rPr lang="en-IN" b="1" u="sng"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p:cNvSpPr>
            <a:spLocks noGrp="1"/>
          </p:cNvSpPr>
          <p:nvPr>
            <p:ph idx="1"/>
          </p:nvPr>
        </p:nvSpPr>
        <p:spPr/>
        <p:txBody>
          <a:bodyPr/>
          <a:lstStyle/>
          <a:p>
            <a:pPr marL="0" indent="0">
              <a:buNone/>
            </a:pPr>
            <a:endParaRPr lang="en-IN" dirty="0"/>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75DF2D63-3FF5-D547-96B9-BE9CCD1ABA58}" type="slidenum">
              <a:rPr lang="en-US" smtClean="0"/>
              <a:pPr/>
              <a:t>6</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335761638"/>
              </p:ext>
            </p:extLst>
          </p:nvPr>
        </p:nvGraphicFramePr>
        <p:xfrm>
          <a:off x="504967" y="1405720"/>
          <a:ext cx="11532358" cy="5105537"/>
        </p:xfrm>
        <a:graphic>
          <a:graphicData uri="http://schemas.openxmlformats.org/drawingml/2006/table">
            <a:tbl>
              <a:tblPr firstRow="1" bandRow="1">
                <a:tableStyleId>{5C22544A-7EE6-4342-B048-85BDC9FD1C3A}</a:tableStyleId>
              </a:tblPr>
              <a:tblGrid>
                <a:gridCol w="822667"/>
                <a:gridCol w="1680583"/>
                <a:gridCol w="2256451"/>
                <a:gridCol w="3584466"/>
                <a:gridCol w="3188191"/>
              </a:tblGrid>
              <a:tr h="637337">
                <a:tc>
                  <a:txBody>
                    <a:bodyPr/>
                    <a:lstStyle/>
                    <a:p>
                      <a:pPr algn="l"/>
                      <a:r>
                        <a:rPr lang="en-IN" sz="1600" dirty="0" smtClean="0"/>
                        <a:t>Paper. No</a:t>
                      </a:r>
                      <a:endParaRPr lang="en-IN" sz="1600" dirty="0">
                        <a:latin typeface="Times New Roman" pitchFamily="18" charset="0"/>
                        <a:cs typeface="Times New Roman" pitchFamily="18" charset="0"/>
                      </a:endParaRPr>
                    </a:p>
                  </a:txBody>
                  <a:tcPr/>
                </a:tc>
                <a:tc>
                  <a:txBody>
                    <a:bodyPr/>
                    <a:lstStyle/>
                    <a:p>
                      <a:pPr algn="l"/>
                      <a:r>
                        <a:rPr lang="en-IN" sz="1600" dirty="0" smtClean="0"/>
                        <a:t>Paper Title</a:t>
                      </a:r>
                      <a:endParaRPr lang="en-IN" sz="1600" dirty="0">
                        <a:latin typeface="Times New Roman" pitchFamily="18" charset="0"/>
                        <a:cs typeface="Times New Roman" pitchFamily="18" charset="0"/>
                      </a:endParaRPr>
                    </a:p>
                  </a:txBody>
                  <a:tcPr/>
                </a:tc>
                <a:tc>
                  <a:txBody>
                    <a:bodyPr/>
                    <a:lstStyle/>
                    <a:p>
                      <a:pPr algn="l"/>
                      <a:r>
                        <a:rPr lang="en-IN" sz="1600" dirty="0" smtClean="0"/>
                        <a:t>Authors</a:t>
                      </a:r>
                      <a:endParaRPr lang="en-IN" sz="1600" dirty="0">
                        <a:latin typeface="Times New Roman" pitchFamily="18" charset="0"/>
                        <a:cs typeface="Times New Roman" pitchFamily="18" charset="0"/>
                      </a:endParaRPr>
                    </a:p>
                  </a:txBody>
                  <a:tcPr/>
                </a:tc>
                <a:tc>
                  <a:txBody>
                    <a:bodyPr/>
                    <a:lstStyle/>
                    <a:p>
                      <a:pPr algn="l"/>
                      <a:r>
                        <a:rPr lang="en-IN" sz="1600" dirty="0" smtClean="0"/>
                        <a:t>Problem </a:t>
                      </a:r>
                      <a:endParaRPr lang="en-IN" sz="1600" dirty="0">
                        <a:latin typeface="Times New Roman" pitchFamily="18" charset="0"/>
                        <a:cs typeface="Times New Roman" pitchFamily="18" charset="0"/>
                      </a:endParaRPr>
                    </a:p>
                  </a:txBody>
                  <a:tcPr/>
                </a:tc>
                <a:tc>
                  <a:txBody>
                    <a:bodyPr/>
                    <a:lstStyle/>
                    <a:p>
                      <a:pPr algn="l"/>
                      <a:r>
                        <a:rPr lang="en-IN" sz="1600" dirty="0" smtClean="0"/>
                        <a:t>Solution</a:t>
                      </a:r>
                      <a:r>
                        <a:rPr lang="en-IN" sz="1600" baseline="0" dirty="0" smtClean="0"/>
                        <a:t> for the problem </a:t>
                      </a:r>
                      <a:endParaRPr lang="en-IN" sz="1600" dirty="0">
                        <a:latin typeface="Times New Roman" pitchFamily="18" charset="0"/>
                        <a:cs typeface="Times New Roman" pitchFamily="18" charset="0"/>
                      </a:endParaRPr>
                    </a:p>
                  </a:txBody>
                  <a:tcPr/>
                </a:tc>
              </a:tr>
              <a:tr h="1123224">
                <a:tc>
                  <a:txBody>
                    <a:bodyPr/>
                    <a:lstStyle/>
                    <a:p>
                      <a:pPr algn="l"/>
                      <a:r>
                        <a:rPr lang="en-IN" sz="1400" dirty="0" smtClean="0"/>
                        <a:t>1.</a:t>
                      </a:r>
                      <a:r>
                        <a:rPr lang="en-IN" sz="1400" baseline="0" dirty="0" smtClean="0"/>
                        <a:t> </a:t>
                      </a:r>
                      <a:endParaRPr lang="en-IN" sz="1400" dirty="0">
                        <a:latin typeface="Times New Roman" pitchFamily="18" charset="0"/>
                        <a:cs typeface="Times New Roman" pitchFamily="18" charset="0"/>
                      </a:endParaRPr>
                    </a:p>
                  </a:txBody>
                  <a:tcPr/>
                </a:tc>
                <a:tc>
                  <a:txBody>
                    <a:bodyPr/>
                    <a:lstStyle/>
                    <a:p>
                      <a:pPr algn="l"/>
                      <a:r>
                        <a:rPr lang="en-US" sz="1400" dirty="0" smtClean="0"/>
                        <a:t>Multiple disease prediction using Machine learning algorithms</a:t>
                      </a:r>
                      <a:endParaRPr lang="en-US" sz="1400" dirty="0" smtClean="0">
                        <a:latin typeface="Times New Roman" pitchFamily="18" charset="0"/>
                        <a:cs typeface="Times New Roman" pitchFamily="18" charset="0"/>
                      </a:endParaRPr>
                    </a:p>
                  </a:txBody>
                  <a:tcPr/>
                </a:tc>
                <a:tc>
                  <a:txBody>
                    <a:bodyPr/>
                    <a:lstStyle/>
                    <a:p>
                      <a:pPr algn="l"/>
                      <a:r>
                        <a:rPr lang="en-IN" sz="1400" dirty="0" smtClean="0"/>
                        <a:t>K. </a:t>
                      </a:r>
                      <a:r>
                        <a:rPr lang="en-IN" sz="1400" dirty="0" err="1" smtClean="0"/>
                        <a:t>Arumugam</a:t>
                      </a:r>
                      <a:r>
                        <a:rPr lang="en-IN" sz="1400" dirty="0" smtClean="0"/>
                        <a:t> , </a:t>
                      </a:r>
                      <a:r>
                        <a:rPr lang="en-IN" sz="1400" dirty="0" err="1" smtClean="0"/>
                        <a:t>Mohd</a:t>
                      </a:r>
                      <a:r>
                        <a:rPr lang="en-IN" sz="1400" dirty="0" smtClean="0"/>
                        <a:t> </a:t>
                      </a:r>
                      <a:r>
                        <a:rPr lang="en-IN" sz="1400" dirty="0" err="1" smtClean="0"/>
                        <a:t>Naved</a:t>
                      </a:r>
                      <a:r>
                        <a:rPr lang="en-IN" sz="1400" dirty="0" smtClean="0"/>
                        <a:t>,</a:t>
                      </a:r>
                      <a:r>
                        <a:rPr lang="en-IN" sz="1400" baseline="0" dirty="0" smtClean="0"/>
                        <a:t> </a:t>
                      </a:r>
                      <a:r>
                        <a:rPr lang="en-IN" sz="1400" dirty="0" err="1" smtClean="0"/>
                        <a:t>Priyanka</a:t>
                      </a:r>
                      <a:r>
                        <a:rPr lang="en-IN" sz="1400" dirty="0" smtClean="0"/>
                        <a:t> P. </a:t>
                      </a:r>
                      <a:r>
                        <a:rPr lang="en-IN" sz="1400" dirty="0" err="1" smtClean="0"/>
                        <a:t>Shinde</a:t>
                      </a:r>
                      <a:r>
                        <a:rPr lang="en-IN" sz="1400" dirty="0" smtClean="0"/>
                        <a:t> ,</a:t>
                      </a:r>
                      <a:r>
                        <a:rPr lang="en-IN" sz="1400" baseline="0" dirty="0" smtClean="0"/>
                        <a:t> </a:t>
                      </a:r>
                      <a:r>
                        <a:rPr lang="en-IN" sz="1400" dirty="0" err="1" smtClean="0"/>
                        <a:t>Orlando</a:t>
                      </a:r>
                      <a:r>
                        <a:rPr lang="en-IN" sz="1400" dirty="0" smtClean="0"/>
                        <a:t> </a:t>
                      </a:r>
                      <a:r>
                        <a:rPr lang="en-IN" sz="1400" dirty="0" err="1" smtClean="0"/>
                        <a:t>Leiva-Chauca,Antonio</a:t>
                      </a:r>
                      <a:r>
                        <a:rPr lang="en-IN" sz="1400" dirty="0" smtClean="0"/>
                        <a:t> </a:t>
                      </a:r>
                      <a:r>
                        <a:rPr lang="en-IN" sz="1400" dirty="0" err="1" smtClean="0"/>
                        <a:t>Huaman</a:t>
                      </a:r>
                      <a:r>
                        <a:rPr lang="en-IN" sz="1400" dirty="0" smtClean="0"/>
                        <a:t>-Osorio,</a:t>
                      </a:r>
                      <a:r>
                        <a:rPr lang="en-IN" sz="1400" baseline="0" dirty="0" smtClean="0"/>
                        <a:t> </a:t>
                      </a:r>
                      <a:r>
                        <a:rPr lang="en-IN" sz="1400" dirty="0" smtClean="0"/>
                        <a:t>Tatiana Gonzales-</a:t>
                      </a:r>
                      <a:r>
                        <a:rPr lang="en-IN" sz="1400" dirty="0" err="1" smtClean="0"/>
                        <a:t>Yanacd</a:t>
                      </a:r>
                      <a:endParaRPr lang="en-IN" sz="1400" dirty="0">
                        <a:latin typeface="Times New Roman" pitchFamily="18" charset="0"/>
                        <a:cs typeface="Times New Roman" pitchFamily="18" charset="0"/>
                      </a:endParaRPr>
                    </a:p>
                  </a:txBody>
                  <a:tcPr/>
                </a:tc>
                <a:tc>
                  <a:txBody>
                    <a:bodyPr/>
                    <a:lstStyle/>
                    <a:p>
                      <a:pPr algn="l"/>
                      <a:r>
                        <a:rPr lang="en-US" sz="1400" dirty="0" smtClean="0"/>
                        <a:t> For prediction of diseases, different machine learning algorithms are used to ensure quick and accurate predictions.</a:t>
                      </a:r>
                      <a:endParaRPr lang="en-IN" sz="1400" dirty="0">
                        <a:latin typeface="Times New Roman" pitchFamily="18" charset="0"/>
                        <a:cs typeface="Times New Roman" pitchFamily="18" charset="0"/>
                      </a:endParaRPr>
                    </a:p>
                  </a:txBody>
                  <a:tcPr/>
                </a:tc>
                <a:tc>
                  <a:txBody>
                    <a:bodyPr/>
                    <a:lstStyle/>
                    <a:p>
                      <a:pPr algn="l"/>
                      <a:r>
                        <a:rPr lang="en-US" sz="1400" dirty="0" smtClean="0"/>
                        <a:t>We find-tuned the decision tree</a:t>
                      </a:r>
                    </a:p>
                    <a:p>
                      <a:pPr algn="l"/>
                      <a:r>
                        <a:rPr lang="en-US" sz="1400" dirty="0" smtClean="0"/>
                        <a:t>model for optimum performance in forecasting the chance of heart</a:t>
                      </a:r>
                    </a:p>
                    <a:p>
                      <a:pPr algn="l"/>
                      <a:r>
                        <a:rPr lang="en-US" sz="1400" dirty="0" smtClean="0"/>
                        <a:t>disease in diabetic patients since it consistently outperformed the</a:t>
                      </a:r>
                    </a:p>
                    <a:p>
                      <a:pPr algn="l"/>
                      <a:r>
                        <a:rPr lang="en-US" sz="1400" dirty="0" smtClean="0"/>
                        <a:t>naive Bayes and support vector machine models.</a:t>
                      </a:r>
                    </a:p>
                    <a:p>
                      <a:pPr algn="l"/>
                      <a:endParaRPr lang="en-IN" sz="1400" dirty="0">
                        <a:latin typeface="Times New Roman" pitchFamily="18" charset="0"/>
                        <a:cs typeface="Times New Roman" pitchFamily="18" charset="0"/>
                      </a:endParaRPr>
                    </a:p>
                  </a:txBody>
                  <a:tcPr/>
                </a:tc>
              </a:tr>
              <a:tr h="2669880">
                <a:tc>
                  <a:txBody>
                    <a:bodyPr/>
                    <a:lstStyle/>
                    <a:p>
                      <a:pPr algn="l"/>
                      <a:r>
                        <a:rPr lang="en-IN" sz="1600" dirty="0" smtClean="0"/>
                        <a:t>2. </a:t>
                      </a:r>
                    </a:p>
                  </a:txBody>
                  <a:tcPr/>
                </a:tc>
                <a:tc>
                  <a:txBody>
                    <a:bodyPr/>
                    <a:lstStyle/>
                    <a:p>
                      <a:pPr algn="l"/>
                      <a:r>
                        <a:rPr lang="en-US" sz="1400" dirty="0" smtClean="0"/>
                        <a:t>Disease Prediction Using Machine </a:t>
                      </a:r>
                    </a:p>
                    <a:p>
                      <a:pPr algn="l"/>
                      <a:r>
                        <a:rPr lang="en-US" sz="1400" dirty="0" smtClean="0"/>
                        <a:t>Learning Over Big Data</a:t>
                      </a:r>
                      <a:endParaRPr lang="en-IN" sz="1400" dirty="0">
                        <a:latin typeface="Times New Roman" pitchFamily="18" charset="0"/>
                        <a:cs typeface="Times New Roman" pitchFamily="18" charset="0"/>
                      </a:endParaRPr>
                    </a:p>
                  </a:txBody>
                  <a:tcPr/>
                </a:tc>
                <a:tc>
                  <a:txBody>
                    <a:bodyPr/>
                    <a:lstStyle/>
                    <a:p>
                      <a:pPr algn="l"/>
                      <a:r>
                        <a:rPr lang="en-US" sz="1600" dirty="0" err="1" smtClean="0"/>
                        <a:t>Vinitha</a:t>
                      </a:r>
                      <a:r>
                        <a:rPr lang="en-US" sz="1600" dirty="0" smtClean="0"/>
                        <a:t> S, </a:t>
                      </a:r>
                      <a:r>
                        <a:rPr lang="en-US" sz="1600" dirty="0" err="1" smtClean="0"/>
                        <a:t>Sweetlin</a:t>
                      </a:r>
                      <a:r>
                        <a:rPr lang="en-US" sz="1600" dirty="0" smtClean="0"/>
                        <a:t> S, </a:t>
                      </a:r>
                      <a:r>
                        <a:rPr lang="en-US" sz="1600" dirty="0" err="1" smtClean="0"/>
                        <a:t>Vinusha</a:t>
                      </a:r>
                      <a:r>
                        <a:rPr lang="en-US" sz="1600" dirty="0" smtClean="0"/>
                        <a:t> H and </a:t>
                      </a:r>
                      <a:r>
                        <a:rPr lang="en-US" sz="1600" dirty="0" err="1" smtClean="0"/>
                        <a:t>Sajini</a:t>
                      </a:r>
                      <a:r>
                        <a:rPr lang="en-US" sz="1600" dirty="0" smtClean="0"/>
                        <a:t> S</a:t>
                      </a:r>
                      <a:endParaRPr lang="en-IN" sz="1600" dirty="0">
                        <a:latin typeface="Times New Roman" pitchFamily="18" charset="0"/>
                        <a:cs typeface="Times New Roman" pitchFamily="18" charset="0"/>
                      </a:endParaRPr>
                    </a:p>
                  </a:txBody>
                  <a:tcPr/>
                </a:tc>
                <a:tc>
                  <a:txBody>
                    <a:bodyPr/>
                    <a:lstStyle/>
                    <a:p>
                      <a:pPr algn="l"/>
                      <a:r>
                        <a:rPr lang="en-US" sz="1600" dirty="0" smtClean="0"/>
                        <a:t>Due to big data progress in biomedical and healthcare communities, accurate study of medical data </a:t>
                      </a:r>
                      <a:r>
                        <a:rPr lang="en-US" sz="1600" baseline="0" dirty="0" smtClean="0"/>
                        <a:t> </a:t>
                      </a:r>
                      <a:r>
                        <a:rPr lang="en-US" sz="1600" dirty="0" smtClean="0"/>
                        <a:t>benefits early disease recognition, patient care and community services.</a:t>
                      </a:r>
                      <a:endParaRPr lang="en-IN" sz="1600" dirty="0" smtClean="0"/>
                    </a:p>
                    <a:p>
                      <a:pPr algn="l"/>
                      <a:endParaRPr lang="en-IN" sz="1600" dirty="0">
                        <a:latin typeface="Times New Roman" pitchFamily="18" charset="0"/>
                        <a:cs typeface="Times New Roman" pitchFamily="18" charset="0"/>
                      </a:endParaRPr>
                    </a:p>
                  </a:txBody>
                  <a:tcPr/>
                </a:tc>
                <a:tc>
                  <a:txBody>
                    <a:bodyPr/>
                    <a:lstStyle/>
                    <a:p>
                      <a:pPr algn="l"/>
                      <a:r>
                        <a:rPr lang="en-US" sz="1600" dirty="0" smtClean="0"/>
                        <a:t>In this paper, it bid a Machine learning Decision tree map algorithm by using structured and </a:t>
                      </a:r>
                    </a:p>
                    <a:p>
                      <a:pPr algn="l"/>
                      <a:r>
                        <a:rPr lang="en-US" sz="1600" dirty="0" smtClean="0"/>
                        <a:t>unstructured data from hospital. It also uses Map Reduce algorithm for partitioning the data. the scheming</a:t>
                      </a:r>
                      <a:r>
                        <a:rPr lang="en-US" sz="1600" baseline="0" dirty="0" smtClean="0"/>
                        <a:t> </a:t>
                      </a:r>
                      <a:r>
                        <a:rPr lang="en-US" sz="1600" dirty="0" smtClean="0"/>
                        <a:t>accuracy of our proposed algorithm reaches 94.8% with an regular speed</a:t>
                      </a:r>
                    </a:p>
                    <a:p>
                      <a:pPr algn="l"/>
                      <a:endParaRPr lang="en-IN" sz="16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438593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75DF2D63-3FF5-D547-96B9-BE9CCD1ABA58}" type="slidenum">
              <a:rPr lang="en-US" smtClean="0"/>
              <a:pPr/>
              <a:t>7</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881433017"/>
              </p:ext>
            </p:extLst>
          </p:nvPr>
        </p:nvGraphicFramePr>
        <p:xfrm>
          <a:off x="69668" y="436728"/>
          <a:ext cx="11954009" cy="6158152"/>
        </p:xfrm>
        <a:graphic>
          <a:graphicData uri="http://schemas.openxmlformats.org/drawingml/2006/table">
            <a:tbl>
              <a:tblPr firstRow="1" bandRow="1">
                <a:tableStyleId>{5C22544A-7EE6-4342-B048-85BDC9FD1C3A}</a:tableStyleId>
              </a:tblPr>
              <a:tblGrid>
                <a:gridCol w="822796"/>
                <a:gridCol w="1680847"/>
                <a:gridCol w="2256805"/>
                <a:gridCol w="3585025"/>
                <a:gridCol w="3608536"/>
              </a:tblGrid>
              <a:tr h="675307">
                <a:tc>
                  <a:txBody>
                    <a:bodyPr/>
                    <a:lstStyle/>
                    <a:p>
                      <a:pPr algn="l"/>
                      <a:r>
                        <a:rPr lang="en-IN" sz="1500" dirty="0" smtClean="0">
                          <a:latin typeface="Times New Roman" pitchFamily="18" charset="0"/>
                          <a:cs typeface="Times New Roman" pitchFamily="18" charset="0"/>
                        </a:rPr>
                        <a:t>Paper. No</a:t>
                      </a:r>
                      <a:endParaRPr lang="en-IN" sz="1500" dirty="0">
                        <a:latin typeface="Times New Roman" pitchFamily="18" charset="0"/>
                        <a:cs typeface="Times New Roman" pitchFamily="18" charset="0"/>
                      </a:endParaRPr>
                    </a:p>
                  </a:txBody>
                  <a:tcPr/>
                </a:tc>
                <a:tc>
                  <a:txBody>
                    <a:bodyPr/>
                    <a:lstStyle/>
                    <a:p>
                      <a:pPr algn="l"/>
                      <a:r>
                        <a:rPr lang="en-IN" sz="1500" dirty="0" smtClean="0">
                          <a:latin typeface="Times New Roman" pitchFamily="18" charset="0"/>
                          <a:cs typeface="Times New Roman" pitchFamily="18" charset="0"/>
                        </a:rPr>
                        <a:t>Paper Title</a:t>
                      </a:r>
                      <a:endParaRPr lang="en-IN" sz="1500" dirty="0">
                        <a:latin typeface="Times New Roman" pitchFamily="18" charset="0"/>
                        <a:cs typeface="Times New Roman" pitchFamily="18" charset="0"/>
                      </a:endParaRPr>
                    </a:p>
                  </a:txBody>
                  <a:tcPr/>
                </a:tc>
                <a:tc>
                  <a:txBody>
                    <a:bodyPr/>
                    <a:lstStyle/>
                    <a:p>
                      <a:pPr algn="l"/>
                      <a:r>
                        <a:rPr lang="en-IN" sz="1500" dirty="0" smtClean="0">
                          <a:latin typeface="Times New Roman" pitchFamily="18" charset="0"/>
                          <a:cs typeface="Times New Roman" pitchFamily="18" charset="0"/>
                        </a:rPr>
                        <a:t>Authors</a:t>
                      </a:r>
                      <a:endParaRPr lang="en-IN" sz="1500" dirty="0">
                        <a:latin typeface="Times New Roman" pitchFamily="18" charset="0"/>
                        <a:cs typeface="Times New Roman" pitchFamily="18" charset="0"/>
                      </a:endParaRPr>
                    </a:p>
                  </a:txBody>
                  <a:tcPr/>
                </a:tc>
                <a:tc>
                  <a:txBody>
                    <a:bodyPr/>
                    <a:lstStyle/>
                    <a:p>
                      <a:pPr algn="l"/>
                      <a:r>
                        <a:rPr lang="en-IN" sz="1500" dirty="0" smtClean="0">
                          <a:latin typeface="Times New Roman" pitchFamily="18" charset="0"/>
                          <a:cs typeface="Times New Roman" pitchFamily="18" charset="0"/>
                        </a:rPr>
                        <a:t>Problem </a:t>
                      </a:r>
                      <a:endParaRPr lang="en-IN" sz="1500" dirty="0">
                        <a:latin typeface="Times New Roman" pitchFamily="18" charset="0"/>
                        <a:cs typeface="Times New Roman" pitchFamily="18" charset="0"/>
                      </a:endParaRPr>
                    </a:p>
                  </a:txBody>
                  <a:tcPr/>
                </a:tc>
                <a:tc>
                  <a:txBody>
                    <a:bodyPr/>
                    <a:lstStyle/>
                    <a:p>
                      <a:pPr algn="l"/>
                      <a:r>
                        <a:rPr lang="en-IN" sz="1500" dirty="0" smtClean="0">
                          <a:latin typeface="Times New Roman" pitchFamily="18" charset="0"/>
                          <a:cs typeface="Times New Roman" pitchFamily="18" charset="0"/>
                        </a:rPr>
                        <a:t>Solution</a:t>
                      </a:r>
                      <a:r>
                        <a:rPr lang="en-IN" sz="1500" baseline="0" dirty="0" smtClean="0">
                          <a:latin typeface="Times New Roman" pitchFamily="18" charset="0"/>
                          <a:cs typeface="Times New Roman" pitchFamily="18" charset="0"/>
                        </a:rPr>
                        <a:t> for the problem </a:t>
                      </a:r>
                      <a:endParaRPr lang="en-IN" sz="1500" dirty="0">
                        <a:latin typeface="Times New Roman" pitchFamily="18" charset="0"/>
                        <a:cs typeface="Times New Roman" pitchFamily="18" charset="0"/>
                      </a:endParaRPr>
                    </a:p>
                  </a:txBody>
                  <a:tcPr/>
                </a:tc>
              </a:tr>
              <a:tr h="2439256">
                <a:tc>
                  <a:txBody>
                    <a:bodyPr/>
                    <a:lstStyle/>
                    <a:p>
                      <a:pPr algn="l"/>
                      <a:r>
                        <a:rPr lang="en-IN" sz="1500" dirty="0" smtClean="0">
                          <a:latin typeface="Times New Roman" pitchFamily="18" charset="0"/>
                          <a:cs typeface="Times New Roman" pitchFamily="18" charset="0"/>
                        </a:rPr>
                        <a:t>4.</a:t>
                      </a:r>
                      <a:endParaRPr lang="en-IN" sz="1500" dirty="0">
                        <a:latin typeface="Times New Roman" pitchFamily="18" charset="0"/>
                        <a:cs typeface="Times New Roman" pitchFamily="18" charset="0"/>
                      </a:endParaRPr>
                    </a:p>
                  </a:txBody>
                  <a:tcPr/>
                </a:tc>
                <a:tc>
                  <a:txBody>
                    <a:bodyPr/>
                    <a:lstStyle/>
                    <a:p>
                      <a:pPr algn="l"/>
                      <a:r>
                        <a:rPr lang="en-US" sz="1500" dirty="0" smtClean="0">
                          <a:latin typeface="Times New Roman" pitchFamily="18" charset="0"/>
                          <a:cs typeface="Times New Roman" pitchFamily="18" charset="0"/>
                        </a:rPr>
                        <a:t>Disease Prediction by Machine Learning Over</a:t>
                      </a:r>
                    </a:p>
                    <a:p>
                      <a:pPr algn="l"/>
                      <a:r>
                        <a:rPr lang="en-US" sz="1500" dirty="0" smtClean="0">
                          <a:latin typeface="Times New Roman" pitchFamily="18" charset="0"/>
                          <a:cs typeface="Times New Roman" pitchFamily="18" charset="0"/>
                        </a:rPr>
                        <a:t>Big Data From Healthcare Communities</a:t>
                      </a:r>
                    </a:p>
                  </a:txBody>
                  <a:tcPr/>
                </a:tc>
                <a:tc>
                  <a:txBody>
                    <a:bodyPr/>
                    <a:lstStyle/>
                    <a:p>
                      <a:pPr algn="l"/>
                      <a:r>
                        <a:rPr lang="en-IN" sz="1500" dirty="0" smtClean="0">
                          <a:latin typeface="Times New Roman" pitchFamily="18" charset="0"/>
                          <a:cs typeface="Times New Roman" pitchFamily="18" charset="0"/>
                        </a:rPr>
                        <a:t>MIN CHEN</a:t>
                      </a:r>
                      <a:r>
                        <a:rPr lang="en-IN" sz="1500" baseline="0" dirty="0" smtClean="0">
                          <a:latin typeface="Times New Roman" pitchFamily="18" charset="0"/>
                          <a:cs typeface="Times New Roman" pitchFamily="18" charset="0"/>
                        </a:rPr>
                        <a:t> </a:t>
                      </a:r>
                      <a:r>
                        <a:rPr lang="en-IN" sz="1500" dirty="0" smtClean="0">
                          <a:latin typeface="Times New Roman" pitchFamily="18" charset="0"/>
                          <a:cs typeface="Times New Roman" pitchFamily="18" charset="0"/>
                        </a:rPr>
                        <a:t>(Senior Member, IEEE), YIXUE HAO,</a:t>
                      </a:r>
                      <a:r>
                        <a:rPr lang="en-IN" sz="1500" baseline="0" dirty="0" smtClean="0">
                          <a:latin typeface="Times New Roman" pitchFamily="18" charset="0"/>
                          <a:cs typeface="Times New Roman" pitchFamily="18" charset="0"/>
                        </a:rPr>
                        <a:t> </a:t>
                      </a:r>
                      <a:r>
                        <a:rPr lang="en-IN" sz="1500" dirty="0" smtClean="0">
                          <a:latin typeface="Times New Roman" pitchFamily="18" charset="0"/>
                          <a:cs typeface="Times New Roman" pitchFamily="18" charset="0"/>
                        </a:rPr>
                        <a:t>KAI HWANG (Life Fellow, IEEE),LU WANG,</a:t>
                      </a:r>
                      <a:r>
                        <a:rPr lang="en-IN" sz="1500" baseline="0" dirty="0" smtClean="0">
                          <a:latin typeface="Times New Roman" pitchFamily="18" charset="0"/>
                          <a:cs typeface="Times New Roman" pitchFamily="18" charset="0"/>
                        </a:rPr>
                        <a:t> </a:t>
                      </a:r>
                      <a:r>
                        <a:rPr lang="en-IN" sz="1500" dirty="0" smtClean="0">
                          <a:latin typeface="Times New Roman" pitchFamily="18" charset="0"/>
                          <a:cs typeface="Times New Roman" pitchFamily="18" charset="0"/>
                        </a:rPr>
                        <a:t>AND LIN WANG</a:t>
                      </a:r>
                      <a:endParaRPr lang="en-IN" sz="1500" dirty="0">
                        <a:latin typeface="Times New Roman" pitchFamily="18" charset="0"/>
                        <a:cs typeface="Times New Roman" pitchFamily="18" charset="0"/>
                      </a:endParaRPr>
                    </a:p>
                  </a:txBody>
                  <a:tcPr/>
                </a:tc>
                <a:tc>
                  <a:txBody>
                    <a:bodyPr/>
                    <a:lstStyle/>
                    <a:p>
                      <a:pPr algn="l"/>
                      <a:r>
                        <a:rPr lang="en-US" sz="1500" dirty="0" smtClean="0">
                          <a:latin typeface="Times New Roman" pitchFamily="18" charset="0"/>
                          <a:cs typeface="Times New Roman" pitchFamily="18" charset="0"/>
                        </a:rPr>
                        <a:t>The big data growth in biomedical and healthcare communities, accurate analysis of medical</a:t>
                      </a:r>
                    </a:p>
                    <a:p>
                      <a:pPr algn="l"/>
                      <a:r>
                        <a:rPr lang="en-US" sz="1500" dirty="0" smtClean="0">
                          <a:latin typeface="Times New Roman" pitchFamily="18" charset="0"/>
                          <a:cs typeface="Times New Roman" pitchFamily="18" charset="0"/>
                        </a:rPr>
                        <a:t>data benefits early disease detection, patient care, and community services.</a:t>
                      </a:r>
                      <a:endParaRPr lang="en-IN" sz="1500" dirty="0">
                        <a:latin typeface="Times New Roman" pitchFamily="18" charset="0"/>
                        <a:cs typeface="Times New Roman" pitchFamily="18" charset="0"/>
                      </a:endParaRPr>
                    </a:p>
                  </a:txBody>
                  <a:tcPr/>
                </a:tc>
                <a:tc>
                  <a:txBody>
                    <a:bodyPr/>
                    <a:lstStyle/>
                    <a:p>
                      <a:pPr algn="l"/>
                      <a:r>
                        <a:rPr lang="en-US" sz="1500" dirty="0" smtClean="0">
                          <a:latin typeface="Times New Roman" pitchFamily="18" charset="0"/>
                          <a:cs typeface="Times New Roman" pitchFamily="18" charset="0"/>
                        </a:rPr>
                        <a:t>In this paper, they</a:t>
                      </a:r>
                      <a:r>
                        <a:rPr lang="en-US" sz="1500" baseline="0" dirty="0" smtClean="0">
                          <a:latin typeface="Times New Roman" pitchFamily="18" charset="0"/>
                          <a:cs typeface="Times New Roman" pitchFamily="18" charset="0"/>
                        </a:rPr>
                        <a:t> </a:t>
                      </a:r>
                      <a:r>
                        <a:rPr lang="en-US" sz="1500" dirty="0" smtClean="0">
                          <a:latin typeface="Times New Roman" pitchFamily="18" charset="0"/>
                          <a:cs typeface="Times New Roman" pitchFamily="18" charset="0"/>
                        </a:rPr>
                        <a:t>proposed a new</a:t>
                      </a:r>
                      <a:r>
                        <a:rPr lang="en-US" sz="1500" baseline="0" dirty="0" smtClean="0">
                          <a:latin typeface="Times New Roman" pitchFamily="18" charset="0"/>
                          <a:cs typeface="Times New Roman" pitchFamily="18" charset="0"/>
                        </a:rPr>
                        <a:t> </a:t>
                      </a:r>
                      <a:r>
                        <a:rPr lang="en-US" sz="1500" dirty="0" smtClean="0">
                          <a:latin typeface="Times New Roman" pitchFamily="18" charset="0"/>
                          <a:cs typeface="Times New Roman" pitchFamily="18" charset="0"/>
                        </a:rPr>
                        <a:t>convolutional neural network</a:t>
                      </a:r>
                    </a:p>
                    <a:p>
                      <a:pPr algn="l"/>
                      <a:r>
                        <a:rPr lang="en-US" sz="1500" dirty="0" smtClean="0">
                          <a:latin typeface="Times New Roman" pitchFamily="18" charset="0"/>
                          <a:cs typeface="Times New Roman" pitchFamily="18" charset="0"/>
                        </a:rPr>
                        <a:t>based multimodal disease risk prediction (CNN-MDRP)</a:t>
                      </a:r>
                      <a:r>
                        <a:rPr lang="en-US" sz="1500" baseline="0" dirty="0" smtClean="0">
                          <a:latin typeface="Times New Roman" pitchFamily="18" charset="0"/>
                          <a:cs typeface="Times New Roman" pitchFamily="18" charset="0"/>
                        </a:rPr>
                        <a:t> </a:t>
                      </a:r>
                      <a:r>
                        <a:rPr lang="en-US" sz="1500" dirty="0" smtClean="0">
                          <a:latin typeface="Times New Roman" pitchFamily="18" charset="0"/>
                          <a:cs typeface="Times New Roman" pitchFamily="18" charset="0"/>
                        </a:rPr>
                        <a:t>algorithm using structured and unstructured data from hospital, Compared to several typical prediction </a:t>
                      </a:r>
                      <a:r>
                        <a:rPr lang="en-US" sz="1500" dirty="0" err="1" smtClean="0">
                          <a:latin typeface="Times New Roman" pitchFamily="18" charset="0"/>
                          <a:cs typeface="Times New Roman" pitchFamily="18" charset="0"/>
                        </a:rPr>
                        <a:t>algorithms</a:t>
                      </a:r>
                      <a:r>
                        <a:rPr lang="en-US" sz="1500" dirty="0" smtClean="0">
                          <a:latin typeface="Times New Roman" pitchFamily="18" charset="0"/>
                          <a:cs typeface="Times New Roman" pitchFamily="18" charset="0"/>
                        </a:rPr>
                        <a:t>, the prediction accuracy of our proposed algorithm</a:t>
                      </a:r>
                      <a:r>
                        <a:rPr lang="en-US" sz="1500" baseline="0" dirty="0" smtClean="0">
                          <a:latin typeface="Times New Roman" pitchFamily="18" charset="0"/>
                          <a:cs typeface="Times New Roman" pitchFamily="18" charset="0"/>
                        </a:rPr>
                        <a:t> </a:t>
                      </a:r>
                      <a:r>
                        <a:rPr lang="en-US" sz="1500" dirty="0" smtClean="0">
                          <a:latin typeface="Times New Roman" pitchFamily="18" charset="0"/>
                          <a:cs typeface="Times New Roman" pitchFamily="18" charset="0"/>
                        </a:rPr>
                        <a:t>reaches 94.8% with a convergence speed which is faster</a:t>
                      </a:r>
                      <a:r>
                        <a:rPr lang="en-US" sz="1500" baseline="0" dirty="0" smtClean="0">
                          <a:latin typeface="Times New Roman" pitchFamily="18" charset="0"/>
                          <a:cs typeface="Times New Roman" pitchFamily="18" charset="0"/>
                        </a:rPr>
                        <a:t> </a:t>
                      </a:r>
                      <a:r>
                        <a:rPr lang="en-US" sz="1500" dirty="0" smtClean="0">
                          <a:latin typeface="Times New Roman" pitchFamily="18" charset="0"/>
                          <a:cs typeface="Times New Roman" pitchFamily="18" charset="0"/>
                        </a:rPr>
                        <a:t>than that of the CNN-based </a:t>
                      </a:r>
                      <a:r>
                        <a:rPr lang="en-US" sz="1500" dirty="0" err="1" smtClean="0">
                          <a:latin typeface="Times New Roman" pitchFamily="18" charset="0"/>
                          <a:cs typeface="Times New Roman" pitchFamily="18" charset="0"/>
                        </a:rPr>
                        <a:t>unimodal</a:t>
                      </a:r>
                      <a:r>
                        <a:rPr lang="en-US" sz="1500" dirty="0" smtClean="0">
                          <a:latin typeface="Times New Roman" pitchFamily="18" charset="0"/>
                          <a:cs typeface="Times New Roman" pitchFamily="18" charset="0"/>
                        </a:rPr>
                        <a:t> disease risk prediction(CNN-UDRP) algorithm.</a:t>
                      </a:r>
                      <a:endParaRPr lang="en-IN" sz="1500" dirty="0">
                        <a:latin typeface="Times New Roman" pitchFamily="18" charset="0"/>
                        <a:cs typeface="Times New Roman" pitchFamily="18" charset="0"/>
                      </a:endParaRPr>
                    </a:p>
                  </a:txBody>
                  <a:tcPr/>
                </a:tc>
              </a:tr>
              <a:tr h="2876805">
                <a:tc>
                  <a:txBody>
                    <a:bodyPr/>
                    <a:lstStyle/>
                    <a:p>
                      <a:pPr algn="l"/>
                      <a:r>
                        <a:rPr lang="en-IN" sz="1500" dirty="0" smtClean="0">
                          <a:latin typeface="Times New Roman" pitchFamily="18" charset="0"/>
                          <a:cs typeface="Times New Roman" pitchFamily="18" charset="0"/>
                        </a:rPr>
                        <a:t>5.</a:t>
                      </a:r>
                      <a:r>
                        <a:rPr lang="en-IN" sz="1500" baseline="0" dirty="0" smtClean="0">
                          <a:latin typeface="Times New Roman" pitchFamily="18" charset="0"/>
                          <a:cs typeface="Times New Roman" pitchFamily="18" charset="0"/>
                        </a:rPr>
                        <a:t> </a:t>
                      </a:r>
                      <a:endParaRPr lang="en-IN" sz="1500" dirty="0">
                        <a:latin typeface="Times New Roman" pitchFamily="18" charset="0"/>
                        <a:cs typeface="Times New Roman" pitchFamily="18" charset="0"/>
                      </a:endParaRPr>
                    </a:p>
                  </a:txBody>
                  <a:tcPr/>
                </a:tc>
                <a:tc>
                  <a:txBody>
                    <a:bodyPr/>
                    <a:lstStyle/>
                    <a:p>
                      <a:pPr algn="l"/>
                      <a:r>
                        <a:rPr lang="en-US" sz="1500" dirty="0" smtClean="0">
                          <a:latin typeface="Times New Roman" pitchFamily="18" charset="0"/>
                          <a:cs typeface="Times New Roman" pitchFamily="18" charset="0"/>
                        </a:rPr>
                        <a:t>Development of Big Data Predictive Analytics Model for Disease</a:t>
                      </a:r>
                    </a:p>
                    <a:p>
                      <a:pPr algn="l"/>
                      <a:r>
                        <a:rPr lang="en-US" sz="1500" dirty="0" smtClean="0">
                          <a:latin typeface="Times New Roman" pitchFamily="18" charset="0"/>
                          <a:cs typeface="Times New Roman" pitchFamily="18" charset="0"/>
                        </a:rPr>
                        <a:t>Prediction using Machine learning Technique</a:t>
                      </a:r>
                      <a:endParaRPr lang="en-IN" sz="1500" dirty="0">
                        <a:latin typeface="Times New Roman" pitchFamily="18" charset="0"/>
                        <a:cs typeface="Times New Roman" pitchFamily="18" charset="0"/>
                      </a:endParaRPr>
                    </a:p>
                  </a:txBody>
                  <a:tcPr/>
                </a:tc>
                <a:tc>
                  <a:txBody>
                    <a:bodyPr/>
                    <a:lstStyle/>
                    <a:p>
                      <a:pPr algn="l"/>
                      <a:r>
                        <a:rPr lang="fi-FI" sz="1500" dirty="0" smtClean="0">
                          <a:latin typeface="Times New Roman" pitchFamily="18" charset="0"/>
                          <a:cs typeface="Times New Roman" pitchFamily="18" charset="0"/>
                        </a:rPr>
                        <a:t>R. Venkatesh</a:t>
                      </a:r>
                      <a:r>
                        <a:rPr lang="fi-FI" sz="1500" baseline="0" dirty="0" smtClean="0">
                          <a:latin typeface="Times New Roman" pitchFamily="18" charset="0"/>
                          <a:cs typeface="Times New Roman" pitchFamily="18" charset="0"/>
                        </a:rPr>
                        <a:t> </a:t>
                      </a:r>
                      <a:r>
                        <a:rPr lang="fi-FI" sz="1500" dirty="0" smtClean="0">
                          <a:latin typeface="Times New Roman" pitchFamily="18" charset="0"/>
                          <a:cs typeface="Times New Roman" pitchFamily="18" charset="0"/>
                        </a:rPr>
                        <a:t>&amp; C. Balasubramanian &amp; M. Kaliappan</a:t>
                      </a:r>
                      <a:endParaRPr lang="en-IN" sz="1500" dirty="0">
                        <a:latin typeface="Times New Roman" pitchFamily="18" charset="0"/>
                        <a:cs typeface="Times New Roman" pitchFamily="18" charset="0"/>
                      </a:endParaRPr>
                    </a:p>
                  </a:txBody>
                  <a:tcPr/>
                </a:tc>
                <a:tc>
                  <a:txBody>
                    <a:bodyPr/>
                    <a:lstStyle/>
                    <a:p>
                      <a:pPr algn="l"/>
                      <a:r>
                        <a:rPr lang="en-US" sz="1500" dirty="0" smtClean="0">
                          <a:latin typeface="Times New Roman" pitchFamily="18" charset="0"/>
                          <a:cs typeface="Times New Roman" pitchFamily="18" charset="0"/>
                        </a:rPr>
                        <a:t>Now days, health prediction in modern life becomes very much essential. Big data analysis plays a crucial role to predict future</a:t>
                      </a:r>
                    </a:p>
                    <a:p>
                      <a:pPr algn="l"/>
                      <a:r>
                        <a:rPr lang="en-US" sz="1500" dirty="0" smtClean="0">
                          <a:latin typeface="Times New Roman" pitchFamily="18" charset="0"/>
                          <a:cs typeface="Times New Roman" pitchFamily="18" charset="0"/>
                        </a:rPr>
                        <a:t>status of health and offers preeminent</a:t>
                      </a:r>
                      <a:r>
                        <a:rPr lang="en-US" sz="1500" baseline="0" dirty="0" smtClean="0">
                          <a:latin typeface="Times New Roman" pitchFamily="18" charset="0"/>
                          <a:cs typeface="Times New Roman" pitchFamily="18" charset="0"/>
                        </a:rPr>
                        <a:t> </a:t>
                      </a:r>
                      <a:r>
                        <a:rPr lang="en-US" sz="1500" dirty="0" smtClean="0">
                          <a:latin typeface="Times New Roman" pitchFamily="18" charset="0"/>
                          <a:cs typeface="Times New Roman" pitchFamily="18" charset="0"/>
                        </a:rPr>
                        <a:t>health outcome to people.</a:t>
                      </a:r>
                      <a:endParaRPr lang="en-IN" sz="1500" dirty="0">
                        <a:latin typeface="Times New Roman" pitchFamily="18" charset="0"/>
                        <a:cs typeface="Times New Roman" pitchFamily="18" charset="0"/>
                      </a:endParaRPr>
                    </a:p>
                  </a:txBody>
                  <a:tcPr/>
                </a:tc>
                <a:tc>
                  <a:txBody>
                    <a:bodyPr/>
                    <a:lstStyle/>
                    <a:p>
                      <a:pPr algn="l"/>
                      <a:r>
                        <a:rPr lang="en-US" sz="1500" dirty="0" smtClean="0">
                          <a:latin typeface="Times New Roman" pitchFamily="18" charset="0"/>
                          <a:cs typeface="Times New Roman" pitchFamily="18" charset="0"/>
                        </a:rPr>
                        <a:t>They</a:t>
                      </a:r>
                      <a:r>
                        <a:rPr lang="en-US" sz="1500" baseline="0" dirty="0" smtClean="0">
                          <a:latin typeface="Times New Roman" pitchFamily="18" charset="0"/>
                          <a:cs typeface="Times New Roman" pitchFamily="18" charset="0"/>
                        </a:rPr>
                        <a:t> </a:t>
                      </a:r>
                      <a:r>
                        <a:rPr lang="en-US" sz="1500" dirty="0" smtClean="0">
                          <a:latin typeface="Times New Roman" pitchFamily="18" charset="0"/>
                          <a:cs typeface="Times New Roman" pitchFamily="18" charset="0"/>
                        </a:rPr>
                        <a:t>designed a map reduce algorithm for Naive Bayes technique</a:t>
                      </a:r>
                      <a:r>
                        <a:rPr lang="en-US" sz="1500" baseline="0" dirty="0" smtClean="0">
                          <a:latin typeface="Times New Roman" pitchFamily="18" charset="0"/>
                          <a:cs typeface="Times New Roman" pitchFamily="18" charset="0"/>
                        </a:rPr>
                        <a:t> </a:t>
                      </a:r>
                      <a:r>
                        <a:rPr lang="en-US" sz="1500" dirty="0" smtClean="0">
                          <a:latin typeface="Times New Roman" pitchFamily="18" charset="0"/>
                          <a:cs typeface="Times New Roman" pitchFamily="18" charset="0"/>
                        </a:rPr>
                        <a:t>that integrated with Apache Spark framework for performing</a:t>
                      </a:r>
                    </a:p>
                    <a:p>
                      <a:pPr algn="l"/>
                      <a:r>
                        <a:rPr lang="en-US" sz="1500" dirty="0" smtClean="0">
                          <a:latin typeface="Times New Roman" pitchFamily="18" charset="0"/>
                          <a:cs typeface="Times New Roman" pitchFamily="18" charset="0"/>
                        </a:rPr>
                        <a:t>big data predictive analytics that helps to reduce the computation complexity because of its parallelism. The</a:t>
                      </a:r>
                      <a:r>
                        <a:rPr lang="en-US" sz="1500" baseline="0" dirty="0" smtClean="0">
                          <a:latin typeface="Times New Roman" pitchFamily="18" charset="0"/>
                          <a:cs typeface="Times New Roman" pitchFamily="18" charset="0"/>
                        </a:rPr>
                        <a:t> </a:t>
                      </a:r>
                      <a:r>
                        <a:rPr lang="en-US" sz="1500" dirty="0" smtClean="0">
                          <a:latin typeface="Times New Roman" pitchFamily="18" charset="0"/>
                          <a:cs typeface="Times New Roman" pitchFamily="18" charset="0"/>
                        </a:rPr>
                        <a:t>proposed BPA-NB scheme classify and predict the future status from the heart disease data set effectively that discussed in</a:t>
                      </a:r>
                      <a:r>
                        <a:rPr lang="en-US" sz="1500" baseline="0" dirty="0" smtClean="0">
                          <a:latin typeface="Times New Roman" pitchFamily="18" charset="0"/>
                          <a:cs typeface="Times New Roman" pitchFamily="18" charset="0"/>
                        </a:rPr>
                        <a:t> </a:t>
                      </a:r>
                      <a:r>
                        <a:rPr lang="en-US" sz="1500" dirty="0" smtClean="0">
                          <a:latin typeface="Times New Roman" pitchFamily="18" charset="0"/>
                          <a:cs typeface="Times New Roman" pitchFamily="18" charset="0"/>
                        </a:rPr>
                        <a:t>result and discussion section</a:t>
                      </a:r>
                      <a:endParaRPr lang="en-IN" sz="15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959066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a:xfrm>
            <a:off x="10407132" y="104660"/>
            <a:ext cx="838199" cy="767687"/>
          </a:xfrm>
        </p:spPr>
        <p:txBody>
          <a:bodyPr/>
          <a:lstStyle/>
          <a:p>
            <a:fld id="{75DF2D63-3FF5-D547-96B9-BE9CCD1ABA58}" type="slidenum">
              <a:rPr lang="en-US" smtClean="0"/>
              <a:pPr/>
              <a:t>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60404651"/>
              </p:ext>
            </p:extLst>
          </p:nvPr>
        </p:nvGraphicFramePr>
        <p:xfrm>
          <a:off x="95794" y="887103"/>
          <a:ext cx="11914236" cy="5841241"/>
        </p:xfrm>
        <a:graphic>
          <a:graphicData uri="http://schemas.openxmlformats.org/drawingml/2006/table">
            <a:tbl>
              <a:tblPr firstRow="1" bandRow="1">
                <a:tableStyleId>{5C22544A-7EE6-4342-B048-85BDC9FD1C3A}</a:tableStyleId>
              </a:tblPr>
              <a:tblGrid>
                <a:gridCol w="820058"/>
                <a:gridCol w="1675254"/>
                <a:gridCol w="2249295"/>
                <a:gridCol w="3573099"/>
                <a:gridCol w="3596530"/>
              </a:tblGrid>
              <a:tr h="1275155">
                <a:tc>
                  <a:txBody>
                    <a:bodyPr/>
                    <a:lstStyle/>
                    <a:p>
                      <a:pPr algn="l"/>
                      <a:r>
                        <a:rPr lang="en-IN" sz="1400" dirty="0" smtClean="0">
                          <a:latin typeface="Times New Roman" pitchFamily="18" charset="0"/>
                          <a:cs typeface="Times New Roman" pitchFamily="18" charset="0"/>
                        </a:rPr>
                        <a:t>Paper. No</a:t>
                      </a:r>
                      <a:endParaRPr lang="en-IN" sz="1400" dirty="0">
                        <a:latin typeface="Times New Roman" pitchFamily="18" charset="0"/>
                        <a:cs typeface="Times New Roman" pitchFamily="18" charset="0"/>
                      </a:endParaRPr>
                    </a:p>
                  </a:txBody>
                  <a:tcPr/>
                </a:tc>
                <a:tc>
                  <a:txBody>
                    <a:bodyPr/>
                    <a:lstStyle/>
                    <a:p>
                      <a:pPr algn="l"/>
                      <a:r>
                        <a:rPr lang="en-IN" sz="1400" dirty="0" smtClean="0">
                          <a:latin typeface="Times New Roman" pitchFamily="18" charset="0"/>
                          <a:cs typeface="Times New Roman" pitchFamily="18" charset="0"/>
                        </a:rPr>
                        <a:t>Paper Title</a:t>
                      </a:r>
                      <a:endParaRPr lang="en-IN" sz="1400" dirty="0">
                        <a:latin typeface="Times New Roman" pitchFamily="18" charset="0"/>
                        <a:cs typeface="Times New Roman" pitchFamily="18" charset="0"/>
                      </a:endParaRPr>
                    </a:p>
                  </a:txBody>
                  <a:tcPr/>
                </a:tc>
                <a:tc>
                  <a:txBody>
                    <a:bodyPr/>
                    <a:lstStyle/>
                    <a:p>
                      <a:pPr algn="l"/>
                      <a:r>
                        <a:rPr lang="en-IN" sz="1400" dirty="0" smtClean="0">
                          <a:latin typeface="Times New Roman" pitchFamily="18" charset="0"/>
                          <a:cs typeface="Times New Roman" pitchFamily="18" charset="0"/>
                        </a:rPr>
                        <a:t>Authors</a:t>
                      </a:r>
                      <a:endParaRPr lang="en-IN" sz="1400" dirty="0">
                        <a:latin typeface="Times New Roman" pitchFamily="18" charset="0"/>
                        <a:cs typeface="Times New Roman" pitchFamily="18" charset="0"/>
                      </a:endParaRPr>
                    </a:p>
                  </a:txBody>
                  <a:tcPr/>
                </a:tc>
                <a:tc>
                  <a:txBody>
                    <a:bodyPr/>
                    <a:lstStyle/>
                    <a:p>
                      <a:pPr algn="l"/>
                      <a:r>
                        <a:rPr lang="en-IN" sz="1400" dirty="0" smtClean="0">
                          <a:latin typeface="Times New Roman" pitchFamily="18" charset="0"/>
                          <a:cs typeface="Times New Roman" pitchFamily="18" charset="0"/>
                        </a:rPr>
                        <a:t>Problem </a:t>
                      </a:r>
                      <a:endParaRPr lang="en-IN" sz="1400" dirty="0">
                        <a:latin typeface="Times New Roman" pitchFamily="18" charset="0"/>
                        <a:cs typeface="Times New Roman" pitchFamily="18" charset="0"/>
                      </a:endParaRPr>
                    </a:p>
                  </a:txBody>
                  <a:tcPr/>
                </a:tc>
                <a:tc>
                  <a:txBody>
                    <a:bodyPr/>
                    <a:lstStyle/>
                    <a:p>
                      <a:pPr algn="l"/>
                      <a:r>
                        <a:rPr lang="en-IN" sz="1400" dirty="0" smtClean="0">
                          <a:latin typeface="Times New Roman" pitchFamily="18" charset="0"/>
                          <a:cs typeface="Times New Roman" pitchFamily="18" charset="0"/>
                        </a:rPr>
                        <a:t>Solution</a:t>
                      </a:r>
                      <a:r>
                        <a:rPr lang="en-IN" sz="1400" baseline="0" dirty="0" smtClean="0">
                          <a:latin typeface="Times New Roman" pitchFamily="18" charset="0"/>
                          <a:cs typeface="Times New Roman" pitchFamily="18" charset="0"/>
                        </a:rPr>
                        <a:t> for the problem </a:t>
                      </a:r>
                      <a:endParaRPr lang="en-IN" sz="1400" dirty="0">
                        <a:latin typeface="Times New Roman" pitchFamily="18" charset="0"/>
                        <a:cs typeface="Times New Roman" pitchFamily="18" charset="0"/>
                      </a:endParaRPr>
                    </a:p>
                  </a:txBody>
                  <a:tcPr/>
                </a:tc>
              </a:tr>
              <a:tr h="1705622">
                <a:tc>
                  <a:txBody>
                    <a:bodyPr/>
                    <a:lstStyle/>
                    <a:p>
                      <a:pPr algn="l"/>
                      <a:r>
                        <a:rPr lang="en-IN" sz="1400" dirty="0" smtClean="0">
                          <a:latin typeface="Times New Roman" pitchFamily="18" charset="0"/>
                          <a:cs typeface="Times New Roman" pitchFamily="18" charset="0"/>
                        </a:rPr>
                        <a:t>5.</a:t>
                      </a:r>
                      <a:r>
                        <a:rPr lang="en-IN" sz="1400" baseline="0" dirty="0" smtClean="0">
                          <a:latin typeface="Times New Roman" pitchFamily="18" charset="0"/>
                          <a:cs typeface="Times New Roman" pitchFamily="18" charset="0"/>
                        </a:rPr>
                        <a:t> </a:t>
                      </a:r>
                      <a:endParaRPr lang="en-IN" sz="1400" dirty="0">
                        <a:latin typeface="Times New Roman" pitchFamily="18" charset="0"/>
                        <a:cs typeface="Times New Roman" pitchFamily="18" charset="0"/>
                      </a:endParaRPr>
                    </a:p>
                  </a:txBody>
                  <a:tcPr/>
                </a:tc>
                <a:tc>
                  <a:txBody>
                    <a:bodyPr/>
                    <a:lstStyle/>
                    <a:p>
                      <a:pPr algn="l"/>
                      <a:r>
                        <a:rPr lang="en-US" sz="1400" dirty="0" smtClean="0">
                          <a:latin typeface="Times New Roman" pitchFamily="18" charset="0"/>
                          <a:cs typeface="Times New Roman" pitchFamily="18" charset="0"/>
                        </a:rPr>
                        <a:t>Diabetes Disease Prediction using Machine</a:t>
                      </a:r>
                    </a:p>
                    <a:p>
                      <a:pPr algn="l"/>
                      <a:r>
                        <a:rPr lang="en-US" sz="1400" dirty="0" smtClean="0">
                          <a:latin typeface="Times New Roman" pitchFamily="18" charset="0"/>
                          <a:cs typeface="Times New Roman" pitchFamily="18" charset="0"/>
                        </a:rPr>
                        <a:t>Learning on Big Data of Healthcare</a:t>
                      </a:r>
                    </a:p>
                  </a:txBody>
                  <a:tcPr/>
                </a:tc>
                <a:tc>
                  <a:txBody>
                    <a:bodyPr/>
                    <a:lstStyle/>
                    <a:p>
                      <a:pPr algn="l"/>
                      <a:r>
                        <a:rPr lang="en-IN" sz="1400" dirty="0" err="1" smtClean="0">
                          <a:latin typeface="Times New Roman" pitchFamily="18" charset="0"/>
                          <a:cs typeface="Times New Roman" pitchFamily="18" charset="0"/>
                        </a:rPr>
                        <a:t>Ayman</a:t>
                      </a:r>
                      <a:r>
                        <a:rPr lang="en-IN" sz="1400" dirty="0" smtClean="0">
                          <a:latin typeface="Times New Roman" pitchFamily="18" charset="0"/>
                          <a:cs typeface="Times New Roman" pitchFamily="18" charset="0"/>
                        </a:rPr>
                        <a:t> Mir, </a:t>
                      </a:r>
                      <a:r>
                        <a:rPr lang="en-IN" sz="1400" dirty="0" err="1" smtClean="0">
                          <a:latin typeface="Times New Roman" pitchFamily="18" charset="0"/>
                          <a:cs typeface="Times New Roman" pitchFamily="18" charset="0"/>
                        </a:rPr>
                        <a:t>Sudhir</a:t>
                      </a:r>
                      <a:r>
                        <a:rPr lang="en-IN" sz="1400" baseline="0" dirty="0" smtClean="0">
                          <a:latin typeface="Times New Roman" pitchFamily="18" charset="0"/>
                          <a:cs typeface="Times New Roman" pitchFamily="18" charset="0"/>
                        </a:rPr>
                        <a:t> N. </a:t>
                      </a:r>
                      <a:r>
                        <a:rPr lang="en-IN" sz="1400" baseline="0" dirty="0" err="1" smtClean="0">
                          <a:latin typeface="Times New Roman" pitchFamily="18" charset="0"/>
                          <a:cs typeface="Times New Roman" pitchFamily="18" charset="0"/>
                        </a:rPr>
                        <a:t>Dhage</a:t>
                      </a:r>
                      <a:endParaRPr lang="en-IN" sz="1400" baseline="0" dirty="0" smtClean="0">
                        <a:latin typeface="Times New Roman" pitchFamily="18" charset="0"/>
                        <a:cs typeface="Times New Roman" pitchFamily="18" charset="0"/>
                      </a:endParaRPr>
                    </a:p>
                    <a:p>
                      <a:pPr algn="l"/>
                      <a:r>
                        <a:rPr lang="nl-NL" sz="1400" dirty="0" smtClean="0">
                          <a:latin typeface="Times New Roman" pitchFamily="18" charset="0"/>
                          <a:cs typeface="Times New Roman" pitchFamily="18" charset="0"/>
                        </a:rPr>
                        <a:t>978-1-5386-5257-2/18/$31.00 </a:t>
                      </a:r>
                    </a:p>
                    <a:p>
                      <a:pPr algn="l"/>
                      <a:r>
                        <a:rPr lang="nl-NL" sz="1400" dirty="0" smtClean="0">
                          <a:latin typeface="Times New Roman" pitchFamily="18" charset="0"/>
                          <a:cs typeface="Times New Roman" pitchFamily="18" charset="0"/>
                        </a:rPr>
                        <a:t>c 2018 IEEE</a:t>
                      </a:r>
                    </a:p>
                    <a:p>
                      <a:pPr algn="l"/>
                      <a:endParaRPr lang="en-IN" sz="1400" dirty="0">
                        <a:latin typeface="Times New Roman" pitchFamily="18" charset="0"/>
                        <a:cs typeface="Times New Roman" pitchFamily="18" charset="0"/>
                      </a:endParaRPr>
                    </a:p>
                  </a:txBody>
                  <a:tcPr/>
                </a:tc>
                <a:tc>
                  <a:txBody>
                    <a:bodyPr/>
                    <a:lstStyle/>
                    <a:p>
                      <a:pPr algn="l"/>
                      <a:r>
                        <a:rPr lang="en-US" sz="1400" dirty="0" smtClean="0">
                          <a:latin typeface="Times New Roman" pitchFamily="18" charset="0"/>
                          <a:cs typeface="Times New Roman" pitchFamily="18" charset="0"/>
                        </a:rPr>
                        <a:t>These research hopes to recommend the best algorithm based on</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efficient performance result for the prediction of diabetes disease.</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Experimental results of each algorithm used on the dataset wil</a:t>
                      </a:r>
                      <a:r>
                        <a:rPr lang="en-US" sz="1400" baseline="0" dirty="0" smtClean="0">
                          <a:latin typeface="Times New Roman" pitchFamily="18" charset="0"/>
                          <a:cs typeface="Times New Roman" pitchFamily="18" charset="0"/>
                        </a:rPr>
                        <a:t>l be</a:t>
                      </a:r>
                      <a:endParaRPr lang="en-US" sz="1400" dirty="0" smtClean="0">
                        <a:latin typeface="Times New Roman" pitchFamily="18" charset="0"/>
                        <a:cs typeface="Times New Roman" pitchFamily="18" charset="0"/>
                      </a:endParaRPr>
                    </a:p>
                    <a:p>
                      <a:pPr algn="l"/>
                      <a:r>
                        <a:rPr lang="en-US" sz="1400" dirty="0" smtClean="0">
                          <a:latin typeface="Times New Roman" pitchFamily="18" charset="0"/>
                          <a:cs typeface="Times New Roman" pitchFamily="18" charset="0"/>
                        </a:rPr>
                        <a:t>evaluated. </a:t>
                      </a:r>
                      <a:endParaRPr lang="en-IN" sz="1400" dirty="0">
                        <a:latin typeface="Times New Roman" pitchFamily="18" charset="0"/>
                        <a:cs typeface="Times New Roman" pitchFamily="18" charset="0"/>
                      </a:endParaRPr>
                    </a:p>
                  </a:txBody>
                  <a:tcPr/>
                </a:tc>
                <a:tc>
                  <a:txBody>
                    <a:bodyPr/>
                    <a:lstStyle/>
                    <a:p>
                      <a:pPr algn="l"/>
                      <a:r>
                        <a:rPr lang="en-US" sz="1400" dirty="0" smtClean="0">
                          <a:latin typeface="Times New Roman" pitchFamily="18" charset="0"/>
                          <a:cs typeface="Times New Roman" pitchFamily="18" charset="0"/>
                        </a:rPr>
                        <a:t> The four classifiers have been compared</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based on training time, testing time and accuracy value. The overall performance of Support</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Vector machine to predict the diabetes disease is better</a:t>
                      </a:r>
                    </a:p>
                    <a:p>
                      <a:pPr algn="l"/>
                      <a:r>
                        <a:rPr lang="en-US" sz="1400" dirty="0" smtClean="0">
                          <a:latin typeface="Times New Roman" pitchFamily="18" charset="0"/>
                          <a:cs typeface="Times New Roman" pitchFamily="18" charset="0"/>
                        </a:rPr>
                        <a:t>than Naive Bayes, Random Forest and Simple Cart</a:t>
                      </a:r>
                      <a:endParaRPr lang="en-IN" sz="1400" dirty="0">
                        <a:latin typeface="Times New Roman" pitchFamily="18" charset="0"/>
                        <a:cs typeface="Times New Roman" pitchFamily="18" charset="0"/>
                      </a:endParaRPr>
                    </a:p>
                  </a:txBody>
                  <a:tcPr/>
                </a:tc>
              </a:tr>
              <a:tr h="2860464">
                <a:tc>
                  <a:txBody>
                    <a:bodyPr/>
                    <a:lstStyle/>
                    <a:p>
                      <a:pPr algn="l"/>
                      <a:r>
                        <a:rPr lang="en-IN" sz="1400" dirty="0" smtClean="0">
                          <a:latin typeface="Times New Roman" pitchFamily="18" charset="0"/>
                          <a:cs typeface="Times New Roman" pitchFamily="18" charset="0"/>
                        </a:rPr>
                        <a:t>6.</a:t>
                      </a:r>
                      <a:r>
                        <a:rPr lang="en-IN" sz="1400" baseline="0" dirty="0" smtClean="0">
                          <a:latin typeface="Times New Roman" pitchFamily="18" charset="0"/>
                          <a:cs typeface="Times New Roman" pitchFamily="18" charset="0"/>
                        </a:rPr>
                        <a:t> </a:t>
                      </a:r>
                      <a:endParaRPr lang="en-IN" sz="1400" dirty="0">
                        <a:latin typeface="Times New Roman" pitchFamily="18" charset="0"/>
                        <a:cs typeface="Times New Roman" pitchFamily="18" charset="0"/>
                      </a:endParaRPr>
                    </a:p>
                  </a:txBody>
                  <a:tcPr/>
                </a:tc>
                <a:tc>
                  <a:txBody>
                    <a:bodyPr/>
                    <a:lstStyle/>
                    <a:p>
                      <a:pPr algn="l"/>
                      <a:r>
                        <a:rPr lang="en-US" sz="1400" dirty="0" smtClean="0">
                          <a:latin typeface="Times New Roman" pitchFamily="18" charset="0"/>
                          <a:cs typeface="Times New Roman" pitchFamily="18" charset="0"/>
                        </a:rPr>
                        <a:t>Latest trends on heart disease prediction using machine learning and</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image fusion</a:t>
                      </a:r>
                      <a:endParaRPr lang="en-IN" sz="1400" dirty="0">
                        <a:latin typeface="Times New Roman" pitchFamily="18" charset="0"/>
                        <a:cs typeface="Times New Roman" pitchFamily="18" charset="0"/>
                      </a:endParaRPr>
                    </a:p>
                  </a:txBody>
                  <a:tcPr/>
                </a:tc>
                <a:tc>
                  <a:txBody>
                    <a:bodyPr/>
                    <a:lstStyle/>
                    <a:p>
                      <a:pPr algn="l"/>
                      <a:r>
                        <a:rPr lang="en-IN" sz="1400" dirty="0" smtClean="0">
                          <a:latin typeface="Times New Roman" pitchFamily="18" charset="0"/>
                          <a:cs typeface="Times New Roman" pitchFamily="18" charset="0"/>
                        </a:rPr>
                        <a:t>Manoj </a:t>
                      </a:r>
                      <a:r>
                        <a:rPr lang="en-IN" sz="1400" dirty="0" err="1" smtClean="0">
                          <a:latin typeface="Times New Roman" pitchFamily="18" charset="0"/>
                          <a:cs typeface="Times New Roman" pitchFamily="18" charset="0"/>
                        </a:rPr>
                        <a:t>Diwakar</a:t>
                      </a:r>
                      <a:r>
                        <a:rPr lang="en-IN" sz="1400" dirty="0" smtClean="0">
                          <a:latin typeface="Times New Roman" pitchFamily="18" charset="0"/>
                          <a:cs typeface="Times New Roman" pitchFamily="18" charset="0"/>
                        </a:rPr>
                        <a:t> a,</a:t>
                      </a:r>
                      <a:r>
                        <a:rPr lang="en-IN" sz="1400" baseline="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Amrendra</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Tripathi</a:t>
                      </a:r>
                      <a:r>
                        <a:rPr lang="en-IN" sz="1400" dirty="0" smtClean="0">
                          <a:latin typeface="Times New Roman" pitchFamily="18" charset="0"/>
                          <a:cs typeface="Times New Roman" pitchFamily="18" charset="0"/>
                        </a:rPr>
                        <a:t>,</a:t>
                      </a:r>
                      <a:r>
                        <a:rPr lang="en-IN" sz="1400" baseline="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Kapil</a:t>
                      </a:r>
                      <a:r>
                        <a:rPr lang="en-IN" sz="1400" dirty="0" smtClean="0">
                          <a:latin typeface="Times New Roman" pitchFamily="18" charset="0"/>
                          <a:cs typeface="Times New Roman" pitchFamily="18" charset="0"/>
                        </a:rPr>
                        <a:t> Joshi c,</a:t>
                      </a:r>
                      <a:r>
                        <a:rPr lang="en-IN" sz="1400" baseline="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Minakshi</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Memoria</a:t>
                      </a:r>
                      <a:r>
                        <a:rPr lang="en-IN" sz="1400" dirty="0" smtClean="0">
                          <a:latin typeface="Times New Roman" pitchFamily="18" charset="0"/>
                          <a:cs typeface="Times New Roman" pitchFamily="18" charset="0"/>
                        </a:rPr>
                        <a:t> c,</a:t>
                      </a:r>
                      <a:r>
                        <a:rPr lang="en-IN" sz="1400" baseline="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Prabhishek</a:t>
                      </a:r>
                      <a:r>
                        <a:rPr lang="en-IN" sz="1400" dirty="0" smtClean="0">
                          <a:latin typeface="Times New Roman" pitchFamily="18" charset="0"/>
                          <a:cs typeface="Times New Roman" pitchFamily="18" charset="0"/>
                        </a:rPr>
                        <a:t> Singh</a:t>
                      </a:r>
                      <a:r>
                        <a:rPr lang="en-IN" sz="1400" baseline="0" dirty="0" smtClean="0">
                          <a:latin typeface="Times New Roman" pitchFamily="18" charset="0"/>
                          <a:cs typeface="Times New Roman" pitchFamily="18" charset="0"/>
                        </a:rPr>
                        <a:t> </a:t>
                      </a:r>
                      <a:r>
                        <a:rPr lang="en-IN" sz="1400" dirty="0" smtClean="0">
                          <a:latin typeface="Times New Roman" pitchFamily="18" charset="0"/>
                          <a:cs typeface="Times New Roman" pitchFamily="18" charset="0"/>
                        </a:rPr>
                        <a:t>d,</a:t>
                      </a:r>
                      <a:r>
                        <a:rPr lang="en-IN" sz="1400" baseline="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Neeraj</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kumar</a:t>
                      </a:r>
                      <a:r>
                        <a:rPr lang="en-IN" sz="1400" dirty="0" smtClean="0">
                          <a:latin typeface="Times New Roman" pitchFamily="18" charset="0"/>
                          <a:cs typeface="Times New Roman" pitchFamily="18" charset="0"/>
                        </a:rPr>
                        <a:t> e</a:t>
                      </a:r>
                      <a:endParaRPr lang="en-IN" sz="1400" dirty="0">
                        <a:latin typeface="Times New Roman" pitchFamily="18" charset="0"/>
                        <a:cs typeface="Times New Roman" pitchFamily="18" charset="0"/>
                      </a:endParaRPr>
                    </a:p>
                  </a:txBody>
                  <a:tcPr/>
                </a:tc>
                <a:tc>
                  <a:txBody>
                    <a:bodyPr/>
                    <a:lstStyle/>
                    <a:p>
                      <a:pPr algn="l"/>
                      <a:r>
                        <a:rPr lang="en-US" sz="1400" dirty="0" smtClean="0">
                          <a:latin typeface="Times New Roman" pitchFamily="18" charset="0"/>
                          <a:cs typeface="Times New Roman" pitchFamily="18" charset="0"/>
                        </a:rPr>
                        <a:t>A  review</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of the classification methods for machine learning and image fusion that have been</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demonstrated to help</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healthcare professionals identify heart disease. </a:t>
                      </a:r>
                      <a:endParaRPr lang="en-IN" sz="1400" dirty="0">
                        <a:latin typeface="Times New Roman" pitchFamily="18" charset="0"/>
                        <a:cs typeface="Times New Roman" pitchFamily="18" charset="0"/>
                      </a:endParaRPr>
                    </a:p>
                  </a:txBody>
                  <a:tcPr/>
                </a:tc>
                <a:tc>
                  <a:txBody>
                    <a:bodyPr/>
                    <a:lstStyle/>
                    <a:p>
                      <a:pPr algn="l"/>
                      <a:r>
                        <a:rPr lang="en-US" sz="1400" dirty="0" smtClean="0">
                          <a:latin typeface="Times New Roman" pitchFamily="18" charset="0"/>
                          <a:cs typeface="Times New Roman" pitchFamily="18" charset="0"/>
                        </a:rPr>
                        <a:t>An appropriate algorithm must be</a:t>
                      </a:r>
                    </a:p>
                    <a:p>
                      <a:pPr algn="l"/>
                      <a:r>
                        <a:rPr lang="en-US" sz="1400" dirty="0" smtClean="0">
                          <a:latin typeface="Times New Roman" pitchFamily="18" charset="0"/>
                          <a:cs typeface="Times New Roman" pitchFamily="18" charset="0"/>
                        </a:rPr>
                        <a:t>used to develop a predictive model that delivers accurate results.</a:t>
                      </a:r>
                    </a:p>
                    <a:p>
                      <a:pPr algn="l"/>
                      <a:r>
                        <a:rPr lang="en-US" sz="1400" dirty="0" smtClean="0">
                          <a:latin typeface="Times New Roman" pitchFamily="18" charset="0"/>
                          <a:cs typeface="Times New Roman" pitchFamily="18" charset="0"/>
                        </a:rPr>
                        <a:t>We observe that ANN has good effects for predicting heart disease</a:t>
                      </a:r>
                    </a:p>
                    <a:p>
                      <a:pPr algn="l"/>
                      <a:r>
                        <a:rPr lang="en-US" sz="1400" dirty="0" smtClean="0">
                          <a:latin typeface="Times New Roman" pitchFamily="18" charset="0"/>
                          <a:cs typeface="Times New Roman" pitchFamily="18" charset="0"/>
                        </a:rPr>
                        <a:t>in most models. Finally, the use of machine learning and image</a:t>
                      </a:r>
                    </a:p>
                    <a:p>
                      <a:pPr algn="l"/>
                      <a:r>
                        <a:rPr lang="en-US" sz="1400" dirty="0" smtClean="0">
                          <a:latin typeface="Times New Roman" pitchFamily="18" charset="0"/>
                          <a:cs typeface="Times New Roman" pitchFamily="18" charset="0"/>
                        </a:rPr>
                        <a:t>fusion to detect heart disease is an essential activity, and it can</a:t>
                      </a:r>
                    </a:p>
                    <a:p>
                      <a:pPr algn="l"/>
                      <a:r>
                        <a:rPr lang="en-US" sz="1400" dirty="0" smtClean="0">
                          <a:latin typeface="Times New Roman" pitchFamily="18" charset="0"/>
                          <a:cs typeface="Times New Roman" pitchFamily="18" charset="0"/>
                        </a:rPr>
                        <a:t>be of assistance to both healthcare authorities and patients. </a:t>
                      </a:r>
                      <a:endParaRPr lang="en-IN" sz="14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974995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PROPOSED WORK</a:t>
            </a:r>
            <a:endParaRPr lang="en-IN" dirty="0"/>
          </a:p>
        </p:txBody>
      </p:sp>
      <p:sp>
        <p:nvSpPr>
          <p:cNvPr id="3" name="Content Placeholder 2"/>
          <p:cNvSpPr>
            <a:spLocks noGrp="1"/>
          </p:cNvSpPr>
          <p:nvPr>
            <p:ph idx="1"/>
          </p:nvPr>
        </p:nvSpPr>
        <p:spPr>
          <a:xfrm>
            <a:off x="1100363" y="2221362"/>
            <a:ext cx="10404700" cy="3824596"/>
          </a:xfrm>
        </p:spPr>
        <p:txBody>
          <a:bodyPr>
            <a:noAutofit/>
          </a:bodyPr>
          <a:lstStyle/>
          <a:p>
            <a:r>
              <a:rPr lang="en-US" sz="2000" dirty="0">
                <a:solidFill>
                  <a:schemeClr val="tx1"/>
                </a:solidFill>
                <a:latin typeface="Times New Roman" panose="02020603050405020304" pitchFamily="18" charset="0"/>
                <a:cs typeface="Times New Roman" panose="02020603050405020304" pitchFamily="18" charset="0"/>
              </a:rPr>
              <a:t>With the Dataset we initially work on the analysis part of the dataset and then starts with </a:t>
            </a:r>
            <a:r>
              <a:rPr lang="en-US" sz="2000" dirty="0" smtClean="0">
                <a:solidFill>
                  <a:schemeClr val="tx1"/>
                </a:solidFill>
                <a:latin typeface="Times New Roman" panose="02020603050405020304" pitchFamily="18" charset="0"/>
                <a:cs typeface="Times New Roman" panose="02020603050405020304" pitchFamily="18" charset="0"/>
              </a:rPr>
              <a:t>testing and training dataset’s. </a:t>
            </a: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preprocessing </a:t>
            </a:r>
            <a:r>
              <a:rPr lang="en-US" sz="2000" dirty="0">
                <a:solidFill>
                  <a:schemeClr val="tx1"/>
                </a:solidFill>
                <a:latin typeface="Times New Roman" panose="02020603050405020304" pitchFamily="18" charset="0"/>
                <a:cs typeface="Times New Roman" panose="02020603050405020304" pitchFamily="18" charset="0"/>
              </a:rPr>
              <a:t>of the dataset</a:t>
            </a:r>
          </a:p>
          <a:p>
            <a:pPr>
              <a:buFont typeface="Arial"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then </a:t>
            </a:r>
            <a:r>
              <a:rPr lang="en-US" sz="2000" dirty="0">
                <a:solidFill>
                  <a:schemeClr val="tx1"/>
                </a:solidFill>
                <a:latin typeface="Times New Roman" panose="02020603050405020304" pitchFamily="18" charset="0"/>
                <a:cs typeface="Times New Roman" panose="02020603050405020304" pitchFamily="18" charset="0"/>
              </a:rPr>
              <a:t>we discuss briefly with the proposed methodology, </a:t>
            </a:r>
          </a:p>
          <a:p>
            <a:pPr>
              <a:buFont typeface="Arial"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identifying </a:t>
            </a:r>
            <a:r>
              <a:rPr lang="en-US" sz="2000" dirty="0">
                <a:solidFill>
                  <a:schemeClr val="tx1"/>
                </a:solidFill>
                <a:latin typeface="Times New Roman" panose="02020603050405020304" pitchFamily="18" charset="0"/>
                <a:cs typeface="Times New Roman" panose="02020603050405020304" pitchFamily="18" charset="0"/>
              </a:rPr>
              <a:t>the main features or variables which is suitable or the project.</a:t>
            </a:r>
          </a:p>
          <a:p>
            <a:pPr>
              <a:buFont typeface="Arial"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followed </a:t>
            </a:r>
            <a:r>
              <a:rPr lang="en-US" sz="2000" dirty="0">
                <a:solidFill>
                  <a:schemeClr val="tx1"/>
                </a:solidFill>
                <a:latin typeface="Times New Roman" panose="02020603050405020304" pitchFamily="18" charset="0"/>
                <a:cs typeface="Times New Roman" panose="02020603050405020304" pitchFamily="18" charset="0"/>
              </a:rPr>
              <a:t>by model comparison and selection of best model </a:t>
            </a:r>
          </a:p>
          <a:p>
            <a:pPr>
              <a:buFont typeface="Arial"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finally </a:t>
            </a:r>
            <a:r>
              <a:rPr lang="en-US" sz="2000" dirty="0">
                <a:solidFill>
                  <a:schemeClr val="tx1"/>
                </a:solidFill>
                <a:latin typeface="Times New Roman" panose="02020603050405020304" pitchFamily="18" charset="0"/>
                <a:cs typeface="Times New Roman" panose="02020603050405020304" pitchFamily="18" charset="0"/>
              </a:rPr>
              <a:t>they summarize the main finding and </a:t>
            </a:r>
          </a:p>
          <a:p>
            <a:pPr>
              <a:buFont typeface="Arial"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We </a:t>
            </a:r>
            <a:r>
              <a:rPr lang="en-US" sz="2000" dirty="0">
                <a:solidFill>
                  <a:schemeClr val="tx1"/>
                </a:solidFill>
                <a:latin typeface="Times New Roman" panose="02020603050405020304" pitchFamily="18" charset="0"/>
                <a:cs typeface="Times New Roman" panose="02020603050405020304" pitchFamily="18" charset="0"/>
              </a:rPr>
              <a:t>find out the highest accuracy among the algorithms and we select the algorithm and then started separating the data and label and then</a:t>
            </a:r>
          </a:p>
          <a:p>
            <a:pPr>
              <a:buFont typeface="Arial"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And </a:t>
            </a:r>
            <a:r>
              <a:rPr lang="en-US" sz="2000" dirty="0">
                <a:solidFill>
                  <a:schemeClr val="tx1"/>
                </a:solidFill>
                <a:latin typeface="Times New Roman" panose="02020603050405020304" pitchFamily="18" charset="0"/>
                <a:cs typeface="Times New Roman" panose="02020603050405020304" pitchFamily="18" charset="0"/>
              </a:rPr>
              <a:t>then we find the accuracy on test data then finally we will build a predictive system.</a:t>
            </a:r>
          </a:p>
          <a:p>
            <a:endParaRPr lang="en-IN" sz="2000" dirty="0"/>
          </a:p>
        </p:txBody>
      </p:sp>
      <p:sp>
        <p:nvSpPr>
          <p:cNvPr id="4" name="Footer Placeholder 3"/>
          <p:cNvSpPr>
            <a:spLocks noGrp="1"/>
          </p:cNvSpPr>
          <p:nvPr>
            <p:ph type="ftr" sz="quarter" idx="11"/>
          </p:nvPr>
        </p:nvSpPr>
        <p:spPr/>
        <p:txBody>
          <a:bodyPr/>
          <a:lstStyle/>
          <a:p>
            <a:r>
              <a:rPr lang="en-US" dirty="0"/>
              <a:t>PROPOSED WORK</a:t>
            </a:r>
          </a:p>
        </p:txBody>
      </p:sp>
      <p:sp>
        <p:nvSpPr>
          <p:cNvPr id="5" name="Slide Number Placeholder 4"/>
          <p:cNvSpPr>
            <a:spLocks noGrp="1"/>
          </p:cNvSpPr>
          <p:nvPr>
            <p:ph type="sldNum" sz="quarter" idx="12"/>
          </p:nvPr>
        </p:nvSpPr>
        <p:spPr/>
        <p:txBody>
          <a:bodyPr/>
          <a:lstStyle/>
          <a:p>
            <a:fld id="{75DF2D63-3FF5-D547-96B9-BE9CCD1ABA58}" type="slidenum">
              <a:rPr lang="en-US" smtClean="0"/>
              <a:pPr/>
              <a:t>9</a:t>
            </a:fld>
            <a:endParaRPr lang="en-US" dirty="0"/>
          </a:p>
        </p:txBody>
      </p:sp>
    </p:spTree>
    <p:extLst>
      <p:ext uri="{BB962C8B-B14F-4D97-AF65-F5344CB8AC3E}">
        <p14:creationId xmlns:p14="http://schemas.microsoft.com/office/powerpoint/2010/main" val="3661866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5">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31739A3-185F-4C3F-BB6F-45700D1355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8397A0-8C35-4EEE-8E61-47C914415B57}">
  <ds:schemaRefs>
    <ds:schemaRef ds:uri="http://schemas.microsoft.com/sharepoint/v3/contenttype/forms"/>
  </ds:schemaRefs>
</ds:datastoreItem>
</file>

<file path=customXml/itemProps3.xml><?xml version="1.0" encoding="utf-8"?>
<ds:datastoreItem xmlns:ds="http://schemas.openxmlformats.org/officeDocument/2006/customXml" ds:itemID="{B881D8D6-8849-400B-8BC9-21D401C7DD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Theme5</Template>
  <TotalTime>0</TotalTime>
  <Words>1548</Words>
  <Application>Microsoft Office PowerPoint</Application>
  <PresentationFormat>Custom</PresentationFormat>
  <Paragraphs>182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Theme5</vt:lpstr>
      <vt:lpstr>Disease Prediction using Machine Learning</vt:lpstr>
      <vt:lpstr>ABSTRACT</vt:lpstr>
      <vt:lpstr>INTRODUCTION</vt:lpstr>
      <vt:lpstr>DATASET</vt:lpstr>
      <vt:lpstr> Data set Link’s</vt:lpstr>
      <vt:lpstr>LITERATURE SURVEY</vt:lpstr>
      <vt:lpstr>PowerPoint Presentation</vt:lpstr>
      <vt:lpstr>PowerPoint Presentation</vt:lpstr>
      <vt:lpstr>PROPOSED WORK</vt:lpstr>
      <vt:lpstr>ALGORITHMS USED</vt:lpstr>
      <vt:lpstr>PERFORMANCE RESULTS: RANDOM FOREST CLASSIFIER</vt:lpstr>
      <vt:lpstr>SVM  </vt:lpstr>
      <vt:lpstr>NAVES BAYES </vt:lpstr>
      <vt:lpstr>KNN</vt:lpstr>
      <vt:lpstr>EXPERIMENTAL RESULTS</vt:lpstr>
      <vt:lpstr>FINAL MODEL</vt:lpstr>
      <vt:lpstr>COMPARITIVE STUDY</vt:lpstr>
      <vt:lpstr>CONCLUSION</vt:lpstr>
      <vt:lpstr>Roles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2022-10-10T06:51:53Z</dcterms:created>
  <dcterms:modified xsi:type="dcterms:W3CDTF">2023-04-12T14:57:49Z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