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y="6858000" cx="12192000"/>
  <p:notesSz cx="6858000" cy="9144000"/>
  <p:embeddedFontLst>
    <p:embeddedFont>
      <p:font typeface="Mate"/>
      <p:regular r:id="rId43"/>
      <p: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291CACA-8E99-4C14-9862-9082D4693B1A}">
  <a:tblStyle styleId="{0291CACA-8E99-4C14-9862-9082D4693B1A}" styleName="Table_0">
    <a:wholeTbl>
      <a:tcTxStyle b="off" i="off">
        <a:font>
          <a:latin typeface="Abadi"/>
          <a:ea typeface="Abadi"/>
          <a:cs typeface="Abad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b="off" i="off"/>
      <a:tcStyle>
        <a:fill>
          <a:solidFill>
            <a:srgbClr val="CDD4EA"/>
          </a:solidFill>
        </a:fill>
      </a:tcStyle>
    </a:band1H>
    <a:band2H>
      <a:tcTxStyle b="off" i="off"/>
    </a:band2H>
    <a:band1V>
      <a:tcTxStyle b="off" i="off"/>
      <a:tcStyle>
        <a:fill>
          <a:solidFill>
            <a:srgbClr val="CDD4EA"/>
          </a:solidFill>
        </a:fill>
      </a:tcStyle>
    </a:band1V>
    <a:band2V>
      <a:tcTxStyle b="off" i="off"/>
    </a:band2V>
    <a:lastCol>
      <a:tcTxStyle b="on" i="off">
        <a:font>
          <a:latin typeface="Abadi"/>
          <a:ea typeface="Abadi"/>
          <a:cs typeface="Abadi"/>
        </a:font>
        <a:schemeClr val="lt1"/>
      </a:tcTxStyle>
      <a:tcStyle>
        <a:fill>
          <a:solidFill>
            <a:schemeClr val="accent1"/>
          </a:solidFill>
        </a:fill>
      </a:tcStyle>
    </a:lastCol>
    <a:firstCol>
      <a:tcTxStyle b="on" i="off">
        <a:font>
          <a:latin typeface="Abadi"/>
          <a:ea typeface="Abadi"/>
          <a:cs typeface="Abadi"/>
        </a:font>
        <a:schemeClr val="lt1"/>
      </a:tcTxStyle>
      <a:tcStyle>
        <a:fill>
          <a:solidFill>
            <a:schemeClr val="accent1"/>
          </a:solidFill>
        </a:fill>
      </a:tcStyle>
    </a:firstCol>
    <a:lastRow>
      <a:tcTxStyle b="on" i="off">
        <a:font>
          <a:latin typeface="Abadi"/>
          <a:ea typeface="Abadi"/>
          <a:cs typeface="Abad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Abadi"/>
          <a:ea typeface="Abadi"/>
          <a:cs typeface="Abad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font" Target="fonts/Mate-italic.fntdata"/><Relationship Id="rId21" Type="http://schemas.openxmlformats.org/officeDocument/2006/relationships/slide" Target="slides/slide15.xml"/><Relationship Id="rId43" Type="http://schemas.openxmlformats.org/officeDocument/2006/relationships/font" Target="fonts/Mate-regular.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0" name="Google Shape;25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8" name="Google Shape;30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4" name="Google Shape;31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0" name="Google Shape;32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6" name="Google Shape;326;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2" name="Google Shape;332;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8" name="Google Shape;338;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4" name="Google Shape;344;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0" name="Google Shape;350;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6" name="Google Shape;356;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2" name="Google Shape;362;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0" name="Google Shape;26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8" name="Google Shape;368;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4" name="Google Shape;374;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0" name="Google Shape;380;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6" name="Google Shape;386;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6" name="Google Shape;26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72" name="Google Shape;472;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79" name="Google Shape;479;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85" name="Google Shape;485;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91" name="Google Shape;491;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97" name="Google Shape;497;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2" name="Google Shape;27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8" name="Google Shape;27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4" name="Google Shape;28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0" name="Google Shape;29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6" name="Google Shape;29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2" name="Google Shape;30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ith design">
  <p:cSld name="Title and Content with design">
    <p:spTree>
      <p:nvGrpSpPr>
        <p:cNvPr id="10" name="Shape 10"/>
        <p:cNvGrpSpPr/>
        <p:nvPr/>
      </p:nvGrpSpPr>
      <p:grpSpPr>
        <a:xfrm>
          <a:off x="0" y="0"/>
          <a:ext cx="0" cy="0"/>
          <a:chOff x="0" y="0"/>
          <a:chExt cx="0" cy="0"/>
        </a:xfrm>
      </p:grpSpPr>
      <p:sp>
        <p:nvSpPr>
          <p:cNvPr id="11" name="Google Shape;11;p2"/>
          <p:cNvSpPr txBox="1"/>
          <p:nvPr>
            <p:ph type="title"/>
          </p:nvPr>
        </p:nvSpPr>
        <p:spPr>
          <a:xfrm>
            <a:off x="581709" y="721538"/>
            <a:ext cx="10889796" cy="1418998"/>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 name="Google Shape;12;p2"/>
          <p:cNvSpPr/>
          <p:nvPr>
            <p:ph idx="2" type="tbl"/>
          </p:nvPr>
        </p:nvSpPr>
        <p:spPr>
          <a:xfrm>
            <a:off x="581709" y="1614198"/>
            <a:ext cx="10889796" cy="4317856"/>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2"/>
          <p:cNvSpPr/>
          <p:nvPr/>
        </p:nvSpPr>
        <p:spPr>
          <a:xfrm>
            <a:off x="10551278" y="4665388"/>
            <a:ext cx="603952" cy="681742"/>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ADC0D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 name="Google Shape;14;p2"/>
          <p:cNvSpPr/>
          <p:nvPr/>
        </p:nvSpPr>
        <p:spPr>
          <a:xfrm>
            <a:off x="10524774" y="5146146"/>
            <a:ext cx="1667226" cy="1711855"/>
          </a:xfrm>
          <a:custGeom>
            <a:rect b="b" l="l" r="r" t="t"/>
            <a:pathLst>
              <a:path extrusionOk="0" h="1711855" w="1667226">
                <a:moveTo>
                  <a:pt x="998834" y="0"/>
                </a:moveTo>
                <a:lnTo>
                  <a:pt x="1667226" y="373790"/>
                </a:lnTo>
                <a:lnTo>
                  <a:pt x="1667226" y="1711855"/>
                </a:lnTo>
                <a:lnTo>
                  <a:pt x="48502" y="1711855"/>
                </a:lnTo>
                <a:lnTo>
                  <a:pt x="0" y="1684915"/>
                </a:lnTo>
                <a:lnTo>
                  <a:pt x="0" y="564300"/>
                </a:lnTo>
                <a:close/>
              </a:path>
            </a:pathLst>
          </a:custGeom>
          <a:no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 name="Google Shape;15;p2"/>
          <p:cNvSpPr/>
          <p:nvPr/>
        </p:nvSpPr>
        <p:spPr>
          <a:xfrm>
            <a:off x="10177285" y="5347130"/>
            <a:ext cx="748554" cy="856361"/>
          </a:xfrm>
          <a:custGeom>
            <a:rect b="b" l="l" r="r" t="t"/>
            <a:pathLst>
              <a:path extrusionOk="0" h="5032188" w="4398682">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16" name="Google Shape;16;p2"/>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Team Members">
  <p:cSld name="4 Team Members">
    <p:spTree>
      <p:nvGrpSpPr>
        <p:cNvPr id="80" name="Shape 80"/>
        <p:cNvGrpSpPr/>
        <p:nvPr/>
      </p:nvGrpSpPr>
      <p:grpSpPr>
        <a:xfrm>
          <a:off x="0" y="0"/>
          <a:ext cx="0" cy="0"/>
          <a:chOff x="0" y="0"/>
          <a:chExt cx="0" cy="0"/>
        </a:xfrm>
      </p:grpSpPr>
      <p:sp>
        <p:nvSpPr>
          <p:cNvPr id="81" name="Google Shape;81;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lt1"/>
              </a:buClr>
              <a:buSzPts val="4400"/>
              <a:buFont typeface="Mate"/>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1"/>
          <p:cNvSpPr/>
          <p:nvPr>
            <p:ph idx="2" type="pic"/>
          </p:nvPr>
        </p:nvSpPr>
        <p:spPr>
          <a:xfrm>
            <a:off x="1114798" y="2560353"/>
            <a:ext cx="2368061" cy="2102177"/>
          </a:xfrm>
          <a:prstGeom prst="hexagon">
            <a:avLst>
              <a:gd fmla="val 28349" name="adj"/>
              <a:gd fmla="val 115470" name="vf"/>
            </a:avLst>
          </a:prstGeom>
          <a:noFill/>
          <a:ln>
            <a:noFill/>
          </a:ln>
        </p:spPr>
      </p:sp>
      <p:sp>
        <p:nvSpPr>
          <p:cNvPr descr="Click icon to add picture" id="83" name="Google Shape;83;p11"/>
          <p:cNvSpPr txBox="1"/>
          <p:nvPr>
            <p:ph idx="1" type="body"/>
          </p:nvPr>
        </p:nvSpPr>
        <p:spPr>
          <a:xfrm>
            <a:off x="1214003" y="4764289"/>
            <a:ext cx="2098039"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800"/>
              <a:buNone/>
              <a:defRPr b="1" i="0" sz="18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11"/>
          <p:cNvSpPr txBox="1"/>
          <p:nvPr>
            <p:ph idx="3" type="body"/>
          </p:nvPr>
        </p:nvSpPr>
        <p:spPr>
          <a:xfrm>
            <a:off x="1214003" y="5295180"/>
            <a:ext cx="2098038"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400"/>
              <a:buNone/>
              <a:defRPr b="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11"/>
          <p:cNvSpPr/>
          <p:nvPr>
            <p:ph idx="4" type="pic"/>
          </p:nvPr>
        </p:nvSpPr>
        <p:spPr>
          <a:xfrm>
            <a:off x="3623536" y="1840730"/>
            <a:ext cx="2368061" cy="2102177"/>
          </a:xfrm>
          <a:prstGeom prst="hexagon">
            <a:avLst>
              <a:gd fmla="val 28349" name="adj"/>
              <a:gd fmla="val 115470" name="vf"/>
            </a:avLst>
          </a:prstGeom>
          <a:noFill/>
          <a:ln>
            <a:noFill/>
          </a:ln>
        </p:spPr>
      </p:sp>
      <p:sp>
        <p:nvSpPr>
          <p:cNvPr descr="Click icon to add picture" id="86" name="Google Shape;86;p11"/>
          <p:cNvSpPr txBox="1"/>
          <p:nvPr>
            <p:ph idx="5" type="body"/>
          </p:nvPr>
        </p:nvSpPr>
        <p:spPr>
          <a:xfrm>
            <a:off x="3720440" y="4045832"/>
            <a:ext cx="2098039"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800"/>
              <a:buNone/>
              <a:defRPr b="1" i="0" sz="18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11"/>
          <p:cNvSpPr txBox="1"/>
          <p:nvPr>
            <p:ph idx="6" type="body"/>
          </p:nvPr>
        </p:nvSpPr>
        <p:spPr>
          <a:xfrm>
            <a:off x="3720440" y="4576723"/>
            <a:ext cx="2098038"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400"/>
              <a:buNone/>
              <a:defRPr b="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11"/>
          <p:cNvSpPr/>
          <p:nvPr>
            <p:ph idx="7" type="pic"/>
          </p:nvPr>
        </p:nvSpPr>
        <p:spPr>
          <a:xfrm>
            <a:off x="6113401" y="2560353"/>
            <a:ext cx="2368061" cy="2102177"/>
          </a:xfrm>
          <a:prstGeom prst="hexagon">
            <a:avLst>
              <a:gd fmla="val 28349" name="adj"/>
              <a:gd fmla="val 115470" name="vf"/>
            </a:avLst>
          </a:prstGeom>
          <a:noFill/>
          <a:ln>
            <a:noFill/>
          </a:ln>
        </p:spPr>
      </p:sp>
      <p:sp>
        <p:nvSpPr>
          <p:cNvPr descr="Click icon to add picture" id="89" name="Google Shape;89;p11"/>
          <p:cNvSpPr txBox="1"/>
          <p:nvPr>
            <p:ph idx="8" type="body"/>
          </p:nvPr>
        </p:nvSpPr>
        <p:spPr>
          <a:xfrm>
            <a:off x="6218710" y="4764289"/>
            <a:ext cx="2098039"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800"/>
              <a:buNone/>
              <a:defRPr b="1" i="0" sz="18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11"/>
          <p:cNvSpPr txBox="1"/>
          <p:nvPr>
            <p:ph idx="9" type="body"/>
          </p:nvPr>
        </p:nvSpPr>
        <p:spPr>
          <a:xfrm>
            <a:off x="6218710" y="5295180"/>
            <a:ext cx="2098038"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400"/>
              <a:buNone/>
              <a:defRPr b="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11"/>
          <p:cNvSpPr/>
          <p:nvPr>
            <p:ph idx="13" type="pic"/>
          </p:nvPr>
        </p:nvSpPr>
        <p:spPr>
          <a:xfrm>
            <a:off x="8500328" y="1836331"/>
            <a:ext cx="2368061" cy="2102177"/>
          </a:xfrm>
          <a:prstGeom prst="hexagon">
            <a:avLst>
              <a:gd fmla="val 28349" name="adj"/>
              <a:gd fmla="val 115470" name="vf"/>
            </a:avLst>
          </a:prstGeom>
          <a:noFill/>
          <a:ln>
            <a:noFill/>
          </a:ln>
        </p:spPr>
      </p:sp>
      <p:sp>
        <p:nvSpPr>
          <p:cNvPr descr="Click icon to add picture" id="92" name="Google Shape;92;p11"/>
          <p:cNvSpPr txBox="1"/>
          <p:nvPr>
            <p:ph idx="14" type="body"/>
          </p:nvPr>
        </p:nvSpPr>
        <p:spPr>
          <a:xfrm>
            <a:off x="8635340" y="4045832"/>
            <a:ext cx="2098039"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800"/>
              <a:buNone/>
              <a:defRPr b="1" i="0" sz="18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 name="Google Shape;93;p11"/>
          <p:cNvSpPr txBox="1"/>
          <p:nvPr>
            <p:ph idx="15" type="body"/>
          </p:nvPr>
        </p:nvSpPr>
        <p:spPr>
          <a:xfrm>
            <a:off x="8635340" y="4576723"/>
            <a:ext cx="2098038"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400"/>
              <a:buNone/>
              <a:defRPr b="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4" name="Google Shape;94;p11"/>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11"/>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Team Members">
  <p:cSld name="8 Team Members">
    <p:spTree>
      <p:nvGrpSpPr>
        <p:cNvPr id="96" name="Shape 96"/>
        <p:cNvGrpSpPr/>
        <p:nvPr/>
      </p:nvGrpSpPr>
      <p:grpSpPr>
        <a:xfrm>
          <a:off x="0" y="0"/>
          <a:ext cx="0" cy="0"/>
          <a:chOff x="0" y="0"/>
          <a:chExt cx="0" cy="0"/>
        </a:xfrm>
      </p:grpSpPr>
      <p:sp>
        <p:nvSpPr>
          <p:cNvPr id="97" name="Google Shape;97;p12"/>
          <p:cNvSpPr txBox="1"/>
          <p:nvPr>
            <p:ph type="title"/>
          </p:nvPr>
        </p:nvSpPr>
        <p:spPr>
          <a:xfrm>
            <a:off x="509574" y="2367293"/>
            <a:ext cx="3909993" cy="3629708"/>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2"/>
          <p:cNvSpPr/>
          <p:nvPr>
            <p:ph idx="2" type="pic"/>
          </p:nvPr>
        </p:nvSpPr>
        <p:spPr>
          <a:xfrm>
            <a:off x="4269796" y="436455"/>
            <a:ext cx="1173264" cy="1357920"/>
          </a:xfrm>
          <a:prstGeom prst="rect">
            <a:avLst/>
          </a:prstGeom>
          <a:noFill/>
          <a:ln>
            <a:noFill/>
          </a:ln>
        </p:spPr>
      </p:sp>
      <p:sp>
        <p:nvSpPr>
          <p:cNvPr descr="Click icon to add picture" id="99" name="Google Shape;99;p12"/>
          <p:cNvSpPr txBox="1"/>
          <p:nvPr>
            <p:ph idx="1" type="body"/>
          </p:nvPr>
        </p:nvSpPr>
        <p:spPr>
          <a:xfrm>
            <a:off x="5520210" y="522515"/>
            <a:ext cx="2289842" cy="626551"/>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800"/>
              <a:buNone/>
              <a:defRPr b="1" i="0" sz="18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0" name="Google Shape;100;p12"/>
          <p:cNvSpPr txBox="1"/>
          <p:nvPr>
            <p:ph idx="3" type="body"/>
          </p:nvPr>
        </p:nvSpPr>
        <p:spPr>
          <a:xfrm>
            <a:off x="5520211" y="1165881"/>
            <a:ext cx="2289842" cy="506399"/>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0"/>
              </a:spcBef>
              <a:spcAft>
                <a:spcPts val="0"/>
              </a:spcAft>
              <a:buClr>
                <a:schemeClr val="lt1"/>
              </a:buClr>
              <a:buSzPts val="1400"/>
              <a:buNone/>
              <a:defRPr b="0" i="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1" name="Google Shape;101;p12"/>
          <p:cNvSpPr/>
          <p:nvPr>
            <p:ph idx="4" type="pic"/>
          </p:nvPr>
        </p:nvSpPr>
        <p:spPr>
          <a:xfrm>
            <a:off x="8059916" y="436455"/>
            <a:ext cx="1173264" cy="1357920"/>
          </a:xfrm>
          <a:prstGeom prst="rect">
            <a:avLst/>
          </a:prstGeom>
          <a:noFill/>
          <a:ln>
            <a:noFill/>
          </a:ln>
        </p:spPr>
      </p:sp>
      <p:sp>
        <p:nvSpPr>
          <p:cNvPr descr="Click icon to add picture" id="102" name="Google Shape;102;p12"/>
          <p:cNvSpPr txBox="1"/>
          <p:nvPr>
            <p:ph idx="5" type="body"/>
          </p:nvPr>
        </p:nvSpPr>
        <p:spPr>
          <a:xfrm>
            <a:off x="9309889" y="642667"/>
            <a:ext cx="2098039" cy="50639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800"/>
              <a:buNone/>
              <a:defRPr b="1" i="0" sz="18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3" name="Google Shape;103;p12"/>
          <p:cNvSpPr txBox="1"/>
          <p:nvPr>
            <p:ph idx="6" type="body"/>
          </p:nvPr>
        </p:nvSpPr>
        <p:spPr>
          <a:xfrm>
            <a:off x="9309891" y="1165881"/>
            <a:ext cx="2098038" cy="50639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400"/>
              <a:buNone/>
              <a:defRPr b="0" i="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4" name="Google Shape;104;p12"/>
          <p:cNvSpPr/>
          <p:nvPr>
            <p:ph idx="7" type="pic"/>
          </p:nvPr>
        </p:nvSpPr>
        <p:spPr>
          <a:xfrm>
            <a:off x="4269796" y="2004222"/>
            <a:ext cx="1173264" cy="1357920"/>
          </a:xfrm>
          <a:prstGeom prst="rect">
            <a:avLst/>
          </a:prstGeom>
          <a:noFill/>
          <a:ln>
            <a:noFill/>
          </a:ln>
        </p:spPr>
      </p:sp>
      <p:sp>
        <p:nvSpPr>
          <p:cNvPr descr="Click icon to add picture" id="105" name="Google Shape;105;p12"/>
          <p:cNvSpPr txBox="1"/>
          <p:nvPr>
            <p:ph idx="8" type="body"/>
          </p:nvPr>
        </p:nvSpPr>
        <p:spPr>
          <a:xfrm>
            <a:off x="5520210" y="2105171"/>
            <a:ext cx="2193021" cy="61741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800"/>
              <a:buNone/>
              <a:defRPr b="1" i="0" sz="18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6" name="Google Shape;106;p12"/>
          <p:cNvSpPr txBox="1"/>
          <p:nvPr>
            <p:ph idx="9" type="body"/>
          </p:nvPr>
        </p:nvSpPr>
        <p:spPr>
          <a:xfrm>
            <a:off x="5520212" y="2739721"/>
            <a:ext cx="2193021" cy="50639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lt1"/>
              </a:buClr>
              <a:buSzPts val="1400"/>
              <a:buNone/>
              <a:defRPr b="0" i="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7" name="Google Shape;107;p12"/>
          <p:cNvSpPr/>
          <p:nvPr>
            <p:ph idx="13" type="pic"/>
          </p:nvPr>
        </p:nvSpPr>
        <p:spPr>
          <a:xfrm>
            <a:off x="8059916" y="2004222"/>
            <a:ext cx="1173264" cy="1357920"/>
          </a:xfrm>
          <a:prstGeom prst="rect">
            <a:avLst/>
          </a:prstGeom>
          <a:noFill/>
          <a:ln>
            <a:noFill/>
          </a:ln>
        </p:spPr>
      </p:sp>
      <p:sp>
        <p:nvSpPr>
          <p:cNvPr descr="Click icon to add picture" id="108" name="Google Shape;108;p12"/>
          <p:cNvSpPr txBox="1"/>
          <p:nvPr>
            <p:ph idx="14" type="body"/>
          </p:nvPr>
        </p:nvSpPr>
        <p:spPr>
          <a:xfrm>
            <a:off x="9309890" y="2032203"/>
            <a:ext cx="2098039" cy="701144"/>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800"/>
              <a:buNone/>
              <a:defRPr b="1" i="0" sz="18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9" name="Google Shape;109;p12"/>
          <p:cNvSpPr txBox="1"/>
          <p:nvPr>
            <p:ph idx="15" type="body"/>
          </p:nvPr>
        </p:nvSpPr>
        <p:spPr>
          <a:xfrm>
            <a:off x="9309890" y="2746407"/>
            <a:ext cx="2098038" cy="50639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400"/>
              <a:buNone/>
              <a:defRPr b="0" i="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0" name="Google Shape;110;p12"/>
          <p:cNvSpPr/>
          <p:nvPr>
            <p:ph idx="16" type="pic"/>
          </p:nvPr>
        </p:nvSpPr>
        <p:spPr>
          <a:xfrm>
            <a:off x="4269796" y="3571991"/>
            <a:ext cx="1173264" cy="1357920"/>
          </a:xfrm>
          <a:prstGeom prst="rect">
            <a:avLst/>
          </a:prstGeom>
          <a:noFill/>
          <a:ln>
            <a:noFill/>
          </a:ln>
        </p:spPr>
      </p:sp>
      <p:sp>
        <p:nvSpPr>
          <p:cNvPr descr="Click icon to add picture" id="111" name="Google Shape;111;p12"/>
          <p:cNvSpPr txBox="1"/>
          <p:nvPr>
            <p:ph idx="17" type="body"/>
          </p:nvPr>
        </p:nvSpPr>
        <p:spPr>
          <a:xfrm>
            <a:off x="5520210" y="3775516"/>
            <a:ext cx="2098039" cy="50639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800"/>
              <a:buNone/>
              <a:defRPr b="1" i="0" sz="18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2" name="Google Shape;112;p12"/>
          <p:cNvSpPr txBox="1"/>
          <p:nvPr>
            <p:ph idx="18" type="body"/>
          </p:nvPr>
        </p:nvSpPr>
        <p:spPr>
          <a:xfrm>
            <a:off x="5520211" y="4312077"/>
            <a:ext cx="2098038" cy="50639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400"/>
              <a:buNone/>
              <a:defRPr b="0" i="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3" name="Google Shape;113;p12"/>
          <p:cNvSpPr/>
          <p:nvPr>
            <p:ph idx="19" type="pic"/>
          </p:nvPr>
        </p:nvSpPr>
        <p:spPr>
          <a:xfrm>
            <a:off x="8059916" y="3571991"/>
            <a:ext cx="1173264" cy="1357920"/>
          </a:xfrm>
          <a:prstGeom prst="rect">
            <a:avLst/>
          </a:prstGeom>
          <a:noFill/>
          <a:ln>
            <a:noFill/>
          </a:ln>
        </p:spPr>
      </p:sp>
      <p:sp>
        <p:nvSpPr>
          <p:cNvPr descr="Click icon to add picture" id="114" name="Google Shape;114;p12"/>
          <p:cNvSpPr txBox="1"/>
          <p:nvPr>
            <p:ph idx="20" type="body"/>
          </p:nvPr>
        </p:nvSpPr>
        <p:spPr>
          <a:xfrm>
            <a:off x="9309889" y="3775516"/>
            <a:ext cx="2098039" cy="50639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800"/>
              <a:buNone/>
              <a:defRPr b="1" i="0" sz="18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5" name="Google Shape;115;p12"/>
          <p:cNvSpPr txBox="1"/>
          <p:nvPr>
            <p:ph idx="21" type="body"/>
          </p:nvPr>
        </p:nvSpPr>
        <p:spPr>
          <a:xfrm>
            <a:off x="9309891" y="4312077"/>
            <a:ext cx="2098038" cy="50639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400"/>
              <a:buNone/>
              <a:defRPr b="0" i="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6" name="Google Shape;116;p12"/>
          <p:cNvSpPr/>
          <p:nvPr>
            <p:ph idx="22" type="pic"/>
          </p:nvPr>
        </p:nvSpPr>
        <p:spPr>
          <a:xfrm>
            <a:off x="4269796" y="5153614"/>
            <a:ext cx="1173264" cy="1357920"/>
          </a:xfrm>
          <a:prstGeom prst="rect">
            <a:avLst/>
          </a:prstGeom>
          <a:noFill/>
          <a:ln>
            <a:noFill/>
          </a:ln>
        </p:spPr>
      </p:sp>
      <p:sp>
        <p:nvSpPr>
          <p:cNvPr descr="Click icon to add picture" id="117" name="Google Shape;117;p12"/>
          <p:cNvSpPr txBox="1"/>
          <p:nvPr>
            <p:ph idx="23" type="body"/>
          </p:nvPr>
        </p:nvSpPr>
        <p:spPr>
          <a:xfrm>
            <a:off x="5520210" y="5369449"/>
            <a:ext cx="2098039" cy="50639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800"/>
              <a:buNone/>
              <a:defRPr b="1" i="0" sz="18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8" name="Google Shape;118;p12"/>
          <p:cNvSpPr txBox="1"/>
          <p:nvPr>
            <p:ph idx="24" type="body"/>
          </p:nvPr>
        </p:nvSpPr>
        <p:spPr>
          <a:xfrm>
            <a:off x="5520211" y="5901594"/>
            <a:ext cx="2098038" cy="50639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400"/>
              <a:buNone/>
              <a:defRPr b="0" i="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9" name="Google Shape;119;p12"/>
          <p:cNvSpPr/>
          <p:nvPr>
            <p:ph idx="25" type="pic"/>
          </p:nvPr>
        </p:nvSpPr>
        <p:spPr>
          <a:xfrm>
            <a:off x="8059916" y="5153614"/>
            <a:ext cx="1173264" cy="1357920"/>
          </a:xfrm>
          <a:prstGeom prst="rect">
            <a:avLst/>
          </a:prstGeom>
          <a:noFill/>
          <a:ln>
            <a:noFill/>
          </a:ln>
        </p:spPr>
      </p:sp>
      <p:sp>
        <p:nvSpPr>
          <p:cNvPr descr="Click icon to add picture" id="120" name="Google Shape;120;p12"/>
          <p:cNvSpPr txBox="1"/>
          <p:nvPr>
            <p:ph idx="26" type="body"/>
          </p:nvPr>
        </p:nvSpPr>
        <p:spPr>
          <a:xfrm>
            <a:off x="9313612" y="5369449"/>
            <a:ext cx="2098039" cy="50639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800"/>
              <a:buNone/>
              <a:defRPr b="1" i="0" sz="18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1" name="Google Shape;121;p12"/>
          <p:cNvSpPr txBox="1"/>
          <p:nvPr>
            <p:ph idx="27" type="body"/>
          </p:nvPr>
        </p:nvSpPr>
        <p:spPr>
          <a:xfrm>
            <a:off x="9309891" y="5901594"/>
            <a:ext cx="2098038" cy="50639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400"/>
              <a:buNone/>
              <a:defRPr b="0" i="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2" name="Google Shape;122;p12"/>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12"/>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Column with Icons">
  <p:cSld name="5 Column with Icons">
    <p:spTree>
      <p:nvGrpSpPr>
        <p:cNvPr id="124" name="Shape 124"/>
        <p:cNvGrpSpPr/>
        <p:nvPr/>
      </p:nvGrpSpPr>
      <p:grpSpPr>
        <a:xfrm>
          <a:off x="0" y="0"/>
          <a:ext cx="0" cy="0"/>
          <a:chOff x="0" y="0"/>
          <a:chExt cx="0" cy="0"/>
        </a:xfrm>
      </p:grpSpPr>
      <p:sp>
        <p:nvSpPr>
          <p:cNvPr id="125" name="Google Shape;125;p13"/>
          <p:cNvSpPr/>
          <p:nvPr/>
        </p:nvSpPr>
        <p:spPr>
          <a:xfrm>
            <a:off x="2121636" y="2070606"/>
            <a:ext cx="1583013" cy="184155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6" name="Google Shape;126;p13"/>
          <p:cNvSpPr/>
          <p:nvPr/>
        </p:nvSpPr>
        <p:spPr>
          <a:xfrm>
            <a:off x="4174867" y="2073440"/>
            <a:ext cx="1583013" cy="184155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7" name="Google Shape;127;p13"/>
          <p:cNvSpPr/>
          <p:nvPr/>
        </p:nvSpPr>
        <p:spPr>
          <a:xfrm>
            <a:off x="6308379" y="2064520"/>
            <a:ext cx="1583013" cy="184155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8" name="Google Shape;128;p13"/>
          <p:cNvSpPr/>
          <p:nvPr/>
        </p:nvSpPr>
        <p:spPr>
          <a:xfrm>
            <a:off x="8407152" y="2068980"/>
            <a:ext cx="1583013" cy="184155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lick icon to add picture" id="129" name="Google Shape;129;p13"/>
          <p:cNvSpPr txBox="1"/>
          <p:nvPr>
            <p:ph idx="1" type="body"/>
          </p:nvPr>
        </p:nvSpPr>
        <p:spPr>
          <a:xfrm>
            <a:off x="821770" y="4416565"/>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800"/>
              <a:buNone/>
              <a:defRPr b="1" sz="1800">
                <a:solidFill>
                  <a:schemeClr val="lt1"/>
                </a:solidFil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0" name="Google Shape;130;p13"/>
          <p:cNvSpPr txBox="1"/>
          <p:nvPr>
            <p:ph idx="2" type="body"/>
          </p:nvPr>
        </p:nvSpPr>
        <p:spPr>
          <a:xfrm>
            <a:off x="912627" y="5007731"/>
            <a:ext cx="1691687" cy="811178"/>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Clr>
                <a:schemeClr val="lt1"/>
              </a:buClr>
              <a:buSzPts val="1400"/>
              <a:buNone/>
              <a:defRPr b="0" i="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131" name="Google Shape;131;p13"/>
          <p:cNvSpPr txBox="1"/>
          <p:nvPr>
            <p:ph idx="3" type="body"/>
          </p:nvPr>
        </p:nvSpPr>
        <p:spPr>
          <a:xfrm>
            <a:off x="2888314" y="4416565"/>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800"/>
              <a:buNone/>
              <a:defRPr b="1" sz="1800">
                <a:solidFill>
                  <a:schemeClr val="lt1"/>
                </a:solidFil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2" name="Google Shape;132;p13"/>
          <p:cNvSpPr txBox="1"/>
          <p:nvPr>
            <p:ph idx="4" type="body"/>
          </p:nvPr>
        </p:nvSpPr>
        <p:spPr>
          <a:xfrm>
            <a:off x="2979171" y="5007731"/>
            <a:ext cx="1691687" cy="811178"/>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Clr>
                <a:schemeClr val="lt1"/>
              </a:buClr>
              <a:buSzPts val="1400"/>
              <a:buNone/>
              <a:defRPr b="0" i="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133" name="Google Shape;133;p13"/>
          <p:cNvSpPr txBox="1"/>
          <p:nvPr>
            <p:ph idx="5" type="body"/>
          </p:nvPr>
        </p:nvSpPr>
        <p:spPr>
          <a:xfrm>
            <a:off x="5073898" y="4416565"/>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800"/>
              <a:buNone/>
              <a:defRPr b="1" sz="1800">
                <a:solidFill>
                  <a:schemeClr val="lt1"/>
                </a:solidFil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4" name="Google Shape;134;p13"/>
          <p:cNvSpPr txBox="1"/>
          <p:nvPr>
            <p:ph idx="6" type="body"/>
          </p:nvPr>
        </p:nvSpPr>
        <p:spPr>
          <a:xfrm>
            <a:off x="5164755" y="5007731"/>
            <a:ext cx="1691687" cy="811178"/>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Clr>
                <a:schemeClr val="lt1"/>
              </a:buClr>
              <a:buSzPts val="1400"/>
              <a:buNone/>
              <a:defRPr b="0" i="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135" name="Google Shape;135;p13"/>
          <p:cNvSpPr txBox="1"/>
          <p:nvPr>
            <p:ph idx="7" type="body"/>
          </p:nvPr>
        </p:nvSpPr>
        <p:spPr>
          <a:xfrm>
            <a:off x="7259482" y="4416565"/>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800"/>
              <a:buNone/>
              <a:defRPr b="1" sz="1800">
                <a:solidFill>
                  <a:schemeClr val="lt1"/>
                </a:solidFil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6" name="Google Shape;136;p13"/>
          <p:cNvSpPr txBox="1"/>
          <p:nvPr>
            <p:ph idx="8" type="body"/>
          </p:nvPr>
        </p:nvSpPr>
        <p:spPr>
          <a:xfrm>
            <a:off x="7350339" y="5007731"/>
            <a:ext cx="1691687" cy="811178"/>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Clr>
                <a:schemeClr val="lt1"/>
              </a:buClr>
              <a:buSzPts val="1400"/>
              <a:buNone/>
              <a:defRPr b="0" i="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137" name="Google Shape;137;p13"/>
          <p:cNvSpPr txBox="1"/>
          <p:nvPr>
            <p:ph idx="9" type="body"/>
          </p:nvPr>
        </p:nvSpPr>
        <p:spPr>
          <a:xfrm>
            <a:off x="9445066" y="4416565"/>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800"/>
              <a:buNone/>
              <a:defRPr b="1" sz="1800">
                <a:solidFill>
                  <a:schemeClr val="lt1"/>
                </a:solidFil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8" name="Google Shape;138;p13"/>
          <p:cNvSpPr txBox="1"/>
          <p:nvPr>
            <p:ph idx="13" type="body"/>
          </p:nvPr>
        </p:nvSpPr>
        <p:spPr>
          <a:xfrm>
            <a:off x="9535923" y="5007731"/>
            <a:ext cx="1691687" cy="811178"/>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Clr>
                <a:schemeClr val="lt1"/>
              </a:buClr>
              <a:buSzPts val="1400"/>
              <a:buNone/>
              <a:defRPr b="0" i="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9" name="Google Shape;139;p13"/>
          <p:cNvSpPr/>
          <p:nvPr>
            <p:ph idx="14" type="pic"/>
          </p:nvPr>
        </p:nvSpPr>
        <p:spPr>
          <a:xfrm>
            <a:off x="983282" y="2073439"/>
            <a:ext cx="1621032" cy="1841551"/>
          </a:xfrm>
          <a:prstGeom prst="rect">
            <a:avLst/>
          </a:prstGeom>
          <a:solidFill>
            <a:srgbClr val="F2F2F2"/>
          </a:solidFill>
          <a:ln>
            <a:noFill/>
          </a:ln>
        </p:spPr>
      </p:sp>
      <p:sp>
        <p:nvSpPr>
          <p:cNvPr id="140" name="Google Shape;140;p13"/>
          <p:cNvSpPr/>
          <p:nvPr>
            <p:ph idx="15" type="pic"/>
          </p:nvPr>
        </p:nvSpPr>
        <p:spPr>
          <a:xfrm>
            <a:off x="3109346" y="2073439"/>
            <a:ext cx="1621032" cy="1841551"/>
          </a:xfrm>
          <a:prstGeom prst="rect">
            <a:avLst/>
          </a:prstGeom>
          <a:solidFill>
            <a:srgbClr val="F2F2F2"/>
          </a:solidFill>
          <a:ln>
            <a:noFill/>
          </a:ln>
        </p:spPr>
      </p:sp>
      <p:sp>
        <p:nvSpPr>
          <p:cNvPr id="141" name="Google Shape;141;p13"/>
          <p:cNvSpPr/>
          <p:nvPr>
            <p:ph idx="16" type="pic"/>
          </p:nvPr>
        </p:nvSpPr>
        <p:spPr>
          <a:xfrm>
            <a:off x="5235410" y="2073439"/>
            <a:ext cx="1621032" cy="1841551"/>
          </a:xfrm>
          <a:prstGeom prst="rect">
            <a:avLst/>
          </a:prstGeom>
          <a:solidFill>
            <a:srgbClr val="F2F2F2"/>
          </a:solidFill>
          <a:ln>
            <a:noFill/>
          </a:ln>
        </p:spPr>
      </p:sp>
      <p:sp>
        <p:nvSpPr>
          <p:cNvPr id="142" name="Google Shape;142;p13"/>
          <p:cNvSpPr/>
          <p:nvPr>
            <p:ph idx="17" type="pic"/>
          </p:nvPr>
        </p:nvSpPr>
        <p:spPr>
          <a:xfrm>
            <a:off x="7361474" y="2073439"/>
            <a:ext cx="1621032" cy="1841551"/>
          </a:xfrm>
          <a:prstGeom prst="rect">
            <a:avLst/>
          </a:prstGeom>
          <a:solidFill>
            <a:srgbClr val="F2F2F2"/>
          </a:solidFill>
          <a:ln>
            <a:noFill/>
          </a:ln>
        </p:spPr>
      </p:sp>
      <p:sp>
        <p:nvSpPr>
          <p:cNvPr id="143" name="Google Shape;143;p13"/>
          <p:cNvSpPr/>
          <p:nvPr>
            <p:ph idx="18" type="pic"/>
          </p:nvPr>
        </p:nvSpPr>
        <p:spPr>
          <a:xfrm>
            <a:off x="9487536" y="2073439"/>
            <a:ext cx="1621032" cy="1841551"/>
          </a:xfrm>
          <a:prstGeom prst="rect">
            <a:avLst/>
          </a:prstGeom>
          <a:solidFill>
            <a:srgbClr val="F2F2F2"/>
          </a:solidFill>
          <a:ln>
            <a:noFill/>
          </a:ln>
        </p:spPr>
      </p:sp>
      <p:sp>
        <p:nvSpPr>
          <p:cNvPr id="144" name="Google Shape;144;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lt1"/>
              </a:buClr>
              <a:buSzPts val="4400"/>
              <a:buFont typeface="Mate"/>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p13"/>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13"/>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Column">
  <p:cSld name="5 Column">
    <p:spTree>
      <p:nvGrpSpPr>
        <p:cNvPr id="147" name="Shape 147"/>
        <p:cNvGrpSpPr/>
        <p:nvPr/>
      </p:nvGrpSpPr>
      <p:grpSpPr>
        <a:xfrm>
          <a:off x="0" y="0"/>
          <a:ext cx="0" cy="0"/>
          <a:chOff x="0" y="0"/>
          <a:chExt cx="0" cy="0"/>
        </a:xfrm>
      </p:grpSpPr>
      <p:sp>
        <p:nvSpPr>
          <p:cNvPr id="148" name="Google Shape;148;p14"/>
          <p:cNvSpPr txBox="1"/>
          <p:nvPr>
            <p:ph idx="1" type="body"/>
          </p:nvPr>
        </p:nvSpPr>
        <p:spPr>
          <a:xfrm>
            <a:off x="838200" y="2929823"/>
            <a:ext cx="1865376" cy="2464293"/>
          </a:xfrm>
          <a:prstGeom prst="rect">
            <a:avLst/>
          </a:prstGeom>
          <a:noFill/>
          <a:ln cap="flat" cmpd="sng" w="19050">
            <a:solidFill>
              <a:schemeClr val="lt1"/>
            </a:solidFill>
            <a:prstDash val="solid"/>
            <a:round/>
            <a:headEnd len="sm" w="sm" type="none"/>
            <a:tailEnd len="sm" w="sm" type="none"/>
          </a:ln>
        </p:spPr>
        <p:txBody>
          <a:bodyPr anchorCtr="0" anchor="t" bIns="45700" lIns="91425" spcFirstLastPara="1" rIns="91425" wrap="square" tIns="219450">
            <a:noAutofit/>
          </a:bodyPr>
          <a:lstStyle>
            <a:lvl1pPr indent="-228600" lvl="0" marL="457200" algn="ctr">
              <a:lnSpc>
                <a:spcPct val="100000"/>
              </a:lnSpc>
              <a:spcBef>
                <a:spcPts val="0"/>
              </a:spcBef>
              <a:spcAft>
                <a:spcPts val="0"/>
              </a:spcAft>
              <a:buClr>
                <a:schemeClr val="lt1"/>
              </a:buClr>
              <a:buSzPts val="1500"/>
              <a:buNone/>
              <a:defRPr b="0" sz="15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9" name="Google Shape;149;p14"/>
          <p:cNvSpPr txBox="1"/>
          <p:nvPr>
            <p:ph idx="2" type="body"/>
          </p:nvPr>
        </p:nvSpPr>
        <p:spPr>
          <a:xfrm>
            <a:off x="3000303" y="2929823"/>
            <a:ext cx="1867186" cy="2471878"/>
          </a:xfrm>
          <a:prstGeom prst="rect">
            <a:avLst/>
          </a:prstGeom>
          <a:noFill/>
          <a:ln cap="flat" cmpd="sng" w="19050">
            <a:solidFill>
              <a:schemeClr val="lt1"/>
            </a:solidFill>
            <a:prstDash val="solid"/>
            <a:round/>
            <a:headEnd len="sm" w="sm" type="none"/>
            <a:tailEnd len="sm" w="sm" type="none"/>
          </a:ln>
        </p:spPr>
        <p:txBody>
          <a:bodyPr anchorCtr="0" anchor="t" bIns="45700" lIns="91425" spcFirstLastPara="1" rIns="91425" wrap="square" tIns="219450">
            <a:noAutofit/>
          </a:bodyPr>
          <a:lstStyle>
            <a:lvl1pPr indent="-228600" lvl="0" marL="457200" algn="ctr">
              <a:lnSpc>
                <a:spcPct val="100000"/>
              </a:lnSpc>
              <a:spcBef>
                <a:spcPts val="0"/>
              </a:spcBef>
              <a:spcAft>
                <a:spcPts val="0"/>
              </a:spcAft>
              <a:buClr>
                <a:schemeClr val="lt1"/>
              </a:buClr>
              <a:buSzPts val="1500"/>
              <a:buNone/>
              <a:defRPr b="0" sz="15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0" name="Google Shape;150;p14"/>
          <p:cNvSpPr txBox="1"/>
          <p:nvPr>
            <p:ph idx="3" type="body"/>
          </p:nvPr>
        </p:nvSpPr>
        <p:spPr>
          <a:xfrm>
            <a:off x="5164216" y="2929823"/>
            <a:ext cx="1865376" cy="2464293"/>
          </a:xfrm>
          <a:prstGeom prst="rect">
            <a:avLst/>
          </a:prstGeom>
          <a:noFill/>
          <a:ln cap="flat" cmpd="sng" w="19050">
            <a:solidFill>
              <a:schemeClr val="lt1"/>
            </a:solidFill>
            <a:prstDash val="solid"/>
            <a:round/>
            <a:headEnd len="sm" w="sm" type="none"/>
            <a:tailEnd len="sm" w="sm" type="none"/>
          </a:ln>
        </p:spPr>
        <p:txBody>
          <a:bodyPr anchorCtr="0" anchor="t" bIns="45700" lIns="91425" spcFirstLastPara="1" rIns="91425" wrap="square" tIns="219450">
            <a:noAutofit/>
          </a:bodyPr>
          <a:lstStyle>
            <a:lvl1pPr indent="-228600" lvl="0" marL="457200" algn="ctr">
              <a:lnSpc>
                <a:spcPct val="100000"/>
              </a:lnSpc>
              <a:spcBef>
                <a:spcPts val="0"/>
              </a:spcBef>
              <a:spcAft>
                <a:spcPts val="0"/>
              </a:spcAft>
              <a:buClr>
                <a:schemeClr val="lt1"/>
              </a:buClr>
              <a:buSzPts val="1500"/>
              <a:buNone/>
              <a:defRPr b="0" sz="15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1" name="Google Shape;151;p14"/>
          <p:cNvSpPr txBox="1"/>
          <p:nvPr>
            <p:ph idx="4" type="body"/>
          </p:nvPr>
        </p:nvSpPr>
        <p:spPr>
          <a:xfrm>
            <a:off x="7326319" y="2929823"/>
            <a:ext cx="1865376" cy="2464293"/>
          </a:xfrm>
          <a:prstGeom prst="rect">
            <a:avLst/>
          </a:prstGeom>
          <a:noFill/>
          <a:ln cap="flat" cmpd="sng" w="19050">
            <a:solidFill>
              <a:schemeClr val="lt1"/>
            </a:solidFill>
            <a:prstDash val="solid"/>
            <a:round/>
            <a:headEnd len="sm" w="sm" type="none"/>
            <a:tailEnd len="sm" w="sm" type="none"/>
          </a:ln>
        </p:spPr>
        <p:txBody>
          <a:bodyPr anchorCtr="0" anchor="t" bIns="45700" lIns="91425" spcFirstLastPara="1" rIns="91425" wrap="square" tIns="219450">
            <a:noAutofit/>
          </a:bodyPr>
          <a:lstStyle>
            <a:lvl1pPr indent="-228600" lvl="0" marL="457200" algn="ctr">
              <a:lnSpc>
                <a:spcPct val="100000"/>
              </a:lnSpc>
              <a:spcBef>
                <a:spcPts val="0"/>
              </a:spcBef>
              <a:spcAft>
                <a:spcPts val="0"/>
              </a:spcAft>
              <a:buClr>
                <a:schemeClr val="lt1"/>
              </a:buClr>
              <a:buSzPts val="1500"/>
              <a:buNone/>
              <a:defRPr b="0" sz="15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2" name="Google Shape;152;p14"/>
          <p:cNvSpPr txBox="1"/>
          <p:nvPr>
            <p:ph idx="5" type="body"/>
          </p:nvPr>
        </p:nvSpPr>
        <p:spPr>
          <a:xfrm>
            <a:off x="9488424" y="2929823"/>
            <a:ext cx="1865376" cy="2464293"/>
          </a:xfrm>
          <a:prstGeom prst="rect">
            <a:avLst/>
          </a:prstGeom>
          <a:noFill/>
          <a:ln cap="flat" cmpd="sng" w="19050">
            <a:solidFill>
              <a:schemeClr val="lt1"/>
            </a:solidFill>
            <a:prstDash val="solid"/>
            <a:round/>
            <a:headEnd len="sm" w="sm" type="none"/>
            <a:tailEnd len="sm" w="sm" type="none"/>
          </a:ln>
        </p:spPr>
        <p:txBody>
          <a:bodyPr anchorCtr="0" anchor="t" bIns="45700" lIns="91425" spcFirstLastPara="1" rIns="91425" wrap="square" tIns="219450">
            <a:noAutofit/>
          </a:bodyPr>
          <a:lstStyle>
            <a:lvl1pPr indent="-228600" lvl="0" marL="457200" algn="ctr">
              <a:lnSpc>
                <a:spcPct val="100000"/>
              </a:lnSpc>
              <a:spcBef>
                <a:spcPts val="0"/>
              </a:spcBef>
              <a:spcAft>
                <a:spcPts val="0"/>
              </a:spcAft>
              <a:buClr>
                <a:schemeClr val="lt1"/>
              </a:buClr>
              <a:buSzPts val="1500"/>
              <a:buNone/>
              <a:defRPr b="0" sz="15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3" name="Google Shape;153;p14"/>
          <p:cNvSpPr txBox="1"/>
          <p:nvPr>
            <p:ph idx="6" type="body"/>
          </p:nvPr>
        </p:nvSpPr>
        <p:spPr>
          <a:xfrm>
            <a:off x="838200" y="2067143"/>
            <a:ext cx="1865376" cy="866219"/>
          </a:xfrm>
          <a:prstGeom prst="rect">
            <a:avLst/>
          </a:prstGeom>
          <a:no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800"/>
              <a:buFont typeface="Arial"/>
              <a:buNone/>
              <a:defRPr b="1" i="0" sz="1800">
                <a:solidFill>
                  <a:schemeClr val="lt1"/>
                </a:solidFill>
                <a:latin typeface="Arial"/>
                <a:ea typeface="Arial"/>
                <a:cs typeface="Arial"/>
                <a:sym typeface="Arial"/>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4" name="Google Shape;154;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lt1"/>
              </a:buClr>
              <a:buSzPts val="4400"/>
              <a:buFont typeface="Mate"/>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5" name="Google Shape;155;p14"/>
          <p:cNvSpPr txBox="1"/>
          <p:nvPr>
            <p:ph idx="7" type="body"/>
          </p:nvPr>
        </p:nvSpPr>
        <p:spPr>
          <a:xfrm>
            <a:off x="3000756" y="2067143"/>
            <a:ext cx="1865376" cy="866219"/>
          </a:xfrm>
          <a:prstGeom prst="rect">
            <a:avLst/>
          </a:prstGeom>
          <a:no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800"/>
              <a:buFont typeface="Arial"/>
              <a:buNone/>
              <a:defRPr b="1" i="0" sz="1800">
                <a:solidFill>
                  <a:schemeClr val="lt1"/>
                </a:solidFill>
                <a:latin typeface="Arial"/>
                <a:ea typeface="Arial"/>
                <a:cs typeface="Arial"/>
                <a:sym typeface="Arial"/>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6" name="Google Shape;156;p14"/>
          <p:cNvSpPr txBox="1"/>
          <p:nvPr>
            <p:ph idx="8" type="body"/>
          </p:nvPr>
        </p:nvSpPr>
        <p:spPr>
          <a:xfrm>
            <a:off x="5163312" y="2067143"/>
            <a:ext cx="1865376" cy="866219"/>
          </a:xfrm>
          <a:prstGeom prst="rect">
            <a:avLst/>
          </a:prstGeom>
          <a:no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800"/>
              <a:buFont typeface="Arial"/>
              <a:buNone/>
              <a:defRPr b="1" i="0" sz="1800">
                <a:solidFill>
                  <a:schemeClr val="lt1"/>
                </a:solidFill>
                <a:latin typeface="Arial"/>
                <a:ea typeface="Arial"/>
                <a:cs typeface="Arial"/>
                <a:sym typeface="Arial"/>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7" name="Google Shape;157;p14"/>
          <p:cNvSpPr txBox="1"/>
          <p:nvPr>
            <p:ph idx="9" type="body"/>
          </p:nvPr>
        </p:nvSpPr>
        <p:spPr>
          <a:xfrm>
            <a:off x="7325868" y="2067143"/>
            <a:ext cx="1865376" cy="866219"/>
          </a:xfrm>
          <a:prstGeom prst="rect">
            <a:avLst/>
          </a:prstGeom>
          <a:no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800"/>
              <a:buFont typeface="Arial"/>
              <a:buNone/>
              <a:defRPr b="1" i="0" sz="1800">
                <a:solidFill>
                  <a:schemeClr val="lt1"/>
                </a:solidFill>
                <a:latin typeface="Arial"/>
                <a:ea typeface="Arial"/>
                <a:cs typeface="Arial"/>
                <a:sym typeface="Arial"/>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8" name="Google Shape;158;p14"/>
          <p:cNvSpPr txBox="1"/>
          <p:nvPr>
            <p:ph idx="13" type="body"/>
          </p:nvPr>
        </p:nvSpPr>
        <p:spPr>
          <a:xfrm>
            <a:off x="9488424" y="2067143"/>
            <a:ext cx="1865376" cy="866219"/>
          </a:xfrm>
          <a:prstGeom prst="rect">
            <a:avLst/>
          </a:prstGeom>
          <a:no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800"/>
              <a:buFont typeface="Arial"/>
              <a:buNone/>
              <a:defRPr b="1" i="0" sz="1800">
                <a:solidFill>
                  <a:schemeClr val="lt1"/>
                </a:solidFill>
                <a:latin typeface="Arial"/>
                <a:ea typeface="Arial"/>
                <a:cs typeface="Arial"/>
                <a:sym typeface="Arial"/>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9" name="Google Shape;159;p14"/>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0" name="Google Shape;160;p14"/>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p:cSld name="Timeline">
    <p:spTree>
      <p:nvGrpSpPr>
        <p:cNvPr id="161" name="Shape 161"/>
        <p:cNvGrpSpPr/>
        <p:nvPr/>
      </p:nvGrpSpPr>
      <p:grpSpPr>
        <a:xfrm>
          <a:off x="0" y="0"/>
          <a:ext cx="0" cy="0"/>
          <a:chOff x="0" y="0"/>
          <a:chExt cx="0" cy="0"/>
        </a:xfrm>
      </p:grpSpPr>
      <p:sp>
        <p:nvSpPr>
          <p:cNvPr id="162" name="Google Shape;162;p15"/>
          <p:cNvSpPr/>
          <p:nvPr/>
        </p:nvSpPr>
        <p:spPr>
          <a:xfrm>
            <a:off x="1295508" y="3039919"/>
            <a:ext cx="2375255" cy="2734936"/>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163" name="Google Shape;163;p15"/>
          <p:cNvSpPr/>
          <p:nvPr/>
        </p:nvSpPr>
        <p:spPr>
          <a:xfrm>
            <a:off x="3670763" y="1677046"/>
            <a:ext cx="2375255" cy="2734936"/>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164" name="Google Shape;164;p15"/>
          <p:cNvSpPr/>
          <p:nvPr/>
        </p:nvSpPr>
        <p:spPr>
          <a:xfrm>
            <a:off x="4865676" y="3722308"/>
            <a:ext cx="2375255" cy="2734936"/>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165" name="Google Shape;165;p15"/>
          <p:cNvSpPr/>
          <p:nvPr/>
        </p:nvSpPr>
        <p:spPr>
          <a:xfrm>
            <a:off x="7245668" y="3725411"/>
            <a:ext cx="2375255" cy="2734936"/>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166" name="Google Shape;166;p15"/>
          <p:cNvSpPr/>
          <p:nvPr/>
        </p:nvSpPr>
        <p:spPr>
          <a:xfrm>
            <a:off x="8440729" y="1677046"/>
            <a:ext cx="2375255" cy="2734936"/>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167" name="Google Shape;167;p15"/>
          <p:cNvSpPr/>
          <p:nvPr/>
        </p:nvSpPr>
        <p:spPr>
          <a:xfrm>
            <a:off x="1274779" y="1667026"/>
            <a:ext cx="7152768" cy="2736950"/>
          </a:xfrm>
          <a:custGeom>
            <a:rect b="b" l="l" r="r" t="t"/>
            <a:pathLst>
              <a:path extrusionOk="0" h="2736950" w="7152768">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cap="flat" cmpd="sng" w="38100">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168" name="Google Shape;168;p15"/>
          <p:cNvSpPr/>
          <p:nvPr/>
        </p:nvSpPr>
        <p:spPr>
          <a:xfrm>
            <a:off x="8440979" y="1677475"/>
            <a:ext cx="2373549" cy="2062264"/>
          </a:xfrm>
          <a:custGeom>
            <a:rect b="b" l="l" r="r" t="t"/>
            <a:pathLst>
              <a:path extrusionOk="0" h="2062264" w="2373549">
                <a:moveTo>
                  <a:pt x="2373549" y="680936"/>
                </a:moveTo>
                <a:lnTo>
                  <a:pt x="1186774" y="0"/>
                </a:lnTo>
                <a:lnTo>
                  <a:pt x="0" y="690664"/>
                </a:lnTo>
                <a:lnTo>
                  <a:pt x="0" y="2062264"/>
                </a:lnTo>
              </a:path>
            </a:pathLst>
          </a:custGeom>
          <a:noFill/>
          <a:ln cap="flat" cmpd="sng" w="38100">
            <a:solidFill>
              <a:srgbClr val="44678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169" name="Google Shape;169;p15"/>
          <p:cNvSpPr/>
          <p:nvPr/>
        </p:nvSpPr>
        <p:spPr>
          <a:xfrm flipH="1">
            <a:off x="10715501" y="2243467"/>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170" name="Google Shape;170;p15"/>
          <p:cNvSpPr/>
          <p:nvPr/>
        </p:nvSpPr>
        <p:spPr>
          <a:xfrm flipH="1">
            <a:off x="9534557" y="1571099"/>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171" name="Google Shape;171;p15"/>
          <p:cNvSpPr/>
          <p:nvPr/>
        </p:nvSpPr>
        <p:spPr>
          <a:xfrm flipH="1">
            <a:off x="8328171" y="2258376"/>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172" name="Google Shape;172;p15"/>
          <p:cNvSpPr/>
          <p:nvPr/>
        </p:nvSpPr>
        <p:spPr>
          <a:xfrm flipH="1">
            <a:off x="8333460" y="3610854"/>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Mate"/>
              <a:ea typeface="Mate"/>
              <a:cs typeface="Mate"/>
              <a:sym typeface="Mate"/>
            </a:endParaRPr>
          </a:p>
        </p:txBody>
      </p:sp>
      <p:sp>
        <p:nvSpPr>
          <p:cNvPr id="173" name="Google Shape;173;p15"/>
          <p:cNvSpPr/>
          <p:nvPr/>
        </p:nvSpPr>
        <p:spPr>
          <a:xfrm flipH="1">
            <a:off x="7146016" y="4290860"/>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Mate"/>
              <a:ea typeface="Mate"/>
              <a:cs typeface="Mate"/>
              <a:sym typeface="Mate"/>
            </a:endParaRPr>
          </a:p>
        </p:txBody>
      </p:sp>
      <p:sp>
        <p:nvSpPr>
          <p:cNvPr id="174" name="Google Shape;174;p15"/>
          <p:cNvSpPr/>
          <p:nvPr/>
        </p:nvSpPr>
        <p:spPr>
          <a:xfrm flipH="1">
            <a:off x="5937847" y="3613390"/>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Mate"/>
              <a:ea typeface="Mate"/>
              <a:cs typeface="Mate"/>
              <a:sym typeface="Mate"/>
            </a:endParaRPr>
          </a:p>
        </p:txBody>
      </p:sp>
      <p:sp>
        <p:nvSpPr>
          <p:cNvPr id="175" name="Google Shape;175;p15"/>
          <p:cNvSpPr/>
          <p:nvPr/>
        </p:nvSpPr>
        <p:spPr>
          <a:xfrm flipH="1">
            <a:off x="5951993" y="2251300"/>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176" name="Google Shape;176;p15"/>
          <p:cNvSpPr/>
          <p:nvPr/>
        </p:nvSpPr>
        <p:spPr>
          <a:xfrm flipH="1">
            <a:off x="4778156" y="1565771"/>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177" name="Google Shape;177;p15"/>
          <p:cNvSpPr/>
          <p:nvPr/>
        </p:nvSpPr>
        <p:spPr>
          <a:xfrm flipH="1">
            <a:off x="3565843" y="2247823"/>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178" name="Google Shape;178;p15"/>
          <p:cNvSpPr/>
          <p:nvPr/>
        </p:nvSpPr>
        <p:spPr>
          <a:xfrm flipH="1">
            <a:off x="3565952" y="3613390"/>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Mate"/>
              <a:ea typeface="Mate"/>
              <a:cs typeface="Mate"/>
              <a:sym typeface="Mate"/>
            </a:endParaRPr>
          </a:p>
        </p:txBody>
      </p:sp>
      <p:sp>
        <p:nvSpPr>
          <p:cNvPr id="179" name="Google Shape;179;p15"/>
          <p:cNvSpPr/>
          <p:nvPr/>
        </p:nvSpPr>
        <p:spPr>
          <a:xfrm flipH="1">
            <a:off x="2386318" y="2962784"/>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180" name="Google Shape;180;p15"/>
          <p:cNvSpPr/>
          <p:nvPr/>
        </p:nvSpPr>
        <p:spPr>
          <a:xfrm flipH="1">
            <a:off x="1190302" y="3612210"/>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descr="Click icon to add picture" id="181" name="Google Shape;181;p15"/>
          <p:cNvSpPr txBox="1"/>
          <p:nvPr>
            <p:ph idx="1" type="body"/>
          </p:nvPr>
        </p:nvSpPr>
        <p:spPr>
          <a:xfrm>
            <a:off x="1507136" y="3865003"/>
            <a:ext cx="1877575"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800"/>
              <a:buNone/>
              <a:defRPr b="1" sz="1800">
                <a:solidFill>
                  <a:schemeClr val="lt1"/>
                </a:solidFil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2" name="Google Shape;182;p15"/>
          <p:cNvSpPr txBox="1"/>
          <p:nvPr>
            <p:ph idx="2" type="body"/>
          </p:nvPr>
        </p:nvSpPr>
        <p:spPr>
          <a:xfrm>
            <a:off x="1507136" y="4447079"/>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0"/>
              </a:spcBef>
              <a:spcAft>
                <a:spcPts val="0"/>
              </a:spcAft>
              <a:buClr>
                <a:schemeClr val="lt1"/>
              </a:buClr>
              <a:buSzPts val="1400"/>
              <a:buNone/>
              <a:defRPr b="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183" name="Google Shape;183;p15"/>
          <p:cNvSpPr txBox="1"/>
          <p:nvPr>
            <p:ph idx="3" type="body"/>
          </p:nvPr>
        </p:nvSpPr>
        <p:spPr>
          <a:xfrm>
            <a:off x="3889942" y="2355643"/>
            <a:ext cx="1877575"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800"/>
              <a:buNone/>
              <a:defRPr b="1" sz="1800">
                <a:solidFill>
                  <a:schemeClr val="lt1"/>
                </a:solidFil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4" name="Google Shape;184;p15"/>
          <p:cNvSpPr txBox="1"/>
          <p:nvPr>
            <p:ph idx="4" type="body"/>
          </p:nvPr>
        </p:nvSpPr>
        <p:spPr>
          <a:xfrm>
            <a:off x="3889942" y="2937719"/>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400"/>
              <a:buNone/>
              <a:defRPr b="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185" name="Google Shape;185;p15"/>
          <p:cNvSpPr txBox="1"/>
          <p:nvPr>
            <p:ph idx="5" type="body"/>
          </p:nvPr>
        </p:nvSpPr>
        <p:spPr>
          <a:xfrm>
            <a:off x="5107230" y="4469081"/>
            <a:ext cx="1877575"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800"/>
              <a:buNone/>
              <a:defRPr b="1" sz="1800">
                <a:solidFill>
                  <a:schemeClr val="lt1"/>
                </a:solidFil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6" name="Google Shape;186;p15"/>
          <p:cNvSpPr txBox="1"/>
          <p:nvPr>
            <p:ph idx="6" type="body"/>
          </p:nvPr>
        </p:nvSpPr>
        <p:spPr>
          <a:xfrm>
            <a:off x="5107230" y="5051157"/>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0"/>
              </a:spcBef>
              <a:spcAft>
                <a:spcPts val="0"/>
              </a:spcAft>
              <a:buClr>
                <a:schemeClr val="lt1"/>
              </a:buClr>
              <a:buSzPts val="1400"/>
              <a:buNone/>
              <a:defRPr b="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187" name="Google Shape;187;p15"/>
          <p:cNvSpPr txBox="1"/>
          <p:nvPr>
            <p:ph idx="7" type="body"/>
          </p:nvPr>
        </p:nvSpPr>
        <p:spPr>
          <a:xfrm>
            <a:off x="7501941" y="4469081"/>
            <a:ext cx="1877575"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800"/>
              <a:buNone/>
              <a:defRPr b="1" sz="1800">
                <a:solidFill>
                  <a:schemeClr val="lt1"/>
                </a:solidFil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8" name="Google Shape;188;p15"/>
          <p:cNvSpPr txBox="1"/>
          <p:nvPr>
            <p:ph idx="8" type="body"/>
          </p:nvPr>
        </p:nvSpPr>
        <p:spPr>
          <a:xfrm>
            <a:off x="7501941" y="5051157"/>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0"/>
              </a:spcBef>
              <a:spcAft>
                <a:spcPts val="0"/>
              </a:spcAft>
              <a:buClr>
                <a:schemeClr val="lt1"/>
              </a:buClr>
              <a:buSzPts val="1400"/>
              <a:buNone/>
              <a:defRPr b="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189" name="Google Shape;189;p15"/>
          <p:cNvSpPr txBox="1"/>
          <p:nvPr>
            <p:ph idx="9" type="body"/>
          </p:nvPr>
        </p:nvSpPr>
        <p:spPr>
          <a:xfrm>
            <a:off x="8734718" y="2355643"/>
            <a:ext cx="1877575"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800"/>
              <a:buNone/>
              <a:defRPr b="1" sz="1800">
                <a:solidFill>
                  <a:schemeClr val="lt1"/>
                </a:solidFil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0" name="Google Shape;190;p15"/>
          <p:cNvSpPr txBox="1"/>
          <p:nvPr>
            <p:ph idx="13" type="body"/>
          </p:nvPr>
        </p:nvSpPr>
        <p:spPr>
          <a:xfrm>
            <a:off x="8734718" y="2937719"/>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0"/>
              </a:spcBef>
              <a:spcAft>
                <a:spcPts val="0"/>
              </a:spcAft>
              <a:buClr>
                <a:schemeClr val="lt1"/>
              </a:buClr>
              <a:buSzPts val="1400"/>
              <a:buNone/>
              <a:defRPr b="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1" name="Google Shape;191;p15"/>
          <p:cNvSpPr txBox="1"/>
          <p:nvPr>
            <p:ph type="title"/>
          </p:nvPr>
        </p:nvSpPr>
        <p:spPr>
          <a:xfrm>
            <a:off x="578914" y="726705"/>
            <a:ext cx="10515600" cy="1205058"/>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lt1"/>
              </a:buClr>
              <a:buSzPts val="4400"/>
              <a:buFont typeface="Mate"/>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2" name="Google Shape;192;p15"/>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3" name="Google Shape;193;p15"/>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94" name="Shape 194"/>
        <p:cNvGrpSpPr/>
        <p:nvPr/>
      </p:nvGrpSpPr>
      <p:grpSpPr>
        <a:xfrm>
          <a:off x="0" y="0"/>
          <a:ext cx="0" cy="0"/>
          <a:chOff x="0" y="0"/>
          <a:chExt cx="0" cy="0"/>
        </a:xfrm>
      </p:grpSpPr>
      <p:sp>
        <p:nvSpPr>
          <p:cNvPr id="195" name="Google Shape;195;p16"/>
          <p:cNvSpPr/>
          <p:nvPr/>
        </p:nvSpPr>
        <p:spPr>
          <a:xfrm>
            <a:off x="636161" y="5854024"/>
            <a:ext cx="2330137" cy="708120"/>
          </a:xfrm>
          <a:prstGeom prst="rect">
            <a:avLst/>
          </a:prstGeom>
          <a:solidFill>
            <a:srgbClr val="0F26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6" name="Google Shape;196;p16"/>
          <p:cNvSpPr/>
          <p:nvPr/>
        </p:nvSpPr>
        <p:spPr>
          <a:xfrm flipH="1">
            <a:off x="769290" y="491100"/>
            <a:ext cx="1886361" cy="2213189"/>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7" name="Google Shape;197;p16"/>
          <p:cNvSpPr/>
          <p:nvPr/>
        </p:nvSpPr>
        <p:spPr>
          <a:xfrm flipH="1">
            <a:off x="783145" y="4057904"/>
            <a:ext cx="1886359" cy="2213189"/>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8" name="Google Shape;198;p16"/>
          <p:cNvSpPr/>
          <p:nvPr/>
        </p:nvSpPr>
        <p:spPr>
          <a:xfrm flipH="1">
            <a:off x="0" y="3709992"/>
            <a:ext cx="1157948" cy="1502830"/>
          </a:xfrm>
          <a:custGeom>
            <a:rect b="b" l="l" r="r" t="t"/>
            <a:pathLst>
              <a:path extrusionOk="0" h="1502830" w="1157948">
                <a:moveTo>
                  <a:pt x="638572" y="0"/>
                </a:moveTo>
                <a:lnTo>
                  <a:pt x="0" y="378385"/>
                </a:lnTo>
                <a:lnTo>
                  <a:pt x="0" y="1129800"/>
                </a:lnTo>
                <a:lnTo>
                  <a:pt x="640317" y="1502830"/>
                </a:lnTo>
                <a:lnTo>
                  <a:pt x="1157948" y="1200968"/>
                </a:lnTo>
                <a:lnTo>
                  <a:pt x="1157948" y="304639"/>
                </a:lnTo>
                <a:close/>
              </a:path>
            </a:pathLst>
          </a:custGeom>
          <a:noFill/>
          <a:ln cap="flat" cmpd="sng" w="190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lick icon to add picture" id="199" name="Google Shape;199;p16"/>
          <p:cNvSpPr txBox="1"/>
          <p:nvPr>
            <p:ph idx="1" type="body"/>
          </p:nvPr>
        </p:nvSpPr>
        <p:spPr>
          <a:xfrm>
            <a:off x="4550705" y="3625598"/>
            <a:ext cx="2653545" cy="587964"/>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800"/>
              <a:buNone/>
              <a:defRPr b="1" sz="1800">
                <a:solidFill>
                  <a:schemeClr val="lt1"/>
                </a:solidFil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0" name="Google Shape;200;p16"/>
          <p:cNvSpPr txBox="1"/>
          <p:nvPr>
            <p:ph idx="2" type="body"/>
          </p:nvPr>
        </p:nvSpPr>
        <p:spPr>
          <a:xfrm>
            <a:off x="4550705" y="4246516"/>
            <a:ext cx="2653545" cy="172710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lt1"/>
              </a:buClr>
              <a:buSzPts val="1400"/>
              <a:buNone/>
              <a:defRPr b="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1" name="Google Shape;201;p16"/>
          <p:cNvSpPr/>
          <p:nvPr>
            <p:ph idx="3" type="pic"/>
          </p:nvPr>
        </p:nvSpPr>
        <p:spPr>
          <a:xfrm>
            <a:off x="1788170" y="2296125"/>
            <a:ext cx="1886360" cy="2144668"/>
          </a:xfrm>
          <a:prstGeom prst="rect">
            <a:avLst/>
          </a:prstGeom>
          <a:solidFill>
            <a:srgbClr val="F2F2F2"/>
          </a:solidFill>
          <a:ln>
            <a:noFill/>
          </a:ln>
        </p:spPr>
      </p:sp>
      <p:sp>
        <p:nvSpPr>
          <p:cNvPr id="202" name="Google Shape;202;p16"/>
          <p:cNvSpPr txBox="1"/>
          <p:nvPr>
            <p:ph type="title"/>
          </p:nvPr>
        </p:nvSpPr>
        <p:spPr>
          <a:xfrm>
            <a:off x="4550704" y="1690878"/>
            <a:ext cx="6599429"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descr="Click icon to add picture" id="203" name="Google Shape;203;p16"/>
          <p:cNvSpPr txBox="1"/>
          <p:nvPr>
            <p:ph idx="4" type="body"/>
          </p:nvPr>
        </p:nvSpPr>
        <p:spPr>
          <a:xfrm>
            <a:off x="7811506" y="3625598"/>
            <a:ext cx="2653545" cy="587964"/>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800"/>
              <a:buNone/>
              <a:defRPr b="1" sz="1800">
                <a:solidFill>
                  <a:schemeClr val="lt1"/>
                </a:solidFil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4" name="Google Shape;204;p16"/>
          <p:cNvSpPr txBox="1"/>
          <p:nvPr>
            <p:ph idx="5" type="body"/>
          </p:nvPr>
        </p:nvSpPr>
        <p:spPr>
          <a:xfrm>
            <a:off x="7811506" y="4246516"/>
            <a:ext cx="2653545" cy="172710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lt1"/>
              </a:buClr>
              <a:buSzPts val="1400"/>
              <a:buNone/>
              <a:defRPr b="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5" name="Google Shape;205;p16"/>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p:cSld name="Three Content">
    <p:spTree>
      <p:nvGrpSpPr>
        <p:cNvPr id="206" name="Shape 206"/>
        <p:cNvGrpSpPr/>
        <p:nvPr/>
      </p:nvGrpSpPr>
      <p:grpSpPr>
        <a:xfrm>
          <a:off x="0" y="0"/>
          <a:ext cx="0" cy="0"/>
          <a:chOff x="0" y="0"/>
          <a:chExt cx="0" cy="0"/>
        </a:xfrm>
      </p:grpSpPr>
      <p:sp>
        <p:nvSpPr>
          <p:cNvPr id="207" name="Google Shape;207;p17"/>
          <p:cNvSpPr/>
          <p:nvPr/>
        </p:nvSpPr>
        <p:spPr>
          <a:xfrm>
            <a:off x="0" y="2860787"/>
            <a:ext cx="2361029" cy="3676532"/>
          </a:xfrm>
          <a:custGeom>
            <a:rect b="b" l="l" r="r" t="t"/>
            <a:pathLst>
              <a:path extrusionOk="0" h="3676532" w="2361029">
                <a:moveTo>
                  <a:pt x="773997" y="0"/>
                </a:moveTo>
                <a:lnTo>
                  <a:pt x="2361029" y="925683"/>
                </a:lnTo>
                <a:lnTo>
                  <a:pt x="2361029" y="2763949"/>
                </a:lnTo>
                <a:lnTo>
                  <a:pt x="769661" y="3676532"/>
                </a:lnTo>
                <a:lnTo>
                  <a:pt x="0" y="3234717"/>
                </a:lnTo>
                <a:lnTo>
                  <a:pt x="0" y="446885"/>
                </a:lnTo>
                <a:close/>
              </a:path>
            </a:pathLst>
          </a:cu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8" name="Google Shape;208;p17"/>
          <p:cNvSpPr/>
          <p:nvPr/>
        </p:nvSpPr>
        <p:spPr>
          <a:xfrm flipH="1">
            <a:off x="1014233" y="5253270"/>
            <a:ext cx="1710765" cy="1593273"/>
          </a:xfrm>
          <a:custGeom>
            <a:rect b="b" l="l" r="r" t="t"/>
            <a:pathLst>
              <a:path extrusionOk="0" h="1593273" w="1710765">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lick icon to add picture" id="209" name="Google Shape;209;p17"/>
          <p:cNvSpPr txBox="1"/>
          <p:nvPr>
            <p:ph idx="1" type="body"/>
          </p:nvPr>
        </p:nvSpPr>
        <p:spPr>
          <a:xfrm>
            <a:off x="5271609" y="1025236"/>
            <a:ext cx="5162709" cy="420683"/>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800"/>
              <a:buNone/>
              <a:defRPr b="1" i="0" sz="18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0" name="Google Shape;210;p17"/>
          <p:cNvSpPr txBox="1"/>
          <p:nvPr>
            <p:ph idx="2" type="body"/>
          </p:nvPr>
        </p:nvSpPr>
        <p:spPr>
          <a:xfrm>
            <a:off x="5271608" y="1469069"/>
            <a:ext cx="5162709" cy="1506166"/>
          </a:xfrm>
          <a:prstGeom prst="rect">
            <a:avLst/>
          </a:prstGeom>
          <a:noFill/>
          <a:ln>
            <a:noFill/>
          </a:ln>
        </p:spPr>
        <p:txBody>
          <a:bodyPr anchorCtr="0" anchor="t" bIns="45700" lIns="91425" spcFirstLastPara="1" rIns="91425" wrap="square" tIns="45700">
            <a:noAutofit/>
          </a:bodyPr>
          <a:lstStyle>
            <a:lvl1pPr indent="-317500" lvl="0" marL="457200" algn="l">
              <a:lnSpc>
                <a:spcPct val="100000"/>
              </a:lnSpc>
              <a:spcBef>
                <a:spcPts val="0"/>
              </a:spcBef>
              <a:spcAft>
                <a:spcPts val="0"/>
              </a:spcAft>
              <a:buClr>
                <a:schemeClr val="lt1"/>
              </a:buClr>
              <a:buSzPts val="1400"/>
              <a:buFont typeface="Arial"/>
              <a:buChar char="•"/>
              <a:defRPr b="0" sz="1400">
                <a:solidFill>
                  <a:schemeClr val="lt1"/>
                </a:solidFill>
                <a:latin typeface="Arial"/>
                <a:ea typeface="Arial"/>
                <a:cs typeface="Arial"/>
                <a:sym typeface="Arial"/>
              </a:defRPr>
            </a:lvl1pPr>
            <a:lvl2pPr indent="-292100" lvl="1" marL="914400" algn="l">
              <a:lnSpc>
                <a:spcPct val="90000"/>
              </a:lnSpc>
              <a:spcBef>
                <a:spcPts val="6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211" name="Google Shape;211;p17"/>
          <p:cNvSpPr txBox="1"/>
          <p:nvPr>
            <p:ph idx="3" type="body"/>
          </p:nvPr>
        </p:nvSpPr>
        <p:spPr>
          <a:xfrm>
            <a:off x="5271609" y="2984685"/>
            <a:ext cx="5162709" cy="420683"/>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800"/>
              <a:buNone/>
              <a:defRPr b="1" i="0" sz="18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212" name="Google Shape;212;p17"/>
          <p:cNvSpPr txBox="1"/>
          <p:nvPr>
            <p:ph idx="4" type="body"/>
          </p:nvPr>
        </p:nvSpPr>
        <p:spPr>
          <a:xfrm>
            <a:off x="5271607" y="4597473"/>
            <a:ext cx="5162709" cy="42139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800"/>
              <a:buNone/>
              <a:defRPr b="1" i="0" sz="18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3" name="Google Shape;213;p17"/>
          <p:cNvSpPr txBox="1"/>
          <p:nvPr>
            <p:ph idx="5" type="body"/>
          </p:nvPr>
        </p:nvSpPr>
        <p:spPr>
          <a:xfrm>
            <a:off x="5271608" y="3419684"/>
            <a:ext cx="5162709" cy="1177789"/>
          </a:xfrm>
          <a:prstGeom prst="rect">
            <a:avLst/>
          </a:prstGeom>
          <a:noFill/>
          <a:ln>
            <a:noFill/>
          </a:ln>
        </p:spPr>
        <p:txBody>
          <a:bodyPr anchorCtr="0" anchor="t" bIns="45700" lIns="91425" spcFirstLastPara="1" rIns="91425" wrap="square" tIns="45700">
            <a:noAutofit/>
          </a:bodyPr>
          <a:lstStyle>
            <a:lvl1pPr indent="-317500" lvl="0" marL="457200" algn="l">
              <a:lnSpc>
                <a:spcPct val="100000"/>
              </a:lnSpc>
              <a:spcBef>
                <a:spcPts val="0"/>
              </a:spcBef>
              <a:spcAft>
                <a:spcPts val="0"/>
              </a:spcAft>
              <a:buClr>
                <a:schemeClr val="lt1"/>
              </a:buClr>
              <a:buSzPts val="1400"/>
              <a:buFont typeface="Arial"/>
              <a:buChar char="•"/>
              <a:defRPr b="0" sz="1400">
                <a:solidFill>
                  <a:schemeClr val="lt1"/>
                </a:solidFill>
                <a:latin typeface="Arial"/>
                <a:ea typeface="Arial"/>
                <a:cs typeface="Arial"/>
                <a:sym typeface="Arial"/>
              </a:defRPr>
            </a:lvl1pPr>
            <a:lvl2pPr indent="-292100" lvl="1" marL="914400" algn="l">
              <a:lnSpc>
                <a:spcPct val="90000"/>
              </a:lnSpc>
              <a:spcBef>
                <a:spcPts val="6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4" name="Google Shape;214;p17"/>
          <p:cNvSpPr txBox="1"/>
          <p:nvPr>
            <p:ph idx="6" type="body"/>
          </p:nvPr>
        </p:nvSpPr>
        <p:spPr>
          <a:xfrm>
            <a:off x="5271608" y="5041922"/>
            <a:ext cx="5162709" cy="1635938"/>
          </a:xfrm>
          <a:prstGeom prst="rect">
            <a:avLst/>
          </a:prstGeom>
          <a:noFill/>
          <a:ln>
            <a:noFill/>
          </a:ln>
        </p:spPr>
        <p:txBody>
          <a:bodyPr anchorCtr="0" anchor="t" bIns="45700" lIns="91425" spcFirstLastPara="1" rIns="91425" wrap="square" tIns="45700">
            <a:noAutofit/>
          </a:bodyPr>
          <a:lstStyle>
            <a:lvl1pPr indent="-317500" lvl="0" marL="457200" algn="l">
              <a:lnSpc>
                <a:spcPct val="100000"/>
              </a:lnSpc>
              <a:spcBef>
                <a:spcPts val="0"/>
              </a:spcBef>
              <a:spcAft>
                <a:spcPts val="0"/>
              </a:spcAft>
              <a:buClr>
                <a:schemeClr val="lt1"/>
              </a:buClr>
              <a:buSzPts val="1400"/>
              <a:buFont typeface="Arial"/>
              <a:buChar char="•"/>
              <a:defRPr b="0" sz="1400">
                <a:solidFill>
                  <a:schemeClr val="lt1"/>
                </a:solidFill>
                <a:latin typeface="Arial"/>
                <a:ea typeface="Arial"/>
                <a:cs typeface="Arial"/>
                <a:sym typeface="Arial"/>
              </a:defRPr>
            </a:lvl1pPr>
            <a:lvl2pPr indent="-292100" lvl="1" marL="914400" algn="l">
              <a:lnSpc>
                <a:spcPct val="90000"/>
              </a:lnSpc>
              <a:spcBef>
                <a:spcPts val="6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5" name="Google Shape;215;p17"/>
          <p:cNvSpPr/>
          <p:nvPr/>
        </p:nvSpPr>
        <p:spPr>
          <a:xfrm flipH="1">
            <a:off x="2631891" y="4699053"/>
            <a:ext cx="668814" cy="784693"/>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6" name="Google Shape;216;p17"/>
          <p:cNvSpPr txBox="1"/>
          <p:nvPr>
            <p:ph type="title"/>
          </p:nvPr>
        </p:nvSpPr>
        <p:spPr>
          <a:xfrm>
            <a:off x="502665" y="707105"/>
            <a:ext cx="3994173" cy="2277580"/>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7" name="Google Shape;217;p17"/>
          <p:cNvSpPr/>
          <p:nvPr>
            <p:ph idx="7" type="pic"/>
          </p:nvPr>
        </p:nvSpPr>
        <p:spPr>
          <a:xfrm>
            <a:off x="4734172" y="1141669"/>
            <a:ext cx="507778" cy="565882"/>
          </a:xfrm>
          <a:prstGeom prst="rect">
            <a:avLst/>
          </a:prstGeom>
          <a:noFill/>
          <a:ln>
            <a:noFill/>
          </a:ln>
        </p:spPr>
      </p:sp>
      <p:sp>
        <p:nvSpPr>
          <p:cNvPr id="218" name="Google Shape;218;p17"/>
          <p:cNvSpPr/>
          <p:nvPr>
            <p:ph idx="8" type="pic"/>
          </p:nvPr>
        </p:nvSpPr>
        <p:spPr>
          <a:xfrm>
            <a:off x="4724705" y="3105650"/>
            <a:ext cx="536270" cy="565882"/>
          </a:xfrm>
          <a:prstGeom prst="rect">
            <a:avLst/>
          </a:prstGeom>
          <a:noFill/>
          <a:ln>
            <a:noFill/>
          </a:ln>
        </p:spPr>
      </p:sp>
      <p:sp>
        <p:nvSpPr>
          <p:cNvPr id="219" name="Google Shape;219;p17"/>
          <p:cNvSpPr/>
          <p:nvPr>
            <p:ph idx="9" type="pic"/>
          </p:nvPr>
        </p:nvSpPr>
        <p:spPr>
          <a:xfrm>
            <a:off x="4714069" y="4716041"/>
            <a:ext cx="536270" cy="565882"/>
          </a:xfrm>
          <a:prstGeom prst="rect">
            <a:avLst/>
          </a:prstGeom>
          <a:noFill/>
          <a:ln>
            <a:noFill/>
          </a:ln>
        </p:spPr>
      </p:sp>
      <p:sp>
        <p:nvSpPr>
          <p:cNvPr id="220" name="Google Shape;220;p17"/>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p:cSld name="Summary">
    <p:spTree>
      <p:nvGrpSpPr>
        <p:cNvPr id="221" name="Shape 221"/>
        <p:cNvGrpSpPr/>
        <p:nvPr/>
      </p:nvGrpSpPr>
      <p:grpSpPr>
        <a:xfrm>
          <a:off x="0" y="0"/>
          <a:ext cx="0" cy="0"/>
          <a:chOff x="0" y="0"/>
          <a:chExt cx="0" cy="0"/>
        </a:xfrm>
      </p:grpSpPr>
      <p:sp>
        <p:nvSpPr>
          <p:cNvPr id="222" name="Google Shape;222;p18"/>
          <p:cNvSpPr/>
          <p:nvPr>
            <p:ph idx="2" type="pic"/>
          </p:nvPr>
        </p:nvSpPr>
        <p:spPr>
          <a:xfrm>
            <a:off x="7493157" y="529148"/>
            <a:ext cx="4248873" cy="4731130"/>
          </a:xfrm>
          <a:prstGeom prst="rect">
            <a:avLst/>
          </a:prstGeom>
          <a:noFill/>
          <a:ln cap="flat" cmpd="sng" w="19050">
            <a:solidFill>
              <a:schemeClr val="dk1"/>
            </a:solidFill>
            <a:prstDash val="solid"/>
            <a:round/>
            <a:headEnd len="sm" w="sm" type="none"/>
            <a:tailEnd len="sm" w="sm" type="none"/>
          </a:ln>
        </p:spPr>
      </p:sp>
      <p:sp>
        <p:nvSpPr>
          <p:cNvPr id="223" name="Google Shape;223;p18"/>
          <p:cNvSpPr txBox="1"/>
          <p:nvPr>
            <p:ph idx="1" type="body"/>
          </p:nvPr>
        </p:nvSpPr>
        <p:spPr>
          <a:xfrm>
            <a:off x="517427" y="3253120"/>
            <a:ext cx="4959822" cy="200715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500"/>
              <a:buNone/>
              <a:defRPr b="0" sz="15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4" name="Google Shape;224;p18"/>
          <p:cNvSpPr/>
          <p:nvPr/>
        </p:nvSpPr>
        <p:spPr>
          <a:xfrm flipH="1">
            <a:off x="7400972" y="4594440"/>
            <a:ext cx="1347680" cy="1581179"/>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5" name="Google Shape;225;p18"/>
          <p:cNvSpPr/>
          <p:nvPr/>
        </p:nvSpPr>
        <p:spPr>
          <a:xfrm>
            <a:off x="6521016" y="4772906"/>
            <a:ext cx="663381" cy="758922"/>
          </a:xfrm>
          <a:custGeom>
            <a:rect b="b" l="l" r="r" t="t"/>
            <a:pathLst>
              <a:path extrusionOk="0" h="5032188" w="4398682">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226" name="Google Shape;226;p18"/>
          <p:cNvSpPr txBox="1"/>
          <p:nvPr>
            <p:ph type="title"/>
          </p:nvPr>
        </p:nvSpPr>
        <p:spPr>
          <a:xfrm>
            <a:off x="517427" y="2497488"/>
            <a:ext cx="9823998" cy="1325563"/>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7" name="Google Shape;227;p18"/>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8" name="Google Shape;228;p18"/>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hank you">
    <p:spTree>
      <p:nvGrpSpPr>
        <p:cNvPr id="229" name="Shape 229"/>
        <p:cNvGrpSpPr/>
        <p:nvPr/>
      </p:nvGrpSpPr>
      <p:grpSpPr>
        <a:xfrm>
          <a:off x="0" y="0"/>
          <a:ext cx="0" cy="0"/>
          <a:chOff x="0" y="0"/>
          <a:chExt cx="0" cy="0"/>
        </a:xfrm>
      </p:grpSpPr>
      <p:sp>
        <p:nvSpPr>
          <p:cNvPr id="230" name="Google Shape;230;p19"/>
          <p:cNvSpPr/>
          <p:nvPr/>
        </p:nvSpPr>
        <p:spPr>
          <a:xfrm>
            <a:off x="410352" y="12435"/>
            <a:ext cx="1455521" cy="1019127"/>
          </a:xfrm>
          <a:custGeom>
            <a:rect b="b" l="l" r="r" t="t"/>
            <a:pathLst>
              <a:path extrusionOk="0" h="1019127" w="1455521">
                <a:moveTo>
                  <a:pt x="219223" y="0"/>
                </a:moveTo>
                <a:lnTo>
                  <a:pt x="1236298" y="0"/>
                </a:lnTo>
                <a:lnTo>
                  <a:pt x="1455521" y="385779"/>
                </a:lnTo>
                <a:lnTo>
                  <a:pt x="1095615" y="1019127"/>
                </a:lnTo>
                <a:lnTo>
                  <a:pt x="359906" y="1019127"/>
                </a:lnTo>
                <a:lnTo>
                  <a:pt x="0" y="385779"/>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1" name="Google Shape;231;p19"/>
          <p:cNvSpPr/>
          <p:nvPr/>
        </p:nvSpPr>
        <p:spPr>
          <a:xfrm>
            <a:off x="1579486" y="450004"/>
            <a:ext cx="1455521" cy="1266696"/>
          </a:xfrm>
          <a:prstGeom prst="hexagon">
            <a:avLst>
              <a:gd fmla="val 28413" name="adj"/>
              <a:gd fmla="val 115470" name="vf"/>
            </a:avLst>
          </a:prstGeom>
          <a:solidFill>
            <a:srgbClr val="83A2C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2" name="Google Shape;232;p19"/>
          <p:cNvSpPr/>
          <p:nvPr/>
        </p:nvSpPr>
        <p:spPr>
          <a:xfrm>
            <a:off x="412218" y="1136470"/>
            <a:ext cx="1455521" cy="1266696"/>
          </a:xfrm>
          <a:prstGeom prst="hexagon">
            <a:avLst>
              <a:gd fmla="val 28413" name="adj"/>
              <a:gd fmla="val 115470" name="vf"/>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3" name="Google Shape;233;p19"/>
          <p:cNvSpPr/>
          <p:nvPr/>
        </p:nvSpPr>
        <p:spPr>
          <a:xfrm>
            <a:off x="1580070" y="1812437"/>
            <a:ext cx="1455521" cy="1266696"/>
          </a:xfrm>
          <a:prstGeom prst="hexagon">
            <a:avLst>
              <a:gd fmla="val 28413" name="adj"/>
              <a:gd fmla="val 115470" name="vf"/>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4" name="Google Shape;234;p19"/>
          <p:cNvSpPr/>
          <p:nvPr/>
        </p:nvSpPr>
        <p:spPr>
          <a:xfrm>
            <a:off x="3953772" y="4582171"/>
            <a:ext cx="1455521" cy="1266696"/>
          </a:xfrm>
          <a:prstGeom prst="hexagon">
            <a:avLst>
              <a:gd fmla="val 28413" name="adj"/>
              <a:gd fmla="val 115470" name="vf"/>
            </a:avLst>
          </a:prstGeom>
          <a:solidFill>
            <a:srgbClr val="83A2C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5" name="Google Shape;235;p19"/>
          <p:cNvSpPr/>
          <p:nvPr/>
        </p:nvSpPr>
        <p:spPr>
          <a:xfrm>
            <a:off x="3955762" y="5952136"/>
            <a:ext cx="1455521" cy="932559"/>
          </a:xfrm>
          <a:custGeom>
            <a:rect b="b" l="l" r="r" t="t"/>
            <a:pathLst>
              <a:path extrusionOk="0" h="932559" w="1455521">
                <a:moveTo>
                  <a:pt x="359906" y="0"/>
                </a:moveTo>
                <a:lnTo>
                  <a:pt x="1095615" y="0"/>
                </a:lnTo>
                <a:lnTo>
                  <a:pt x="1455521" y="633348"/>
                </a:lnTo>
                <a:lnTo>
                  <a:pt x="1285492" y="932559"/>
                </a:lnTo>
                <a:lnTo>
                  <a:pt x="170030" y="932559"/>
                </a:lnTo>
                <a:lnTo>
                  <a:pt x="0" y="633348"/>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6" name="Google Shape;236;p19"/>
          <p:cNvSpPr/>
          <p:nvPr/>
        </p:nvSpPr>
        <p:spPr>
          <a:xfrm>
            <a:off x="2783996" y="5245443"/>
            <a:ext cx="1455521" cy="1266696"/>
          </a:xfrm>
          <a:prstGeom prst="hexagon">
            <a:avLst>
              <a:gd fmla="val 28413" name="adj"/>
              <a:gd fmla="val 115470" name="vf"/>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7" name="Google Shape;237;p19"/>
          <p:cNvSpPr/>
          <p:nvPr/>
        </p:nvSpPr>
        <p:spPr>
          <a:xfrm>
            <a:off x="2767144" y="3880620"/>
            <a:ext cx="1455521" cy="1266696"/>
          </a:xfrm>
          <a:prstGeom prst="hexagon">
            <a:avLst>
              <a:gd fmla="val 28413" name="adj"/>
              <a:gd fmla="val 115470" name="vf"/>
            </a:avLst>
          </a:prstGeom>
          <a:solidFill>
            <a:srgbClr val="334C6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8" name="Google Shape;238;p19"/>
          <p:cNvSpPr/>
          <p:nvPr/>
        </p:nvSpPr>
        <p:spPr>
          <a:xfrm>
            <a:off x="3702" y="448131"/>
            <a:ext cx="678871" cy="1266696"/>
          </a:xfrm>
          <a:custGeom>
            <a:rect b="b" l="l" r="r" t="t"/>
            <a:pathLst>
              <a:path extrusionOk="0" h="1266696" w="678871">
                <a:moveTo>
                  <a:pt x="0" y="0"/>
                </a:moveTo>
                <a:lnTo>
                  <a:pt x="318965" y="0"/>
                </a:lnTo>
                <a:lnTo>
                  <a:pt x="678871" y="633348"/>
                </a:lnTo>
                <a:lnTo>
                  <a:pt x="318965" y="1266696"/>
                </a:lnTo>
                <a:lnTo>
                  <a:pt x="0" y="1266696"/>
                </a:lnTo>
                <a:close/>
              </a:path>
            </a:pathLst>
          </a:custGeom>
          <a:noFill/>
          <a:ln cap="flat" cmpd="sng" w="19050">
            <a:solidFill>
              <a:srgbClr val="8DA9D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9" name="Google Shape;239;p19"/>
          <p:cNvSpPr/>
          <p:nvPr/>
        </p:nvSpPr>
        <p:spPr>
          <a:xfrm>
            <a:off x="1580353" y="3182793"/>
            <a:ext cx="1455521" cy="1266696"/>
          </a:xfrm>
          <a:prstGeom prst="hexagon">
            <a:avLst>
              <a:gd fmla="val 28413" name="adj"/>
              <a:gd fmla="val 115470" name="vf"/>
            </a:avLst>
          </a:prstGeom>
          <a:no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0" name="Google Shape;240;p19"/>
          <p:cNvSpPr/>
          <p:nvPr/>
        </p:nvSpPr>
        <p:spPr>
          <a:xfrm>
            <a:off x="6334981" y="5962237"/>
            <a:ext cx="1455521" cy="901561"/>
          </a:xfrm>
          <a:custGeom>
            <a:rect b="b" l="l" r="r" t="t"/>
            <a:pathLst>
              <a:path extrusionOk="0" h="901561" w="1455521">
                <a:moveTo>
                  <a:pt x="359906" y="0"/>
                </a:moveTo>
                <a:lnTo>
                  <a:pt x="1095615" y="0"/>
                </a:lnTo>
                <a:lnTo>
                  <a:pt x="1455521" y="633348"/>
                </a:lnTo>
                <a:lnTo>
                  <a:pt x="1303107" y="901561"/>
                </a:lnTo>
                <a:lnTo>
                  <a:pt x="152415" y="901561"/>
                </a:lnTo>
                <a:lnTo>
                  <a:pt x="0" y="633348"/>
                </a:lnTo>
                <a:close/>
              </a:path>
            </a:pathLst>
          </a:custGeom>
          <a:noFill/>
          <a:ln cap="flat" cmpd="sng" w="19050">
            <a:solidFill>
              <a:srgbClr val="98432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1" name="Google Shape;241;p19"/>
          <p:cNvSpPr/>
          <p:nvPr>
            <p:ph idx="2" type="pic"/>
          </p:nvPr>
        </p:nvSpPr>
        <p:spPr>
          <a:xfrm>
            <a:off x="2754948" y="2502098"/>
            <a:ext cx="1465840" cy="1289394"/>
          </a:xfrm>
          <a:prstGeom prst="hexagon">
            <a:avLst>
              <a:gd fmla="val 28349" name="adj"/>
              <a:gd fmla="val 115470" name="vf"/>
            </a:avLst>
          </a:prstGeom>
          <a:noFill/>
          <a:ln>
            <a:noFill/>
          </a:ln>
        </p:spPr>
      </p:sp>
      <p:sp>
        <p:nvSpPr>
          <p:cNvPr id="242" name="Google Shape;242;p19"/>
          <p:cNvSpPr/>
          <p:nvPr>
            <p:ph idx="3" type="pic"/>
          </p:nvPr>
        </p:nvSpPr>
        <p:spPr>
          <a:xfrm>
            <a:off x="391110" y="2493385"/>
            <a:ext cx="1465840" cy="1289394"/>
          </a:xfrm>
          <a:prstGeom prst="hexagon">
            <a:avLst>
              <a:gd fmla="val 28349" name="adj"/>
              <a:gd fmla="val 115470" name="vf"/>
            </a:avLst>
          </a:prstGeom>
          <a:noFill/>
          <a:ln>
            <a:noFill/>
          </a:ln>
        </p:spPr>
      </p:sp>
      <p:sp>
        <p:nvSpPr>
          <p:cNvPr id="243" name="Google Shape;243;p19"/>
          <p:cNvSpPr/>
          <p:nvPr>
            <p:ph idx="4" type="pic"/>
          </p:nvPr>
        </p:nvSpPr>
        <p:spPr>
          <a:xfrm>
            <a:off x="5151412" y="5238680"/>
            <a:ext cx="1465840" cy="1289394"/>
          </a:xfrm>
          <a:prstGeom prst="hexagon">
            <a:avLst>
              <a:gd fmla="val 28349" name="adj"/>
              <a:gd fmla="val 115470" name="vf"/>
            </a:avLst>
          </a:prstGeom>
          <a:noFill/>
          <a:ln>
            <a:noFill/>
          </a:ln>
        </p:spPr>
      </p:sp>
      <p:sp>
        <p:nvSpPr>
          <p:cNvPr id="244" name="Google Shape;244;p19"/>
          <p:cNvSpPr/>
          <p:nvPr>
            <p:ph idx="5" type="pic"/>
          </p:nvPr>
        </p:nvSpPr>
        <p:spPr>
          <a:xfrm>
            <a:off x="3948599" y="3194928"/>
            <a:ext cx="1465840" cy="1289394"/>
          </a:xfrm>
          <a:prstGeom prst="hexagon">
            <a:avLst>
              <a:gd fmla="val 28349" name="adj"/>
              <a:gd fmla="val 115470" name="vf"/>
            </a:avLst>
          </a:prstGeom>
          <a:noFill/>
          <a:ln>
            <a:noFill/>
          </a:ln>
        </p:spPr>
      </p:sp>
      <p:sp>
        <p:nvSpPr>
          <p:cNvPr descr="Click icon to add picture" id="245" name="Google Shape;245;p19"/>
          <p:cNvSpPr txBox="1"/>
          <p:nvPr>
            <p:ph idx="1" type="body"/>
          </p:nvPr>
        </p:nvSpPr>
        <p:spPr>
          <a:xfrm>
            <a:off x="6096000" y="3093990"/>
            <a:ext cx="3034145" cy="1879791"/>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800"/>
              <a:buNone/>
              <a:defRPr b="0" sz="1800">
                <a:solidFill>
                  <a:schemeClr val="lt1"/>
                </a:solidFil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6" name="Google Shape;246;p19"/>
          <p:cNvSpPr txBox="1"/>
          <p:nvPr>
            <p:ph type="title"/>
          </p:nvPr>
        </p:nvSpPr>
        <p:spPr>
          <a:xfrm>
            <a:off x="6096000" y="1703538"/>
            <a:ext cx="5055698"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7" name="Google Shape;247;p19"/>
          <p:cNvSpPr/>
          <p:nvPr/>
        </p:nvSpPr>
        <p:spPr>
          <a:xfrm>
            <a:off x="-6538" y="1815084"/>
            <a:ext cx="697438" cy="1266696"/>
          </a:xfrm>
          <a:custGeom>
            <a:rect b="b" l="l" r="r" t="t"/>
            <a:pathLst>
              <a:path extrusionOk="0" h="1266696" w="697438">
                <a:moveTo>
                  <a:pt x="8792" y="8793"/>
                </a:moveTo>
                <a:lnTo>
                  <a:pt x="337532" y="0"/>
                </a:lnTo>
                <a:lnTo>
                  <a:pt x="697438" y="633348"/>
                </a:lnTo>
                <a:lnTo>
                  <a:pt x="337532" y="1266696"/>
                </a:lnTo>
                <a:lnTo>
                  <a:pt x="0" y="1266696"/>
                </a:lnTo>
                <a:cubicBezTo>
                  <a:pt x="0" y="844464"/>
                  <a:pt x="8792" y="431025"/>
                  <a:pt x="8792" y="8793"/>
                </a:cubicBezTo>
                <a:close/>
              </a:path>
            </a:pathLst>
          </a:custGeom>
          <a:noFill/>
          <a:ln cap="flat" cmpd="sng" w="19050">
            <a:solidFill>
              <a:srgbClr val="D5DFE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type="obj">
  <p:cSld name="OBJECT">
    <p:spTree>
      <p:nvGrpSpPr>
        <p:cNvPr id="18" name="Shape 18"/>
        <p:cNvGrpSpPr/>
        <p:nvPr/>
      </p:nvGrpSpPr>
      <p:grpSpPr>
        <a:xfrm>
          <a:off x="0" y="0"/>
          <a:ext cx="0" cy="0"/>
          <a:chOff x="0" y="0"/>
          <a:chExt cx="0" cy="0"/>
        </a:xfrm>
      </p:grpSpPr>
      <p:sp>
        <p:nvSpPr>
          <p:cNvPr id="19" name="Google Shape;19;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
          <p:cNvSpPr txBox="1"/>
          <p:nvPr>
            <p:ph idx="1" type="body"/>
          </p:nvPr>
        </p:nvSpPr>
        <p:spPr>
          <a:xfrm>
            <a:off x="838200" y="1825625"/>
            <a:ext cx="10515600" cy="4351338"/>
          </a:xfrm>
          <a:prstGeom prst="rect">
            <a:avLst/>
          </a:prstGeom>
          <a:noFill/>
          <a:ln>
            <a:noFill/>
          </a:ln>
        </p:spPr>
        <p:txBody>
          <a:bodyPr anchorCtr="0" anchor="ctr"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3"/>
          <p:cNvSpPr txBox="1"/>
          <p:nvPr>
            <p:ph idx="10" type="dt"/>
          </p:nvPr>
        </p:nvSpPr>
        <p:spPr>
          <a:xfrm>
            <a:off x="9732656" y="5883275"/>
            <a:ext cx="11430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2" name="Google Shape;22;p3"/>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2" type="sldNum"/>
          </p:nvPr>
        </p:nvSpPr>
        <p:spPr>
          <a:xfrm>
            <a:off x="10951856" y="5867131"/>
            <a:ext cx="551167"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0" type="dt"/>
          </p:nvPr>
        </p:nvSpPr>
        <p:spPr>
          <a:xfrm>
            <a:off x="9732656" y="5883275"/>
            <a:ext cx="11430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7" name="Google Shape;27;p4"/>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p:cSld name="Quote ">
    <p:spTree>
      <p:nvGrpSpPr>
        <p:cNvPr id="29" name="Shape 29"/>
        <p:cNvGrpSpPr/>
        <p:nvPr/>
      </p:nvGrpSpPr>
      <p:grpSpPr>
        <a:xfrm>
          <a:off x="0" y="0"/>
          <a:ext cx="0" cy="0"/>
          <a:chOff x="0" y="0"/>
          <a:chExt cx="0" cy="0"/>
        </a:xfrm>
      </p:grpSpPr>
      <p:sp>
        <p:nvSpPr>
          <p:cNvPr id="30" name="Google Shape;30;p5"/>
          <p:cNvSpPr txBox="1"/>
          <p:nvPr>
            <p:ph type="title"/>
          </p:nvPr>
        </p:nvSpPr>
        <p:spPr>
          <a:xfrm>
            <a:off x="6099079" y="1856195"/>
            <a:ext cx="4518122" cy="1688906"/>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2700"/>
              <a:buFont typeface="Arial"/>
              <a:buNone/>
              <a:defRPr sz="27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 type="body"/>
          </p:nvPr>
        </p:nvSpPr>
        <p:spPr>
          <a:xfrm>
            <a:off x="6095999" y="3695015"/>
            <a:ext cx="4672693" cy="1688906"/>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accent2"/>
              </a:buClr>
              <a:buSzPts val="1500"/>
              <a:buNone/>
              <a:defRPr b="0" sz="1500">
                <a:solidFill>
                  <a:schemeClr val="accent2"/>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p:nvPr/>
        </p:nvSpPr>
        <p:spPr>
          <a:xfrm>
            <a:off x="3843559" y="722518"/>
            <a:ext cx="1244907" cy="1405252"/>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ADC0D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3" name="Google Shape;33;p5"/>
          <p:cNvSpPr/>
          <p:nvPr/>
        </p:nvSpPr>
        <p:spPr>
          <a:xfrm>
            <a:off x="1223929" y="1436914"/>
            <a:ext cx="2857005" cy="3269776"/>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Arial"/>
              <a:ea typeface="Arial"/>
              <a:cs typeface="Arial"/>
              <a:sym typeface="Arial"/>
            </a:endParaRPr>
          </a:p>
        </p:txBody>
      </p:sp>
      <p:sp>
        <p:nvSpPr>
          <p:cNvPr id="34" name="Google Shape;34;p5"/>
          <p:cNvSpPr/>
          <p:nvPr/>
        </p:nvSpPr>
        <p:spPr>
          <a:xfrm>
            <a:off x="758702" y="3457554"/>
            <a:ext cx="1208037" cy="1381756"/>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5" name="Google Shape;35;p5"/>
          <p:cNvSpPr/>
          <p:nvPr/>
        </p:nvSpPr>
        <p:spPr>
          <a:xfrm>
            <a:off x="2917915" y="4662164"/>
            <a:ext cx="663381" cy="758922"/>
          </a:xfrm>
          <a:custGeom>
            <a:rect b="b" l="l" r="r" t="t"/>
            <a:pathLst>
              <a:path extrusionOk="0" h="5032188" w="4398682">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36" name="Google Shape;36;p5"/>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Image">
  <p:cSld name="Title Slide with Image">
    <p:bg>
      <p:bgPr>
        <a:solidFill>
          <a:schemeClr val="accent6"/>
        </a:solidFill>
      </p:bgPr>
    </p:bg>
    <p:spTree>
      <p:nvGrpSpPr>
        <p:cNvPr id="38" name="Shape 38"/>
        <p:cNvGrpSpPr/>
        <p:nvPr/>
      </p:nvGrpSpPr>
      <p:grpSpPr>
        <a:xfrm>
          <a:off x="0" y="0"/>
          <a:ext cx="0" cy="0"/>
          <a:chOff x="0" y="0"/>
          <a:chExt cx="0" cy="0"/>
        </a:xfrm>
      </p:grpSpPr>
      <p:sp>
        <p:nvSpPr>
          <p:cNvPr id="39" name="Google Shape;39;p6"/>
          <p:cNvSpPr txBox="1"/>
          <p:nvPr>
            <p:ph type="title"/>
          </p:nvPr>
        </p:nvSpPr>
        <p:spPr>
          <a:xfrm>
            <a:off x="1484764" y="1986926"/>
            <a:ext cx="5257793" cy="2057441"/>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40" name="Google Shape;40;p6"/>
          <p:cNvCxnSpPr/>
          <p:nvPr/>
        </p:nvCxnSpPr>
        <p:spPr>
          <a:xfrm>
            <a:off x="1509005" y="4172084"/>
            <a:ext cx="0" cy="760288"/>
          </a:xfrm>
          <a:prstGeom prst="straightConnector1">
            <a:avLst/>
          </a:prstGeom>
          <a:noFill/>
          <a:ln cap="flat" cmpd="sng" w="19050">
            <a:solidFill>
              <a:srgbClr val="D84400"/>
            </a:solidFill>
            <a:prstDash val="solid"/>
            <a:miter lim="800000"/>
            <a:headEnd len="sm" w="sm" type="none"/>
            <a:tailEnd len="sm" w="sm" type="none"/>
          </a:ln>
        </p:spPr>
      </p:cxnSp>
      <p:sp>
        <p:nvSpPr>
          <p:cNvPr descr="Click icon to add picture" id="41" name="Google Shape;41;p6"/>
          <p:cNvSpPr txBox="1"/>
          <p:nvPr>
            <p:ph idx="1" type="body"/>
          </p:nvPr>
        </p:nvSpPr>
        <p:spPr>
          <a:xfrm>
            <a:off x="1601366" y="4172084"/>
            <a:ext cx="1570612" cy="76028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800"/>
              <a:buNone/>
              <a:defRPr b="0" sz="1800">
                <a:solidFill>
                  <a:schemeClr val="lt1"/>
                </a:solidFil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p:nvPr>
            <p:ph idx="2" type="pic"/>
          </p:nvPr>
        </p:nvSpPr>
        <p:spPr>
          <a:xfrm>
            <a:off x="6742557" y="821836"/>
            <a:ext cx="4405503" cy="5066346"/>
          </a:xfrm>
          <a:prstGeom prst="rect">
            <a:avLst/>
          </a:prstGeom>
          <a:noFill/>
          <a:ln>
            <a:noFill/>
          </a:ln>
        </p:spPr>
      </p:sp>
      <p:sp>
        <p:nvSpPr>
          <p:cNvPr id="43" name="Google Shape;43;p6"/>
          <p:cNvSpPr/>
          <p:nvPr/>
        </p:nvSpPr>
        <p:spPr>
          <a:xfrm>
            <a:off x="7441324" y="5568778"/>
            <a:ext cx="829927" cy="949454"/>
          </a:xfrm>
          <a:custGeom>
            <a:rect b="b" l="l" r="r" t="t"/>
            <a:pathLst>
              <a:path extrusionOk="0" h="5032188" w="4398682">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Tree>
  </p:cSld>
  <p:clrMapOvr>
    <a:masterClrMapping/>
  </p:clrMapOvr>
  <p:extLst>
    <p:ext uri="{DCECCB84-F9BA-43D5-87BE-67443E8EF086}">
      <p15:sldGuideLst>
        <p15:guide id="1" pos="528">
          <p15:clr>
            <a:srgbClr val="FBAE40"/>
          </p15:clr>
        </p15:guide>
        <p15:guide id="2" orient="horz" pos="52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44" name="Shape 44"/>
        <p:cNvGrpSpPr/>
        <p:nvPr/>
      </p:nvGrpSpPr>
      <p:grpSpPr>
        <a:xfrm>
          <a:off x="0" y="0"/>
          <a:ext cx="0" cy="0"/>
          <a:chOff x="0" y="0"/>
          <a:chExt cx="0" cy="0"/>
        </a:xfrm>
      </p:grpSpPr>
      <p:sp>
        <p:nvSpPr>
          <p:cNvPr id="45" name="Google Shape;45;p7"/>
          <p:cNvSpPr txBox="1"/>
          <p:nvPr>
            <p:ph type="title"/>
          </p:nvPr>
        </p:nvSpPr>
        <p:spPr>
          <a:xfrm>
            <a:off x="512572" y="3435545"/>
            <a:ext cx="4253399" cy="174011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7"/>
          <p:cNvSpPr/>
          <p:nvPr/>
        </p:nvSpPr>
        <p:spPr>
          <a:xfrm>
            <a:off x="6282845" y="525294"/>
            <a:ext cx="1913128" cy="2140085"/>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7" name="Google Shape;47;p7"/>
          <p:cNvSpPr/>
          <p:nvPr/>
        </p:nvSpPr>
        <p:spPr>
          <a:xfrm>
            <a:off x="8375472" y="496110"/>
            <a:ext cx="1913128" cy="215954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8" name="Google Shape;48;p7"/>
          <p:cNvSpPr/>
          <p:nvPr/>
        </p:nvSpPr>
        <p:spPr>
          <a:xfrm>
            <a:off x="7328126" y="2310315"/>
            <a:ext cx="1913128" cy="215954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9" name="Google Shape;49;p7"/>
          <p:cNvSpPr/>
          <p:nvPr/>
        </p:nvSpPr>
        <p:spPr>
          <a:xfrm>
            <a:off x="8375472" y="4095335"/>
            <a:ext cx="1913128" cy="215954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0" name="Google Shape;50;p7"/>
          <p:cNvSpPr/>
          <p:nvPr/>
        </p:nvSpPr>
        <p:spPr>
          <a:xfrm>
            <a:off x="9403474" y="2310314"/>
            <a:ext cx="1913128" cy="215954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lick icon to add picture" id="51" name="Google Shape;51;p7"/>
          <p:cNvSpPr txBox="1"/>
          <p:nvPr>
            <p:ph idx="1" type="body"/>
          </p:nvPr>
        </p:nvSpPr>
        <p:spPr>
          <a:xfrm>
            <a:off x="6274027" y="1076241"/>
            <a:ext cx="1913128" cy="1054727"/>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800"/>
              <a:buNone/>
              <a:defRPr b="0" i="0" sz="18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52" name="Google Shape;52;p7"/>
          <p:cNvSpPr txBox="1"/>
          <p:nvPr>
            <p:ph idx="2" type="body"/>
          </p:nvPr>
        </p:nvSpPr>
        <p:spPr>
          <a:xfrm>
            <a:off x="8375472" y="1076241"/>
            <a:ext cx="1904890" cy="1054728"/>
          </a:xfrm>
          <a:prstGeom prst="rect">
            <a:avLst/>
          </a:prstGeom>
          <a:noFill/>
          <a:ln>
            <a:noFill/>
          </a:ln>
        </p:spPr>
        <p:txBody>
          <a:bodyPr anchorCtr="0" anchor="ctr" bIns="45700" lIns="91425" spcFirstLastPara="1" rIns="91425" wrap="square" tIns="45700">
            <a:noAutofit/>
          </a:bodyPr>
          <a:lstStyle>
            <a:lvl1pPr indent="-228600" lvl="0" marL="457200" algn="ctr">
              <a:lnSpc>
                <a:spcPct val="113000"/>
              </a:lnSpc>
              <a:spcBef>
                <a:spcPts val="1000"/>
              </a:spcBef>
              <a:spcAft>
                <a:spcPts val="0"/>
              </a:spcAft>
              <a:buClr>
                <a:schemeClr val="lt1"/>
              </a:buClr>
              <a:buSzPts val="1800"/>
              <a:buNone/>
              <a:defRPr b="0" i="0" sz="18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53" name="Google Shape;53;p7"/>
          <p:cNvSpPr txBox="1"/>
          <p:nvPr>
            <p:ph idx="3" type="body"/>
          </p:nvPr>
        </p:nvSpPr>
        <p:spPr>
          <a:xfrm>
            <a:off x="7321949" y="2844725"/>
            <a:ext cx="1914694" cy="1089194"/>
          </a:xfrm>
          <a:prstGeom prst="rect">
            <a:avLst/>
          </a:prstGeom>
          <a:noFill/>
          <a:ln>
            <a:noFill/>
          </a:ln>
        </p:spPr>
        <p:txBody>
          <a:bodyPr anchorCtr="0" anchor="ctr" bIns="45700" lIns="91425" spcFirstLastPara="1" rIns="91425" wrap="square" tIns="45700">
            <a:noAutofit/>
          </a:bodyPr>
          <a:lstStyle>
            <a:lvl1pPr indent="-228600" lvl="0" marL="457200" algn="ctr">
              <a:lnSpc>
                <a:spcPct val="113000"/>
              </a:lnSpc>
              <a:spcBef>
                <a:spcPts val="1000"/>
              </a:spcBef>
              <a:spcAft>
                <a:spcPts val="0"/>
              </a:spcAft>
              <a:buClr>
                <a:schemeClr val="lt1"/>
              </a:buClr>
              <a:buSzPts val="1800"/>
              <a:buNone/>
              <a:defRPr b="0" i="0" sz="18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54" name="Google Shape;54;p7"/>
          <p:cNvSpPr txBox="1"/>
          <p:nvPr>
            <p:ph idx="4" type="body"/>
          </p:nvPr>
        </p:nvSpPr>
        <p:spPr>
          <a:xfrm>
            <a:off x="9409651" y="2826795"/>
            <a:ext cx="1913128" cy="1107124"/>
          </a:xfrm>
          <a:prstGeom prst="rect">
            <a:avLst/>
          </a:prstGeom>
          <a:noFill/>
          <a:ln>
            <a:noFill/>
          </a:ln>
        </p:spPr>
        <p:txBody>
          <a:bodyPr anchorCtr="0" anchor="ctr" bIns="45700" lIns="91425" spcFirstLastPara="1" rIns="91425" wrap="square" tIns="45700">
            <a:noAutofit/>
          </a:bodyPr>
          <a:lstStyle>
            <a:lvl1pPr indent="-228600" lvl="0" marL="457200" algn="ctr">
              <a:lnSpc>
                <a:spcPct val="113000"/>
              </a:lnSpc>
              <a:spcBef>
                <a:spcPts val="1000"/>
              </a:spcBef>
              <a:spcAft>
                <a:spcPts val="0"/>
              </a:spcAft>
              <a:buClr>
                <a:schemeClr val="lt1"/>
              </a:buClr>
              <a:buSzPts val="1800"/>
              <a:buNone/>
              <a:defRPr b="0" i="0" sz="18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55" name="Google Shape;55;p7"/>
          <p:cNvSpPr txBox="1"/>
          <p:nvPr>
            <p:ph idx="5" type="body"/>
          </p:nvPr>
        </p:nvSpPr>
        <p:spPr>
          <a:xfrm>
            <a:off x="8367234" y="4631270"/>
            <a:ext cx="1913128" cy="1075689"/>
          </a:xfrm>
          <a:prstGeom prst="rect">
            <a:avLst/>
          </a:prstGeom>
          <a:noFill/>
          <a:ln>
            <a:noFill/>
          </a:ln>
        </p:spPr>
        <p:txBody>
          <a:bodyPr anchorCtr="0" anchor="ctr" bIns="45700" lIns="91425" spcFirstLastPara="1" rIns="91425" wrap="square" tIns="45700">
            <a:noAutofit/>
          </a:bodyPr>
          <a:lstStyle>
            <a:lvl1pPr indent="-228600" lvl="0" marL="457200" algn="ctr">
              <a:lnSpc>
                <a:spcPct val="113000"/>
              </a:lnSpc>
              <a:spcBef>
                <a:spcPts val="1000"/>
              </a:spcBef>
              <a:spcAft>
                <a:spcPts val="0"/>
              </a:spcAft>
              <a:buClr>
                <a:schemeClr val="lt1"/>
              </a:buClr>
              <a:buSzPts val="1800"/>
              <a:buNone/>
              <a:defRPr b="0" i="0" sz="18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7"/>
          <p:cNvSpPr/>
          <p:nvPr/>
        </p:nvSpPr>
        <p:spPr>
          <a:xfrm>
            <a:off x="630971" y="606175"/>
            <a:ext cx="1913128" cy="2140085"/>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7" name="Google Shape;57;p7"/>
          <p:cNvSpPr/>
          <p:nvPr/>
        </p:nvSpPr>
        <p:spPr>
          <a:xfrm>
            <a:off x="10460480" y="505838"/>
            <a:ext cx="1731521" cy="2159541"/>
          </a:xfrm>
          <a:custGeom>
            <a:rect b="b" l="l" r="r" t="t"/>
            <a:pathLst>
              <a:path extrusionOk="0" h="2159541" w="1731521">
                <a:moveTo>
                  <a:pt x="953758" y="0"/>
                </a:moveTo>
                <a:lnTo>
                  <a:pt x="1731521" y="438909"/>
                </a:lnTo>
                <a:lnTo>
                  <a:pt x="1731521" y="1724628"/>
                </a:lnTo>
                <a:lnTo>
                  <a:pt x="956364" y="2159541"/>
                </a:lnTo>
                <a:lnTo>
                  <a:pt x="0" y="1623503"/>
                </a:lnTo>
                <a:lnTo>
                  <a:pt x="0" y="543733"/>
                </a:lnTo>
                <a:close/>
              </a:path>
            </a:pathLst>
          </a:custGeom>
          <a:noFill/>
          <a:ln cap="flat" cmpd="sng" w="1905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8" name="Google Shape;58;p7"/>
          <p:cNvSpPr/>
          <p:nvPr/>
        </p:nvSpPr>
        <p:spPr>
          <a:xfrm>
            <a:off x="11498097" y="2436654"/>
            <a:ext cx="698022" cy="1868948"/>
          </a:xfrm>
          <a:custGeom>
            <a:rect b="b" l="l" r="r" t="t"/>
            <a:pathLst>
              <a:path extrusionOk="0" h="1868948" w="698022">
                <a:moveTo>
                  <a:pt x="698022" y="0"/>
                </a:moveTo>
                <a:lnTo>
                  <a:pt x="698022" y="1868948"/>
                </a:lnTo>
                <a:lnTo>
                  <a:pt x="0" y="1477709"/>
                </a:lnTo>
                <a:lnTo>
                  <a:pt x="0" y="397939"/>
                </a:lnTo>
                <a:close/>
              </a:path>
            </a:pathLst>
          </a:custGeom>
          <a:noFill/>
          <a:ln cap="flat" cmpd="sng" w="1905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9" name="Google Shape;59;p7"/>
          <p:cNvSpPr/>
          <p:nvPr/>
        </p:nvSpPr>
        <p:spPr>
          <a:xfrm>
            <a:off x="10460480" y="4114794"/>
            <a:ext cx="1731521" cy="2159541"/>
          </a:xfrm>
          <a:custGeom>
            <a:rect b="b" l="l" r="r" t="t"/>
            <a:pathLst>
              <a:path extrusionOk="0" h="2159541" w="1731521">
                <a:moveTo>
                  <a:pt x="953758" y="0"/>
                </a:moveTo>
                <a:lnTo>
                  <a:pt x="1731521" y="438909"/>
                </a:lnTo>
                <a:lnTo>
                  <a:pt x="1731521" y="1724629"/>
                </a:lnTo>
                <a:lnTo>
                  <a:pt x="956364" y="2159541"/>
                </a:lnTo>
                <a:lnTo>
                  <a:pt x="0" y="1623503"/>
                </a:lnTo>
                <a:lnTo>
                  <a:pt x="0" y="543733"/>
                </a:lnTo>
                <a:close/>
              </a:path>
            </a:pathLst>
          </a:custGeom>
          <a:noFill/>
          <a:ln cap="flat" cmpd="sng" w="1905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0" name="Google Shape;60;p7"/>
          <p:cNvSpPr/>
          <p:nvPr/>
        </p:nvSpPr>
        <p:spPr>
          <a:xfrm>
            <a:off x="5252937" y="2290859"/>
            <a:ext cx="1913128" cy="215954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1" name="Google Shape;61;p7"/>
          <p:cNvSpPr/>
          <p:nvPr/>
        </p:nvSpPr>
        <p:spPr>
          <a:xfrm>
            <a:off x="6310033" y="4056424"/>
            <a:ext cx="1913128" cy="215954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2" name="Google Shape;62;p7"/>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7"/>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528">
          <p15:clr>
            <a:srgbClr val="FBAE40"/>
          </p15:clr>
        </p15:guide>
        <p15:guide id="2"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p:cSld name="Introduction">
    <p:spTree>
      <p:nvGrpSpPr>
        <p:cNvPr id="64" name="Shape 64"/>
        <p:cNvGrpSpPr/>
        <p:nvPr/>
      </p:nvGrpSpPr>
      <p:grpSpPr>
        <a:xfrm>
          <a:off x="0" y="0"/>
          <a:ext cx="0" cy="0"/>
          <a:chOff x="0" y="0"/>
          <a:chExt cx="0" cy="0"/>
        </a:xfrm>
      </p:grpSpPr>
      <p:sp>
        <p:nvSpPr>
          <p:cNvPr id="65" name="Google Shape;65;p8"/>
          <p:cNvSpPr txBox="1"/>
          <p:nvPr>
            <p:ph type="title"/>
          </p:nvPr>
        </p:nvSpPr>
        <p:spPr>
          <a:xfrm>
            <a:off x="509574" y="2096892"/>
            <a:ext cx="5117162"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8"/>
          <p:cNvSpPr txBox="1"/>
          <p:nvPr>
            <p:ph idx="1" type="body"/>
          </p:nvPr>
        </p:nvSpPr>
        <p:spPr>
          <a:xfrm>
            <a:off x="509574" y="3435546"/>
            <a:ext cx="4260180" cy="129453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500"/>
              <a:buNone/>
              <a:defRPr b="0" sz="15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8"/>
          <p:cNvSpPr/>
          <p:nvPr>
            <p:ph idx="2" type="pic"/>
          </p:nvPr>
        </p:nvSpPr>
        <p:spPr>
          <a:xfrm>
            <a:off x="5745001" y="0"/>
            <a:ext cx="6446999" cy="6858000"/>
          </a:xfrm>
          <a:prstGeom prst="rect">
            <a:avLst/>
          </a:prstGeom>
          <a:noFill/>
          <a:ln>
            <a:noFill/>
          </a:ln>
        </p:spPr>
      </p:sp>
      <p:sp>
        <p:nvSpPr>
          <p:cNvPr id="68" name="Google Shape;68;p8"/>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8"/>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70" name="Shape 70"/>
        <p:cNvGrpSpPr/>
        <p:nvPr/>
      </p:nvGrpSpPr>
      <p:grpSpPr>
        <a:xfrm>
          <a:off x="0" y="0"/>
          <a:ext cx="0" cy="0"/>
          <a:chOff x="0" y="0"/>
          <a:chExt cx="0" cy="0"/>
        </a:xfrm>
      </p:grpSpPr>
      <p:sp>
        <p:nvSpPr>
          <p:cNvPr id="71" name="Google Shape;71;p9"/>
          <p:cNvSpPr txBox="1"/>
          <p:nvPr>
            <p:ph type="title"/>
          </p:nvPr>
        </p:nvSpPr>
        <p:spPr>
          <a:xfrm>
            <a:off x="6710510" y="2016579"/>
            <a:ext cx="4441188" cy="2775857"/>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9"/>
          <p:cNvSpPr/>
          <p:nvPr/>
        </p:nvSpPr>
        <p:spPr>
          <a:xfrm rot="5400000">
            <a:off x="1308232" y="2004972"/>
            <a:ext cx="3593592" cy="2880360"/>
          </a:xfrm>
          <a:prstGeom prst="hexagon">
            <a:avLst>
              <a:gd fmla="val 31211" name="adj"/>
              <a:gd fmla="val 115470" name="vf"/>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lick icon to add picture" id="73" name="Google Shape;73;p9"/>
          <p:cNvSpPr txBox="1"/>
          <p:nvPr>
            <p:ph idx="1" type="body"/>
          </p:nvPr>
        </p:nvSpPr>
        <p:spPr>
          <a:xfrm>
            <a:off x="2319235" y="2911781"/>
            <a:ext cx="1570612" cy="1070829"/>
          </a:xfrm>
          <a:prstGeom prst="rect">
            <a:avLst/>
          </a:prstGeom>
          <a:noFill/>
          <a:ln>
            <a:noFill/>
          </a:ln>
        </p:spPr>
        <p:txBody>
          <a:bodyPr anchorCtr="0" anchor="t" bIns="45700" lIns="91425" spcFirstLastPara="1" rIns="91425" wrap="square" tIns="45700">
            <a:noAutofit/>
          </a:bodyPr>
          <a:lstStyle>
            <a:lvl1pPr indent="-228600" lvl="0" marL="457200" algn="ctr">
              <a:lnSpc>
                <a:spcPct val="113000"/>
              </a:lnSpc>
              <a:spcBef>
                <a:spcPts val="1000"/>
              </a:spcBef>
              <a:spcAft>
                <a:spcPts val="0"/>
              </a:spcAft>
              <a:buClr>
                <a:schemeClr val="dk2"/>
              </a:buClr>
              <a:buSzPts val="1800"/>
              <a:buNone/>
              <a:defRPr b="1" sz="1800" cap="none">
                <a:solidFill>
                  <a:schemeClr val="dk2"/>
                </a:solidFil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9"/>
          <p:cNvSpPr/>
          <p:nvPr>
            <p:ph idx="2" type="pic"/>
          </p:nvPr>
        </p:nvSpPr>
        <p:spPr>
          <a:xfrm>
            <a:off x="581710" y="555648"/>
            <a:ext cx="5045662" cy="5783096"/>
          </a:xfrm>
          <a:prstGeom prst="rect">
            <a:avLst/>
          </a:prstGeom>
          <a:no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75" name="Shape 75"/>
        <p:cNvGrpSpPr/>
        <p:nvPr/>
      </p:nvGrpSpPr>
      <p:grpSpPr>
        <a:xfrm>
          <a:off x="0" y="0"/>
          <a:ext cx="0" cy="0"/>
          <a:chOff x="0" y="0"/>
          <a:chExt cx="0" cy="0"/>
        </a:xfrm>
      </p:grpSpPr>
      <p:sp>
        <p:nvSpPr>
          <p:cNvPr id="76" name="Google Shape;76;p10"/>
          <p:cNvSpPr txBox="1"/>
          <p:nvPr>
            <p:ph type="title"/>
          </p:nvPr>
        </p:nvSpPr>
        <p:spPr>
          <a:xfrm>
            <a:off x="587829" y="507076"/>
            <a:ext cx="10515600" cy="111543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0"/>
          <p:cNvSpPr/>
          <p:nvPr>
            <p:ph idx="2" type="chart"/>
          </p:nvPr>
        </p:nvSpPr>
        <p:spPr>
          <a:xfrm>
            <a:off x="587829" y="1622510"/>
            <a:ext cx="10889796" cy="4155757"/>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1pPr>
            <a:lvl2pPr lvl="1"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2pPr>
            <a:lvl3pPr lvl="2"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lvl="3"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4pPr>
            <a:lvl5pPr lvl="4"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8" name="Google Shape;78;p10"/>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0"/>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1.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5" name="Shape 5"/>
        <p:cNvGrpSpPr/>
        <p:nvPr/>
      </p:nvGrpSpPr>
      <p:grpSpPr>
        <a:xfrm>
          <a:off x="0" y="0"/>
          <a:ext cx="0" cy="0"/>
          <a:chOff x="0" y="0"/>
          <a:chExt cx="0" cy="0"/>
        </a:xfrm>
      </p:grpSpPr>
      <p:sp>
        <p:nvSpPr>
          <p:cNvPr id="6" name="Google Shape;6;p1"/>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55600" lvl="0" marL="457200" marR="0" rtl="0" algn="l">
              <a:lnSpc>
                <a:spcPct val="90000"/>
              </a:lnSpc>
              <a:spcBef>
                <a:spcPts val="10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indent="-355600" lvl="3" marL="18288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4pPr>
            <a:lvl5pPr indent="-355600" lvl="4" marL="22860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4400"/>
              <a:buFont typeface="Mate"/>
              <a:buNone/>
              <a:defRPr b="1" i="0" sz="4400" u="none" cap="none" strike="noStrike">
                <a:solidFill>
                  <a:schemeClr val="lt1"/>
                </a:solidFill>
                <a:latin typeface="Mate"/>
                <a:ea typeface="Mate"/>
                <a:cs typeface="Mate"/>
                <a:sym typeface="Mat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 name="Google Shape;9;p1"/>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4032">
          <p15:clr>
            <a:srgbClr val="F26B43"/>
          </p15:clr>
        </p15:guide>
        <p15:guide id="2" pos="3840">
          <p15:clr>
            <a:srgbClr val="F26B43"/>
          </p15:clr>
        </p15:guide>
        <p15:guide id="3" pos="5640">
          <p15:clr>
            <a:srgbClr val="F26B43"/>
          </p15:clr>
        </p15:guide>
        <p15:guide id="4" pos="1656">
          <p15:clr>
            <a:srgbClr val="F26B43"/>
          </p15:clr>
        </p15:guide>
        <p15:guide id="5" pos="520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3.png"/><Relationship Id="rId4" Type="http://schemas.openxmlformats.org/officeDocument/2006/relationships/image" Target="../media/image3.png"/><Relationship Id="rId5"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1.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5.png"/><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9.png"/><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4.png"/><Relationship Id="rId4" Type="http://schemas.openxmlformats.org/officeDocument/2006/relationships/image" Target="../media/image2.png"/><Relationship Id="rId5"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0"/>
          <p:cNvSpPr txBox="1"/>
          <p:nvPr>
            <p:ph type="title"/>
          </p:nvPr>
        </p:nvSpPr>
        <p:spPr>
          <a:xfrm>
            <a:off x="698723" y="1741445"/>
            <a:ext cx="10889796" cy="1418998"/>
          </a:xfrm>
          <a:prstGeom prst="rect">
            <a:avLst/>
          </a:prstGeom>
          <a:noFill/>
          <a:ln>
            <a:noFill/>
          </a:ln>
        </p:spPr>
        <p:txBody>
          <a:bodyPr anchorCtr="0" anchor="t"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100000"/>
              <a:buFont typeface="Times New Roman"/>
              <a:buNone/>
            </a:pPr>
            <a:r>
              <a:rPr b="1" i="1" lang="en-US" sz="5400">
                <a:latin typeface="Times New Roman"/>
                <a:ea typeface="Times New Roman"/>
                <a:cs typeface="Times New Roman"/>
                <a:sym typeface="Times New Roman"/>
              </a:rPr>
              <a:t>Image and Video Captioning Using Deep Learning</a:t>
            </a:r>
            <a:endParaRPr b="1" i="1" sz="5400">
              <a:latin typeface="Times New Roman"/>
              <a:ea typeface="Times New Roman"/>
              <a:cs typeface="Times New Roman"/>
              <a:sym typeface="Times New Roman"/>
            </a:endParaRPr>
          </a:p>
        </p:txBody>
      </p:sp>
      <p:sp>
        <p:nvSpPr>
          <p:cNvPr id="253" name="Google Shape;253;p20"/>
          <p:cNvSpPr txBox="1"/>
          <p:nvPr>
            <p:ph idx="4294967295" type="body"/>
          </p:nvPr>
        </p:nvSpPr>
        <p:spPr>
          <a:xfrm>
            <a:off x="0" y="1825625"/>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000"/>
              <a:buNone/>
            </a:pPr>
            <a:r>
              <a:rPr b="1" lang="en-US"/>
              <a:t> </a:t>
            </a:r>
            <a:endParaRPr/>
          </a:p>
        </p:txBody>
      </p:sp>
      <p:sp>
        <p:nvSpPr>
          <p:cNvPr id="254" name="Google Shape;254;p20"/>
          <p:cNvSpPr txBox="1"/>
          <p:nvPr/>
        </p:nvSpPr>
        <p:spPr>
          <a:xfrm flipH="1">
            <a:off x="6231578" y="4419642"/>
            <a:ext cx="5127056" cy="95406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800"/>
              <a:buFont typeface="Times New Roman"/>
              <a:buNone/>
            </a:pPr>
            <a:r>
              <a:rPr b="1" i="0" lang="en-US" sz="2800" u="none" cap="none" strike="noStrike">
                <a:solidFill>
                  <a:schemeClr val="lt1"/>
                </a:solidFill>
                <a:latin typeface="Times New Roman"/>
                <a:ea typeface="Times New Roman"/>
                <a:cs typeface="Times New Roman"/>
                <a:sym typeface="Times New Roman"/>
              </a:rPr>
              <a:t>Guide: Dr. Revathi(52287)</a:t>
            </a:r>
            <a:br>
              <a:rPr b="1" i="0" lang="en-US" sz="2800" u="none" cap="none" strike="noStrike">
                <a:solidFill>
                  <a:schemeClr val="lt1"/>
                </a:solidFill>
                <a:latin typeface="Times New Roman"/>
                <a:ea typeface="Times New Roman"/>
                <a:cs typeface="Times New Roman"/>
                <a:sym typeface="Times New Roman"/>
              </a:rPr>
            </a:br>
            <a:endParaRPr b="1" i="0" sz="2800" u="none" cap="none" strike="noStrike">
              <a:solidFill>
                <a:schemeClr val="lt1"/>
              </a:solidFill>
              <a:latin typeface="Arial"/>
              <a:ea typeface="Arial"/>
              <a:cs typeface="Arial"/>
              <a:sym typeface="Arial"/>
            </a:endParaRPr>
          </a:p>
        </p:txBody>
      </p:sp>
      <p:sp>
        <p:nvSpPr>
          <p:cNvPr id="255" name="Google Shape;255;p20"/>
          <p:cNvSpPr txBox="1"/>
          <p:nvPr/>
        </p:nvSpPr>
        <p:spPr>
          <a:xfrm>
            <a:off x="4154059" y="3296339"/>
            <a:ext cx="3662669"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1" lang="en-US" sz="2800" u="none" cap="none" strike="noStrike">
                <a:solidFill>
                  <a:schemeClr val="lt1"/>
                </a:solidFill>
                <a:latin typeface="Times New Roman"/>
                <a:ea typeface="Times New Roman"/>
                <a:cs typeface="Times New Roman"/>
                <a:sym typeface="Times New Roman"/>
              </a:rPr>
              <a:t>SWE1904_REVIEW-3</a:t>
            </a:r>
            <a:endParaRPr b="1" i="1" sz="2800" u="none" cap="none" strike="noStrike">
              <a:solidFill>
                <a:schemeClr val="lt1"/>
              </a:solidFill>
              <a:latin typeface="Times New Roman"/>
              <a:ea typeface="Times New Roman"/>
              <a:cs typeface="Times New Roman"/>
              <a:sym typeface="Times New Roman"/>
            </a:endParaRPr>
          </a:p>
        </p:txBody>
      </p:sp>
      <p:sp>
        <p:nvSpPr>
          <p:cNvPr id="256" name="Google Shape;256;p20"/>
          <p:cNvSpPr txBox="1"/>
          <p:nvPr/>
        </p:nvSpPr>
        <p:spPr>
          <a:xfrm>
            <a:off x="698723" y="4419602"/>
            <a:ext cx="2959465"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lt1"/>
                </a:solidFill>
                <a:latin typeface="Times New Roman"/>
                <a:ea typeface="Times New Roman"/>
                <a:cs typeface="Times New Roman"/>
                <a:sym typeface="Times New Roman"/>
              </a:rPr>
              <a:t>19MIS1018</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lt1"/>
                </a:solidFill>
                <a:latin typeface="Times New Roman"/>
                <a:ea typeface="Times New Roman"/>
                <a:cs typeface="Times New Roman"/>
                <a:sym typeface="Times New Roman"/>
              </a:rPr>
              <a:t>B DEVI PRASAD</a:t>
            </a:r>
            <a:endParaRPr b="0" i="0" sz="1400" u="none" cap="none" strike="noStrike">
              <a:solidFill>
                <a:srgbClr val="000000"/>
              </a:solidFill>
              <a:latin typeface="Arial"/>
              <a:ea typeface="Arial"/>
              <a:cs typeface="Arial"/>
              <a:sym typeface="Arial"/>
            </a:endParaRPr>
          </a:p>
        </p:txBody>
      </p:sp>
      <p:pic>
        <p:nvPicPr>
          <p:cNvPr id="257" name="Google Shape;257;p20"/>
          <p:cNvPicPr preferRelativeResize="0"/>
          <p:nvPr/>
        </p:nvPicPr>
        <p:blipFill rotWithShape="1">
          <a:blip r:embed="rId3">
            <a:alphaModFix/>
          </a:blip>
          <a:srcRect b="34695" l="-811" r="708" t="27014"/>
          <a:stretch/>
        </p:blipFill>
        <p:spPr>
          <a:xfrm>
            <a:off x="4571999" y="703385"/>
            <a:ext cx="2376000" cy="908850"/>
          </a:xfrm>
          <a:prstGeom prst="roundRect">
            <a:avLst>
              <a:gd fmla="val 16667" name="adj"/>
            </a:avLst>
          </a:prstGeom>
          <a:noFill/>
          <a:ln>
            <a:noFill/>
          </a:ln>
          <a:effectLst>
            <a:outerShdw blurRad="76200" rotWithShape="0" algn="tl" dir="7800000" dist="38100">
              <a:srgbClr val="000000">
                <a:alpha val="40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9"/>
          <p:cNvSpPr txBox="1"/>
          <p:nvPr>
            <p:ph type="title"/>
          </p:nvPr>
        </p:nvSpPr>
        <p:spPr>
          <a:xfrm>
            <a:off x="2040890" y="0"/>
            <a:ext cx="10019030" cy="629285"/>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90000"/>
              </a:lnSpc>
              <a:spcBef>
                <a:spcPts val="0"/>
              </a:spcBef>
              <a:spcAft>
                <a:spcPts val="0"/>
              </a:spcAft>
              <a:buClr>
                <a:schemeClr val="lt1"/>
              </a:buClr>
              <a:buSzPct val="100000"/>
              <a:buFont typeface="Times New Roman"/>
              <a:buNone/>
            </a:pPr>
            <a:r>
              <a:rPr lang="en-US">
                <a:latin typeface="Times New Roman"/>
                <a:ea typeface="Times New Roman"/>
                <a:cs typeface="Times New Roman"/>
                <a:sym typeface="Times New Roman"/>
              </a:rPr>
              <a:t>Literature Survey</a:t>
            </a:r>
            <a:endParaRPr/>
          </a:p>
        </p:txBody>
      </p:sp>
      <p:graphicFrame>
        <p:nvGraphicFramePr>
          <p:cNvPr id="311" name="Google Shape;311;p29"/>
          <p:cNvGraphicFramePr/>
          <p:nvPr/>
        </p:nvGraphicFramePr>
        <p:xfrm>
          <a:off x="550839" y="656581"/>
          <a:ext cx="3000000" cy="3000000"/>
        </p:xfrm>
        <a:graphic>
          <a:graphicData uri="http://schemas.openxmlformats.org/drawingml/2006/table">
            <a:tbl>
              <a:tblPr bandRow="1" firstRow="1">
                <a:noFill/>
                <a:tableStyleId>{0291CACA-8E99-4C14-9862-9082D4693B1A}</a:tableStyleId>
              </a:tblPr>
              <a:tblGrid>
                <a:gridCol w="795650"/>
                <a:gridCol w="3058800"/>
                <a:gridCol w="3134350"/>
                <a:gridCol w="3583950"/>
              </a:tblGrid>
              <a:tr h="82550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S.NO</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NAME OF THE PAPER</a:t>
                      </a:r>
                      <a:endParaRPr sz="1400" u="none" cap="none" strike="noStrike"/>
                    </a:p>
                  </a:txBody>
                  <a:tcPr marT="45725" marB="45725" marR="91450" marL="91450"/>
                </a:tc>
                <a:tc>
                  <a:txBody>
                    <a:bodyPr/>
                    <a:lstStyle/>
                    <a:p>
                      <a:pPr indent="0" lvl="0" marL="0" marR="0" rtl="0" algn="just">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AUTHORS,PUBLISHER AND ALGORITHMS USED</a:t>
                      </a:r>
                      <a:endParaRPr sz="1800" u="none" cap="none" strike="noStrike">
                        <a:solidFill>
                          <a:schemeClr val="dk1"/>
                        </a:solidFill>
                        <a:latin typeface="Times New Roman"/>
                        <a:ea typeface="Times New Roman"/>
                        <a:cs typeface="Times New Roman"/>
                        <a:sym typeface="Times New Roman"/>
                      </a:endParaRPr>
                    </a:p>
                  </a:txBody>
                  <a:tcPr marT="45725" marB="45725" marR="91450" marL="91450"/>
                </a:tc>
                <a:tc>
                  <a:txBody>
                    <a:bodyPr/>
                    <a:lstStyle/>
                    <a:p>
                      <a:pPr indent="0" lvl="0" marL="0" marR="0" rtl="0" algn="just">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MECHANISM USED </a:t>
                      </a:r>
                      <a:endParaRPr sz="1800" u="none" cap="none" strike="noStrike">
                        <a:solidFill>
                          <a:schemeClr val="dk1"/>
                        </a:solidFill>
                        <a:latin typeface="Times New Roman"/>
                        <a:ea typeface="Times New Roman"/>
                        <a:cs typeface="Times New Roman"/>
                        <a:sym typeface="Times New Roman"/>
                      </a:endParaRPr>
                    </a:p>
                  </a:txBody>
                  <a:tcPr marT="45725" marB="45725" marR="91450" marL="91450"/>
                </a:tc>
              </a:tr>
              <a:tr h="25298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9.</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Automatic Image and Video Caption Generation With Deep Learning: A Concise Review and Algorithmic Overlap</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SOHEYLA AMIRIAN </a:t>
                      </a:r>
                      <a:endParaRPr sz="1400" u="none" cap="none" strike="noStrike"/>
                    </a:p>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 KHALED RASHEED, THIAB R. TAHA</a:t>
                      </a:r>
                      <a:endParaRPr sz="1400" u="none" cap="none" strike="noStrike"/>
                    </a:p>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 AND HAMID R. ARABNIA</a:t>
                      </a:r>
                      <a:endParaRPr sz="1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IEEE-2020</a:t>
                      </a:r>
                      <a:endParaRPr sz="1400" u="none" cap="none" strike="noStrike"/>
                    </a:p>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Transformer Network CNN</a:t>
                      </a:r>
                      <a:endParaRPr sz="1800" u="none" cap="none" strike="noStrike">
                        <a:solidFill>
                          <a:schemeClr val="dk1"/>
                        </a:solidFill>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chemeClr val="dk1"/>
                          </a:solidFill>
                          <a:latin typeface="Times New Roman"/>
                          <a:ea typeface="Times New Roman"/>
                          <a:cs typeface="Times New Roman"/>
                          <a:sym typeface="Times New Roman"/>
                        </a:rPr>
                        <a:t>it is a concise review of both image captioning and</a:t>
                      </a:r>
                      <a:endParaRPr sz="1400" u="none" cap="none" strike="noStrike"/>
                    </a:p>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chemeClr val="dk1"/>
                          </a:solidFill>
                          <a:latin typeface="Times New Roman"/>
                          <a:ea typeface="Times New Roman"/>
                          <a:cs typeface="Times New Roman"/>
                          <a:sym typeface="Times New Roman"/>
                        </a:rPr>
                        <a:t>video captioning methodologies based on deep learning. This study treats both image and video captioning</a:t>
                      </a:r>
                      <a:endParaRPr sz="1400" u="none" cap="none" strike="noStrike"/>
                    </a:p>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chemeClr val="dk1"/>
                          </a:solidFill>
                          <a:latin typeface="Times New Roman"/>
                          <a:ea typeface="Times New Roman"/>
                          <a:cs typeface="Times New Roman"/>
                          <a:sym typeface="Times New Roman"/>
                        </a:rPr>
                        <a:t>by emphasizing the algorithmic overlap between the two.</a:t>
                      </a:r>
                      <a:endParaRPr sz="1400" u="none" cap="none" strike="noStrike"/>
                    </a:p>
                  </a:txBody>
                  <a:tcPr marT="45725" marB="45725" marR="91450" marL="91450"/>
                </a:tc>
              </a:tr>
              <a:tr h="27025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10.</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Dense Video Captioning using BiLSTM Encoder</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Jyoti Madake, Shripad Bhatlawand, Swarali Purandare, Swati Shilaskar, Yash Nikhare</a:t>
                      </a:r>
                      <a:endParaRPr sz="1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IEEE -  2022</a:t>
                      </a:r>
                      <a:endParaRPr sz="1400" u="none" cap="none" strike="noStrike"/>
                    </a:p>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Neural Networks</a:t>
                      </a:r>
                      <a:endParaRPr sz="1800" u="none" cap="none" strike="noStrike">
                        <a:solidFill>
                          <a:schemeClr val="dk1"/>
                        </a:solidFill>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chemeClr val="dk1"/>
                          </a:solidFill>
                          <a:latin typeface="Times New Roman"/>
                          <a:ea typeface="Times New Roman"/>
                          <a:cs typeface="Times New Roman"/>
                          <a:sym typeface="Times New Roman"/>
                        </a:rPr>
                        <a:t>BILSTM encoder effectively utilizes both past and future contexts from the video for generating captions. This model is trained and tested on MSVD dataset which has around 2000 videos and their corresponding captions. The proposed framework shows increased accuracy in video captioning in terms of BLEU score 0.78 and METEOR score 0.34.</a:t>
                      </a:r>
                      <a:endParaRPr sz="1400" u="none" cap="none" strike="noStrike"/>
                    </a:p>
                  </a:txBody>
                  <a:tcPr marT="45725" marB="45725" marR="91450" marL="9145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0"/>
          <p:cNvSpPr txBox="1"/>
          <p:nvPr>
            <p:ph type="title"/>
          </p:nvPr>
        </p:nvSpPr>
        <p:spPr>
          <a:xfrm>
            <a:off x="2040890" y="0"/>
            <a:ext cx="10019030" cy="629285"/>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90000"/>
              </a:lnSpc>
              <a:spcBef>
                <a:spcPts val="0"/>
              </a:spcBef>
              <a:spcAft>
                <a:spcPts val="0"/>
              </a:spcAft>
              <a:buClr>
                <a:schemeClr val="lt1"/>
              </a:buClr>
              <a:buSzPct val="100000"/>
              <a:buFont typeface="Times New Roman"/>
              <a:buNone/>
            </a:pPr>
            <a:r>
              <a:rPr lang="en-US">
                <a:latin typeface="Times New Roman"/>
                <a:ea typeface="Times New Roman"/>
                <a:cs typeface="Times New Roman"/>
                <a:sym typeface="Times New Roman"/>
              </a:rPr>
              <a:t>Literature Survey</a:t>
            </a:r>
            <a:endParaRPr/>
          </a:p>
        </p:txBody>
      </p:sp>
      <p:graphicFrame>
        <p:nvGraphicFramePr>
          <p:cNvPr id="317" name="Google Shape;317;p30"/>
          <p:cNvGraphicFramePr/>
          <p:nvPr/>
        </p:nvGraphicFramePr>
        <p:xfrm>
          <a:off x="437259" y="601990"/>
          <a:ext cx="3000000" cy="3000000"/>
        </p:xfrm>
        <a:graphic>
          <a:graphicData uri="http://schemas.openxmlformats.org/drawingml/2006/table">
            <a:tbl>
              <a:tblPr bandRow="1" firstRow="1">
                <a:noFill/>
                <a:tableStyleId>{0291CACA-8E99-4C14-9862-9082D4693B1A}</a:tableStyleId>
              </a:tblPr>
              <a:tblGrid>
                <a:gridCol w="838350"/>
                <a:gridCol w="2735175"/>
                <a:gridCol w="3016875"/>
                <a:gridCol w="4750450"/>
              </a:tblGrid>
              <a:tr h="640075">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S.NO</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NAME OF THE PAPER</a:t>
                      </a:r>
                      <a:endParaRPr sz="1400" u="none" cap="none" strike="noStrike"/>
                    </a:p>
                  </a:txBody>
                  <a:tcPr marT="45725" marB="45725" marR="91450" marL="91450"/>
                </a:tc>
                <a:tc>
                  <a:txBody>
                    <a:bodyPr/>
                    <a:lstStyle/>
                    <a:p>
                      <a:pPr indent="0" lvl="0" marL="0" marR="0" rtl="0" algn="just">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AUTHORS,PUBLISHER AND ALGORITHMS USED</a:t>
                      </a:r>
                      <a:endParaRPr sz="1800" u="none" cap="none" strike="noStrike">
                        <a:solidFill>
                          <a:schemeClr val="dk1"/>
                        </a:solidFill>
                        <a:latin typeface="Times New Roman"/>
                        <a:ea typeface="Times New Roman"/>
                        <a:cs typeface="Times New Roman"/>
                        <a:sym typeface="Times New Roman"/>
                      </a:endParaRPr>
                    </a:p>
                  </a:txBody>
                  <a:tcPr marT="45725" marB="45725" marR="91450" marL="91450"/>
                </a:tc>
                <a:tc>
                  <a:txBody>
                    <a:bodyPr/>
                    <a:lstStyle/>
                    <a:p>
                      <a:pPr indent="0" lvl="0" marL="0" marR="0" rtl="0" algn="just">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MECHANISM USED </a:t>
                      </a:r>
                      <a:endParaRPr sz="1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Times New Roman"/>
                        <a:ea typeface="Times New Roman"/>
                        <a:cs typeface="Times New Roman"/>
                        <a:sym typeface="Times New Roman"/>
                      </a:endParaRPr>
                    </a:p>
                  </a:txBody>
                  <a:tcPr marT="45725" marB="45725" marR="91450" marL="91450"/>
                </a:tc>
              </a:tr>
              <a:tr h="2344425">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11.</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Image Captioning Using CNN and RNN</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S Rohitharun, L Uday Kumar Reddy, S Sujana</a:t>
                      </a:r>
                      <a:endParaRPr sz="1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Asian Conference[IEEE- 2022]</a:t>
                      </a:r>
                      <a:endParaRPr sz="1400" u="none" cap="none" strike="noStrike"/>
                    </a:p>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CNN+RNN</a:t>
                      </a:r>
                      <a:endParaRPr sz="1800" u="none" cap="none" strike="noStrike">
                        <a:solidFill>
                          <a:schemeClr val="dk1"/>
                        </a:solidFill>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chemeClr val="dk1"/>
                          </a:solidFill>
                          <a:latin typeface="Times New Roman"/>
                          <a:ea typeface="Times New Roman"/>
                          <a:cs typeface="Times New Roman"/>
                          <a:sym typeface="Times New Roman"/>
                        </a:rPr>
                        <a:t>The activities being done, the interaction between the elements, and so on. Automatic Caption Generator employing CNN and RNN-LSTM models is described in this work. It integrates contemporary machine translation and computer vision research. Flickr8k was utilised as a dataset.</a:t>
                      </a:r>
                      <a:endParaRPr sz="1400" u="none" cap="none" strike="noStrike"/>
                    </a:p>
                  </a:txBody>
                  <a:tcPr marT="45725" marB="45725" marR="91450" marL="91450"/>
                </a:tc>
              </a:tr>
              <a:tr h="2964175">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12.</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Modeling graph-structured contexts for image captioning</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 Jiahui Wei , Feicheng Huang a, Huifang Ma b.</a:t>
                      </a:r>
                      <a:endParaRPr sz="1400" u="none" cap="none" strike="noStrike"/>
                    </a:p>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ELSEVIER  -  2023</a:t>
                      </a:r>
                      <a:endParaRPr sz="1400" u="none" cap="none" strike="noStrike"/>
                    </a:p>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GCN</a:t>
                      </a:r>
                      <a:endParaRPr sz="1800" u="none" cap="none" strike="noStrike">
                        <a:solidFill>
                          <a:schemeClr val="dk1"/>
                        </a:solidFill>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chemeClr val="dk1"/>
                          </a:solidFill>
                          <a:latin typeface="Times New Roman"/>
                          <a:ea typeface="Times New Roman"/>
                          <a:cs typeface="Times New Roman"/>
                          <a:sym typeface="Times New Roman"/>
                        </a:rPr>
                        <a:t> Deep neural network architectures combining with attention mechanisms and reinforcement learning optimization. Exploring visual relationships and interactions between different objects appearing in the image. a Graph Convolutional Network (GCN) is employed to acquire relationship knowledge by aggregating the information of its local neighbors. As we train the captioning model, we feed the potential relation-aware information into the Transformer to generate descriptive sentence.</a:t>
                      </a:r>
                      <a:endParaRPr sz="1400" u="none" cap="none" strike="noStrike"/>
                    </a:p>
                  </a:txBody>
                  <a:tcPr marT="45725" marB="45725" marR="91450" marL="9145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1"/>
          <p:cNvSpPr txBox="1"/>
          <p:nvPr>
            <p:ph type="title"/>
          </p:nvPr>
        </p:nvSpPr>
        <p:spPr>
          <a:xfrm>
            <a:off x="2040890" y="0"/>
            <a:ext cx="10019030" cy="629285"/>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90000"/>
              </a:lnSpc>
              <a:spcBef>
                <a:spcPts val="0"/>
              </a:spcBef>
              <a:spcAft>
                <a:spcPts val="0"/>
              </a:spcAft>
              <a:buClr>
                <a:schemeClr val="lt1"/>
              </a:buClr>
              <a:buSzPct val="100000"/>
              <a:buFont typeface="Times New Roman"/>
              <a:buNone/>
            </a:pPr>
            <a:r>
              <a:rPr lang="en-US">
                <a:latin typeface="Times New Roman"/>
                <a:ea typeface="Times New Roman"/>
                <a:cs typeface="Times New Roman"/>
                <a:sym typeface="Times New Roman"/>
              </a:rPr>
              <a:t>Literature Survey</a:t>
            </a:r>
            <a:endParaRPr/>
          </a:p>
        </p:txBody>
      </p:sp>
      <p:graphicFrame>
        <p:nvGraphicFramePr>
          <p:cNvPr id="323" name="Google Shape;323;p31"/>
          <p:cNvGraphicFramePr/>
          <p:nvPr/>
        </p:nvGraphicFramePr>
        <p:xfrm>
          <a:off x="564486" y="697524"/>
          <a:ext cx="3000000" cy="3000000"/>
        </p:xfrm>
        <a:graphic>
          <a:graphicData uri="http://schemas.openxmlformats.org/drawingml/2006/table">
            <a:tbl>
              <a:tblPr bandRow="1" firstRow="1">
                <a:noFill/>
                <a:tableStyleId>{0291CACA-8E99-4C14-9862-9082D4693B1A}</a:tableStyleId>
              </a:tblPr>
              <a:tblGrid>
                <a:gridCol w="795650"/>
                <a:gridCol w="2841000"/>
                <a:gridCol w="3011800"/>
                <a:gridCol w="3924300"/>
              </a:tblGrid>
              <a:tr h="7448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S.NO</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NAME OF THE PAPER</a:t>
                      </a:r>
                      <a:endParaRPr sz="1400" u="none" cap="none" strike="noStrike"/>
                    </a:p>
                  </a:txBody>
                  <a:tcPr marT="45725" marB="45725" marR="91450" marL="91450"/>
                </a:tc>
                <a:tc>
                  <a:txBody>
                    <a:bodyPr/>
                    <a:lstStyle/>
                    <a:p>
                      <a:pPr indent="0" lvl="0" marL="0" marR="0" rtl="0" algn="just">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AUTHORS,PUBLISHER AND ALGORITHMS USED</a:t>
                      </a:r>
                      <a:endParaRPr sz="1800" u="none" cap="none" strike="noStrike">
                        <a:solidFill>
                          <a:schemeClr val="dk1"/>
                        </a:solidFill>
                        <a:latin typeface="Times New Roman"/>
                        <a:ea typeface="Times New Roman"/>
                        <a:cs typeface="Times New Roman"/>
                        <a:sym typeface="Times New Roman"/>
                      </a:endParaRPr>
                    </a:p>
                  </a:txBody>
                  <a:tcPr marT="45725" marB="45725" marR="91450" marL="91450"/>
                </a:tc>
                <a:tc>
                  <a:txBody>
                    <a:bodyPr/>
                    <a:lstStyle/>
                    <a:p>
                      <a:pPr indent="0" lvl="0" marL="0" marR="0" rtl="0" algn="just">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MECHANISM USED </a:t>
                      </a:r>
                      <a:endParaRPr sz="1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Times New Roman"/>
                        <a:ea typeface="Times New Roman"/>
                        <a:cs typeface="Times New Roman"/>
                        <a:sym typeface="Times New Roman"/>
                      </a:endParaRPr>
                    </a:p>
                  </a:txBody>
                  <a:tcPr marT="45725" marB="45725" marR="91450" marL="91450"/>
                </a:tc>
              </a:tr>
              <a:tr h="269050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13.</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Visual Commonsense-aware Representation</a:t>
                      </a:r>
                      <a:endParaRPr sz="1400" u="none" cap="none" strike="noStrike"/>
                    </a:p>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Network for Video Captioning</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Pengpeng Zeng, Haonan Zhang, Lianli Gao, Xiangpeng Li, Jin Qian and Heng Tao Shen, Fellow, IEEE-2021</a:t>
                      </a:r>
                      <a:endParaRPr sz="1400" u="none" cap="none" strike="noStrike"/>
                    </a:p>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A Streamlined approach C3D+GRU+RNN</a:t>
                      </a:r>
                      <a:endParaRPr sz="1800" u="none" cap="none" strike="noStrike">
                        <a:solidFill>
                          <a:schemeClr val="dk1"/>
                        </a:solidFill>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solidFill>
                            <a:schemeClr val="dk1"/>
                          </a:solidFill>
                          <a:latin typeface="Times New Roman"/>
                          <a:ea typeface="Times New Roman"/>
                          <a:cs typeface="Times New Roman"/>
                          <a:sym typeface="Times New Roman"/>
                        </a:rPr>
                        <a:t>Visual Commonsense-aware Representation Network (VCRN), for video captioning. Specifically, a Video Dictionary, a plug_x0002_and-play component, obtained by clustering all video features from the total dataset into multiple clustered centers withoutadditional annotation. Each center implicitly represents a visual commonsense concept in the video domain, which is utilized </a:t>
                      </a:r>
                      <a:endParaRPr sz="1400" u="none" cap="none" strike="noStrike"/>
                    </a:p>
                    <a:p>
                      <a:pPr indent="0" lvl="0" marL="0" marR="0" rtl="0" algn="l">
                        <a:lnSpc>
                          <a:spcPct val="100000"/>
                        </a:lnSpc>
                        <a:spcBef>
                          <a:spcPts val="0"/>
                        </a:spcBef>
                        <a:spcAft>
                          <a:spcPts val="0"/>
                        </a:spcAft>
                        <a:buClr>
                          <a:srgbClr val="000000"/>
                        </a:buClr>
                        <a:buSzPts val="1500"/>
                        <a:buFont typeface="Arial"/>
                        <a:buNone/>
                      </a:pPr>
                      <a:r>
                        <a:rPr lang="en-US" sz="1500" u="none" cap="none" strike="noStrike">
                          <a:solidFill>
                            <a:schemeClr val="dk1"/>
                          </a:solidFill>
                          <a:latin typeface="Times New Roman"/>
                          <a:ea typeface="Times New Roman"/>
                          <a:cs typeface="Times New Roman"/>
                          <a:sym typeface="Times New Roman"/>
                        </a:rPr>
                        <a:t>our proposed Visual Concept Selection (VCS) to obtain a video_x0002_related concept feature.</a:t>
                      </a:r>
                      <a:endParaRPr sz="1400" u="none" cap="none" strike="noStrike"/>
                    </a:p>
                  </a:txBody>
                  <a:tcPr marT="45725" marB="45725" marR="91450" marL="91450"/>
                </a:tc>
              </a:tr>
              <a:tr h="244030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14.</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Prompt Learns Prompt: Exploring Knowledge-Aware Generative</a:t>
                      </a:r>
                      <a:endParaRPr sz="1400" u="none" cap="none" strike="noStrike"/>
                    </a:p>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Prompt Collaboration for Video Captioning</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Liqi Yan, Cheng Han, Zenglin Xu, Dongfang Liu</a:t>
                      </a:r>
                      <a:endParaRPr sz="1400" u="none" cap="none" strike="noStrike"/>
                    </a:p>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and Qifan Wang.</a:t>
                      </a:r>
                      <a:endParaRPr sz="1400" u="none" cap="none" strike="noStrike"/>
                    </a:p>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 IJCAI-23</a:t>
                      </a:r>
                      <a:endParaRPr sz="1400" u="none" cap="none" strike="noStrike"/>
                    </a:p>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CNN+RNN</a:t>
                      </a:r>
                      <a:endParaRPr sz="1800" u="none" cap="none" strike="noStrike">
                        <a:solidFill>
                          <a:schemeClr val="dk1"/>
                        </a:solidFill>
                        <a:latin typeface="Times New Roman"/>
                        <a:ea typeface="Times New Roman"/>
                        <a:cs typeface="Times New Roman"/>
                        <a:sym typeface="Times New Roman"/>
                      </a:endParaRPr>
                    </a:p>
                  </a:txBody>
                  <a:tcPr marT="45725" marB="45725" marR="91450" marL="91450"/>
                </a:tc>
                <a:tc>
                  <a:txBody>
                    <a:bodyPr/>
                    <a:lstStyle/>
                    <a:p>
                      <a:pPr indent="0" lvl="0" marL="0" marR="0" rtl="0" algn="just">
                        <a:lnSpc>
                          <a:spcPct val="100000"/>
                        </a:lnSpc>
                        <a:spcBef>
                          <a:spcPts val="0"/>
                        </a:spcBef>
                        <a:spcAft>
                          <a:spcPts val="0"/>
                        </a:spcAft>
                        <a:buClr>
                          <a:srgbClr val="000000"/>
                        </a:buClr>
                        <a:buSzPts val="1600"/>
                        <a:buFont typeface="Arial"/>
                        <a:buNone/>
                      </a:pPr>
                      <a:r>
                        <a:rPr lang="en-US" sz="1600" u="none" cap="none" strike="noStrike">
                          <a:solidFill>
                            <a:schemeClr val="dk1"/>
                          </a:solidFill>
                          <a:latin typeface="Times New Roman"/>
                          <a:ea typeface="Times New Roman"/>
                          <a:cs typeface="Times New Roman"/>
                          <a:sym typeface="Times New Roman"/>
                        </a:rPr>
                        <a:t>Experimental results show the superior performance of our approach over several state-of-the-art baselines. We further demonstrate that the video-language</a:t>
                      </a:r>
                      <a:endParaRPr sz="1400" u="none" cap="none" strike="noStrike"/>
                    </a:p>
                    <a:p>
                      <a:pPr indent="0" lvl="0" marL="0" marR="0" rtl="0" algn="just">
                        <a:lnSpc>
                          <a:spcPct val="100000"/>
                        </a:lnSpc>
                        <a:spcBef>
                          <a:spcPts val="0"/>
                        </a:spcBef>
                        <a:spcAft>
                          <a:spcPts val="0"/>
                        </a:spcAft>
                        <a:buClr>
                          <a:srgbClr val="000000"/>
                        </a:buClr>
                        <a:buSzPts val="1600"/>
                        <a:buFont typeface="Arial"/>
                        <a:buNone/>
                      </a:pPr>
                      <a:r>
                        <a:rPr lang="en-US" sz="1600" u="none" cap="none" strike="noStrike">
                          <a:solidFill>
                            <a:schemeClr val="dk1"/>
                          </a:solidFill>
                          <a:latin typeface="Times New Roman"/>
                          <a:ea typeface="Times New Roman"/>
                          <a:cs typeface="Times New Roman"/>
                          <a:sym typeface="Times New Roman"/>
                        </a:rPr>
                        <a:t>prompts are well learned from the knowledge_x0002_aware prompts</a:t>
                      </a:r>
                      <a:endParaRPr sz="1400" u="none" cap="none" strike="noStrike"/>
                    </a:p>
                  </a:txBody>
                  <a:tcPr marT="45725" marB="45725" marR="91450" marL="9145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2"/>
          <p:cNvSpPr txBox="1"/>
          <p:nvPr>
            <p:ph type="title"/>
          </p:nvPr>
        </p:nvSpPr>
        <p:spPr>
          <a:xfrm>
            <a:off x="2040890" y="121920"/>
            <a:ext cx="10019030" cy="629285"/>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90000"/>
              </a:lnSpc>
              <a:spcBef>
                <a:spcPts val="0"/>
              </a:spcBef>
              <a:spcAft>
                <a:spcPts val="0"/>
              </a:spcAft>
              <a:buClr>
                <a:schemeClr val="lt1"/>
              </a:buClr>
              <a:buSzPct val="100000"/>
              <a:buFont typeface="Times New Roman"/>
              <a:buNone/>
            </a:pPr>
            <a:r>
              <a:rPr lang="en-US">
                <a:latin typeface="Times New Roman"/>
                <a:ea typeface="Times New Roman"/>
                <a:cs typeface="Times New Roman"/>
                <a:sym typeface="Times New Roman"/>
              </a:rPr>
              <a:t>Literature Survey</a:t>
            </a:r>
            <a:endParaRPr/>
          </a:p>
        </p:txBody>
      </p:sp>
      <p:graphicFrame>
        <p:nvGraphicFramePr>
          <p:cNvPr id="329" name="Google Shape;329;p32"/>
          <p:cNvGraphicFramePr/>
          <p:nvPr/>
        </p:nvGraphicFramePr>
        <p:xfrm>
          <a:off x="832075" y="1434836"/>
          <a:ext cx="3000000" cy="3000000"/>
        </p:xfrm>
        <a:graphic>
          <a:graphicData uri="http://schemas.openxmlformats.org/drawingml/2006/table">
            <a:tbl>
              <a:tblPr bandRow="1" firstRow="1">
                <a:noFill/>
                <a:tableStyleId>{0291CACA-8E99-4C14-9862-9082D4693B1A}</a:tableStyleId>
              </a:tblPr>
              <a:tblGrid>
                <a:gridCol w="817575"/>
                <a:gridCol w="2919275"/>
                <a:gridCol w="2996925"/>
                <a:gridCol w="4130300"/>
              </a:tblGrid>
              <a:tr h="568025">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S.NO</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NAME OF THE PAPER</a:t>
                      </a:r>
                      <a:endParaRPr sz="1400" u="none" cap="none" strike="noStrike"/>
                    </a:p>
                  </a:txBody>
                  <a:tcPr marT="45725" marB="45725" marR="91450" marL="91450"/>
                </a:tc>
                <a:tc>
                  <a:txBody>
                    <a:bodyPr/>
                    <a:lstStyle/>
                    <a:p>
                      <a:pPr indent="0" lvl="0" marL="0" marR="0" rtl="0" algn="just">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AUTHORS,PUBLISHER AND ALGORITHMS USED</a:t>
                      </a:r>
                      <a:endParaRPr sz="1800" u="none" cap="none" strike="noStrike">
                        <a:solidFill>
                          <a:schemeClr val="dk1"/>
                        </a:solidFill>
                        <a:latin typeface="Times New Roman"/>
                        <a:ea typeface="Times New Roman"/>
                        <a:cs typeface="Times New Roman"/>
                        <a:sym typeface="Times New Roman"/>
                      </a:endParaRPr>
                    </a:p>
                  </a:txBody>
                  <a:tcPr marT="45725" marB="45725" marR="91450" marL="91450"/>
                </a:tc>
                <a:tc>
                  <a:txBody>
                    <a:bodyPr/>
                    <a:lstStyle/>
                    <a:p>
                      <a:pPr indent="0" lvl="0" marL="0" marR="0" rtl="0" algn="just">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MECHANISM USED </a:t>
                      </a:r>
                      <a:endParaRPr sz="1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Times New Roman"/>
                        <a:ea typeface="Times New Roman"/>
                        <a:cs typeface="Times New Roman"/>
                        <a:sym typeface="Times New Roman"/>
                      </a:endParaRPr>
                    </a:p>
                  </a:txBody>
                  <a:tcPr marT="45725" marB="45725" marR="91450" marL="91450"/>
                </a:tc>
              </a:tr>
              <a:tr h="3360725">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15.</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Multimodal feature fusion based on object relation for video</a:t>
                      </a:r>
                      <a:endParaRPr sz="1400" u="none" cap="none" strike="noStrike"/>
                    </a:p>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captioning</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Zhiwen Yan, Ying Chen, Jinlong Song, Jia Zhu</a:t>
                      </a:r>
                      <a:endParaRPr sz="1400" u="none" cap="none" strike="noStrike"/>
                    </a:p>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WILEY, 2021</a:t>
                      </a:r>
                      <a:endParaRPr sz="1400" u="none" cap="none" strike="noStrike"/>
                    </a:p>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CNN+C3D</a:t>
                      </a:r>
                      <a:endParaRPr sz="1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solidFill>
                            <a:schemeClr val="dk1"/>
                          </a:solidFill>
                          <a:latin typeface="Times New Roman"/>
                          <a:ea typeface="Times New Roman"/>
                          <a:cs typeface="Times New Roman"/>
                          <a:sym typeface="Times New Roman"/>
                        </a:rPr>
                        <a:t>[MSR‐VTT]) demonstrate the Video captioning aims at automatically generating a natural language caption to describe the content of a video.Most of the existing methods in the video captioning task ignore the relationship between objects in the video and the correlation between multimodal features, and they also ignore the effect of caption length on the task. This study proposes a novel video captioning framework(ORMF) based on the object relation graph and multimodal feature fusion.</a:t>
                      </a:r>
                      <a:endParaRPr sz="1400" u="none" cap="none" strike="noStrike"/>
                    </a:p>
                  </a:txBody>
                  <a:tcPr marT="45725" marB="45725" marR="91450" marL="9145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3"/>
          <p:cNvSpPr txBox="1"/>
          <p:nvPr>
            <p:ph type="title"/>
          </p:nvPr>
        </p:nvSpPr>
        <p:spPr>
          <a:xfrm>
            <a:off x="581709" y="721538"/>
            <a:ext cx="10889796" cy="1418998"/>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chemeClr val="lt1"/>
              </a:buClr>
              <a:buSzPts val="4400"/>
              <a:buFont typeface="Times New Roman"/>
              <a:buNone/>
            </a:pPr>
            <a:r>
              <a:rPr lang="en-US">
                <a:latin typeface="Times New Roman"/>
                <a:ea typeface="Times New Roman"/>
                <a:cs typeface="Times New Roman"/>
                <a:sym typeface="Times New Roman"/>
              </a:rPr>
              <a:t>Scope</a:t>
            </a:r>
            <a:endParaRPr/>
          </a:p>
        </p:txBody>
      </p:sp>
      <p:sp>
        <p:nvSpPr>
          <p:cNvPr id="335" name="Google Shape;335;p33"/>
          <p:cNvSpPr txBox="1"/>
          <p:nvPr>
            <p:ph idx="4294967295" type="body"/>
          </p:nvPr>
        </p:nvSpPr>
        <p:spPr>
          <a:xfrm>
            <a:off x="399079" y="1893959"/>
            <a:ext cx="10018712" cy="3674328"/>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lt1"/>
              </a:buClr>
              <a:buSzPts val="2400"/>
              <a:buFont typeface="Noto Sans Symbols"/>
              <a:buChar char="⮚"/>
            </a:pPr>
            <a:r>
              <a:rPr lang="en-US" sz="2400">
                <a:latin typeface="Times New Roman"/>
                <a:ea typeface="Times New Roman"/>
                <a:cs typeface="Times New Roman"/>
                <a:sym typeface="Times New Roman"/>
              </a:rPr>
              <a:t>Implementing the Deep learning models for both image and video captioning. This involves training models to understand and describe the content of images and videos in generating the caption.</a:t>
            </a:r>
            <a:endParaRPr/>
          </a:p>
          <a:p>
            <a:pPr indent="-228600" lvl="0" marL="228600" rtl="0" algn="just">
              <a:lnSpc>
                <a:spcPct val="90000"/>
              </a:lnSpc>
              <a:spcBef>
                <a:spcPts val="1000"/>
              </a:spcBef>
              <a:spcAft>
                <a:spcPts val="0"/>
              </a:spcAft>
              <a:buClr>
                <a:schemeClr val="lt1"/>
              </a:buClr>
              <a:buSzPts val="2400"/>
              <a:buFont typeface="Noto Sans Symbols"/>
              <a:buChar char="⮚"/>
            </a:pPr>
            <a:r>
              <a:rPr lang="en-US" sz="2400">
                <a:latin typeface="Times New Roman"/>
                <a:ea typeface="Times New Roman"/>
                <a:cs typeface="Times New Roman"/>
                <a:sym typeface="Times New Roman"/>
              </a:rPr>
              <a:t>Integrate semantic information from the knowledge graph to enrich the generated captions. This can involve identifying and incorporating entities, relationships, and concepts related to the content to be generated.</a:t>
            </a:r>
            <a:endParaRPr/>
          </a:p>
          <a:p>
            <a:pPr indent="-228600" lvl="0" marL="228600" rtl="0" algn="just">
              <a:lnSpc>
                <a:spcPct val="90000"/>
              </a:lnSpc>
              <a:spcBef>
                <a:spcPts val="1000"/>
              </a:spcBef>
              <a:spcAft>
                <a:spcPts val="0"/>
              </a:spcAft>
              <a:buClr>
                <a:schemeClr val="lt1"/>
              </a:buClr>
              <a:buSzPts val="2400"/>
              <a:buFont typeface="Noto Sans Symbols"/>
              <a:buChar char="⮚"/>
            </a:pPr>
            <a:r>
              <a:rPr lang="en-US" sz="2400">
                <a:latin typeface="Times New Roman"/>
                <a:ea typeface="Times New Roman"/>
                <a:cs typeface="Times New Roman"/>
                <a:sym typeface="Times New Roman"/>
              </a:rPr>
              <a:t>To Develop a interface to demonstrate the captioning system. Users should be able to upload images or videos and receive descriptive captions enriched with knowledge graph information.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4"/>
          <p:cNvSpPr txBox="1"/>
          <p:nvPr>
            <p:ph type="title"/>
          </p:nvPr>
        </p:nvSpPr>
        <p:spPr>
          <a:xfrm>
            <a:off x="581709" y="721538"/>
            <a:ext cx="10889796" cy="1418998"/>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chemeClr val="lt1"/>
              </a:buClr>
              <a:buSzPts val="4400"/>
              <a:buFont typeface="Times New Roman"/>
              <a:buNone/>
            </a:pPr>
            <a:r>
              <a:rPr lang="en-US">
                <a:latin typeface="Times New Roman"/>
                <a:ea typeface="Times New Roman"/>
                <a:cs typeface="Times New Roman"/>
                <a:sym typeface="Times New Roman"/>
              </a:rPr>
              <a:t>Problem Statement</a:t>
            </a:r>
            <a:endParaRPr/>
          </a:p>
        </p:txBody>
      </p:sp>
      <p:sp>
        <p:nvSpPr>
          <p:cNvPr id="341" name="Google Shape;341;p34"/>
          <p:cNvSpPr txBox="1"/>
          <p:nvPr>
            <p:ph idx="4294967295" type="body"/>
          </p:nvPr>
        </p:nvSpPr>
        <p:spPr>
          <a:xfrm>
            <a:off x="502100" y="2128718"/>
            <a:ext cx="10393362" cy="4003675"/>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lt1"/>
              </a:buClr>
              <a:buSzPts val="2400"/>
              <a:buNone/>
            </a:pPr>
            <a:r>
              <a:rPr lang="en-US" sz="2400">
                <a:latin typeface="Times New Roman"/>
                <a:ea typeface="Times New Roman"/>
                <a:cs typeface="Times New Roman"/>
                <a:sym typeface="Times New Roman"/>
              </a:rPr>
              <a:t>Based on the content of an Image and Video, this application will generate a caption for any natural image. Such an application might help blind people to see the world full with images. This model automatically generates natural language captions which then can be utilized for indexing and searching of images, tagging in social media, helping the visually impaired etc. The uses of such an application is immense. In this paper, we will build such an application using Convolution Neural Networks (CNN) for feature extraction and Long Short Term Memory (LSTM) for generating the captions.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5"/>
          <p:cNvSpPr txBox="1"/>
          <p:nvPr>
            <p:ph type="title"/>
          </p:nvPr>
        </p:nvSpPr>
        <p:spPr>
          <a:xfrm>
            <a:off x="581709" y="721538"/>
            <a:ext cx="10889796" cy="1418998"/>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chemeClr val="lt1"/>
              </a:buClr>
              <a:buSzPts val="4400"/>
              <a:buFont typeface="Times New Roman"/>
              <a:buNone/>
            </a:pPr>
            <a:r>
              <a:rPr lang="en-US">
                <a:latin typeface="Times New Roman"/>
                <a:ea typeface="Times New Roman"/>
                <a:cs typeface="Times New Roman"/>
                <a:sym typeface="Times New Roman"/>
              </a:rPr>
              <a:t>Research Challenges </a:t>
            </a:r>
            <a:endParaRPr/>
          </a:p>
        </p:txBody>
      </p:sp>
      <p:sp>
        <p:nvSpPr>
          <p:cNvPr id="347" name="Google Shape;347;p35"/>
          <p:cNvSpPr txBox="1"/>
          <p:nvPr>
            <p:ph idx="4294967295" type="body"/>
          </p:nvPr>
        </p:nvSpPr>
        <p:spPr>
          <a:xfrm>
            <a:off x="521909" y="1640930"/>
            <a:ext cx="10018712" cy="3951287"/>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lt1"/>
              </a:buClr>
              <a:buSzPts val="2200"/>
              <a:buFont typeface="Noto Sans Symbols"/>
              <a:buChar char="⮚"/>
            </a:pPr>
            <a:r>
              <a:rPr lang="en-US" sz="2200">
                <a:latin typeface="Times New Roman"/>
                <a:ea typeface="Times New Roman"/>
                <a:cs typeface="Times New Roman"/>
                <a:sym typeface="Times New Roman"/>
              </a:rPr>
              <a:t>Limiting their ability for capturing long-term dependencies in Sequential Data.</a:t>
            </a:r>
            <a:endParaRPr/>
          </a:p>
          <a:p>
            <a:pPr indent="-228600" lvl="0" marL="228600" rtl="0" algn="just">
              <a:lnSpc>
                <a:spcPct val="90000"/>
              </a:lnSpc>
              <a:spcBef>
                <a:spcPts val="1000"/>
              </a:spcBef>
              <a:spcAft>
                <a:spcPts val="0"/>
              </a:spcAft>
              <a:buClr>
                <a:schemeClr val="lt1"/>
              </a:buClr>
              <a:buSzPts val="2200"/>
              <a:buFont typeface="Noto Sans Symbols"/>
              <a:buChar char="⮚"/>
            </a:pPr>
            <a:r>
              <a:rPr lang="en-US" sz="2200">
                <a:latin typeface="Times New Roman"/>
                <a:ea typeface="Times New Roman"/>
                <a:cs typeface="Times New Roman"/>
                <a:sym typeface="Times New Roman"/>
              </a:rPr>
              <a:t>Vision-Language pre-training will be missing for some videos.</a:t>
            </a:r>
            <a:endParaRPr/>
          </a:p>
          <a:p>
            <a:pPr indent="-228600" lvl="0" marL="228600" rtl="0" algn="just">
              <a:lnSpc>
                <a:spcPct val="90000"/>
              </a:lnSpc>
              <a:spcBef>
                <a:spcPts val="1000"/>
              </a:spcBef>
              <a:spcAft>
                <a:spcPts val="0"/>
              </a:spcAft>
              <a:buClr>
                <a:schemeClr val="lt1"/>
              </a:buClr>
              <a:buSzPts val="2200"/>
              <a:buFont typeface="Noto Sans Symbols"/>
              <a:buChar char="⮚"/>
            </a:pPr>
            <a:r>
              <a:rPr lang="en-US" sz="2200">
                <a:latin typeface="Times New Roman"/>
                <a:ea typeface="Times New Roman"/>
                <a:cs typeface="Times New Roman"/>
                <a:sym typeface="Times New Roman"/>
              </a:rPr>
              <a:t>Not all objects detected in the video are relevant to the description including objects that do not play a significant role in the observed activity. </a:t>
            </a:r>
            <a:endParaRPr/>
          </a:p>
          <a:p>
            <a:pPr indent="-228600" lvl="0" marL="228600" rtl="0" algn="just">
              <a:lnSpc>
                <a:spcPct val="90000"/>
              </a:lnSpc>
              <a:spcBef>
                <a:spcPts val="1000"/>
              </a:spcBef>
              <a:spcAft>
                <a:spcPts val="0"/>
              </a:spcAft>
              <a:buClr>
                <a:schemeClr val="lt1"/>
              </a:buClr>
              <a:buSzPts val="2200"/>
              <a:buFont typeface="Noto Sans Symbols"/>
              <a:buChar char="⮚"/>
            </a:pPr>
            <a:r>
              <a:rPr lang="en-US" sz="2200">
                <a:latin typeface="Times New Roman"/>
                <a:ea typeface="Times New Roman"/>
                <a:cs typeface="Times New Roman"/>
                <a:sym typeface="Times New Roman"/>
              </a:rPr>
              <a:t>The video captioning task is much more difficult as compared with image captioning. The difficulty arises from the fact that not all objects detected in the video are relevant to the description, including objects that do not play a significant role in the observed activity. </a:t>
            </a:r>
            <a:endParaRPr/>
          </a:p>
          <a:p>
            <a:pPr indent="-88900" lvl="0" marL="228600" rtl="0" algn="just">
              <a:lnSpc>
                <a:spcPct val="90000"/>
              </a:lnSpc>
              <a:spcBef>
                <a:spcPts val="1000"/>
              </a:spcBef>
              <a:spcAft>
                <a:spcPts val="0"/>
              </a:spcAft>
              <a:buClr>
                <a:schemeClr val="lt1"/>
              </a:buClr>
              <a:buSzPts val="2200"/>
              <a:buFont typeface="Noto Sans Symbols"/>
              <a:buNone/>
            </a:pPr>
            <a:r>
              <a:t/>
            </a:r>
            <a:endParaRPr sz="22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6"/>
          <p:cNvSpPr txBox="1"/>
          <p:nvPr>
            <p:ph type="title"/>
          </p:nvPr>
        </p:nvSpPr>
        <p:spPr>
          <a:xfrm>
            <a:off x="1100324" y="421288"/>
            <a:ext cx="10889796" cy="1418998"/>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chemeClr val="lt1"/>
              </a:buClr>
              <a:buSzPts val="4400"/>
              <a:buFont typeface="Times New Roman"/>
              <a:buNone/>
            </a:pPr>
            <a:r>
              <a:rPr lang="en-US">
                <a:latin typeface="Times New Roman"/>
                <a:ea typeface="Times New Roman"/>
                <a:cs typeface="Times New Roman"/>
                <a:sym typeface="Times New Roman"/>
              </a:rPr>
              <a:t>Research Objective</a:t>
            </a:r>
            <a:endParaRPr/>
          </a:p>
        </p:txBody>
      </p:sp>
      <p:sp>
        <p:nvSpPr>
          <p:cNvPr id="353" name="Google Shape;353;p36"/>
          <p:cNvSpPr txBox="1"/>
          <p:nvPr>
            <p:ph idx="4294967295" type="body"/>
          </p:nvPr>
        </p:nvSpPr>
        <p:spPr>
          <a:xfrm>
            <a:off x="846162" y="1684929"/>
            <a:ext cx="10577513" cy="4125913"/>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lt1"/>
              </a:buClr>
              <a:buSzPts val="2200"/>
              <a:buFont typeface="Noto Sans Symbols"/>
              <a:buChar char="⮚"/>
            </a:pPr>
            <a:r>
              <a:rPr lang="en-US" sz="2200">
                <a:latin typeface="Times New Roman"/>
                <a:ea typeface="Times New Roman"/>
                <a:cs typeface="Times New Roman"/>
                <a:sym typeface="Times New Roman"/>
              </a:rPr>
              <a:t> To propose a image and video captioning using hybrid Deep learning model and knowledge graph.</a:t>
            </a:r>
            <a:endParaRPr/>
          </a:p>
          <a:p>
            <a:pPr indent="-228600" lvl="0" marL="228600" rtl="0" algn="just">
              <a:lnSpc>
                <a:spcPct val="90000"/>
              </a:lnSpc>
              <a:spcBef>
                <a:spcPts val="1000"/>
              </a:spcBef>
              <a:spcAft>
                <a:spcPts val="0"/>
              </a:spcAft>
              <a:buClr>
                <a:schemeClr val="lt1"/>
              </a:buClr>
              <a:buSzPts val="2200"/>
              <a:buFont typeface="Noto Sans Symbols"/>
              <a:buChar char="⮚"/>
            </a:pPr>
            <a:r>
              <a:rPr lang="en-US" sz="2200">
                <a:latin typeface="Times New Roman"/>
                <a:ea typeface="Times New Roman"/>
                <a:cs typeface="Times New Roman"/>
                <a:sym typeface="Times New Roman"/>
              </a:rPr>
              <a:t>Exploring various benchmark datasets used in video captioning, highlight their unique characteristics and examine their suitability for evaluating different captioning techniques.</a:t>
            </a:r>
            <a:endParaRPr/>
          </a:p>
          <a:p>
            <a:pPr indent="-228600" lvl="0" marL="228600" rtl="0" algn="just">
              <a:lnSpc>
                <a:spcPct val="90000"/>
              </a:lnSpc>
              <a:spcBef>
                <a:spcPts val="1000"/>
              </a:spcBef>
              <a:spcAft>
                <a:spcPts val="0"/>
              </a:spcAft>
              <a:buClr>
                <a:schemeClr val="lt1"/>
              </a:buClr>
              <a:buSzPts val="2200"/>
              <a:buFont typeface="Noto Sans Symbols"/>
              <a:buChar char="⮚"/>
            </a:pPr>
            <a:r>
              <a:rPr lang="en-US" sz="2200">
                <a:latin typeface="Times New Roman"/>
                <a:ea typeface="Times New Roman"/>
                <a:cs typeface="Times New Roman"/>
                <a:sym typeface="Times New Roman"/>
              </a:rPr>
              <a:t>High-level visual information from images and video  should  extracted for use in image and video captioning.</a:t>
            </a:r>
            <a:endParaRPr/>
          </a:p>
          <a:p>
            <a:pPr indent="-228600" lvl="0" marL="228600" rtl="0" algn="just">
              <a:lnSpc>
                <a:spcPct val="90000"/>
              </a:lnSpc>
              <a:spcBef>
                <a:spcPts val="1000"/>
              </a:spcBef>
              <a:spcAft>
                <a:spcPts val="0"/>
              </a:spcAft>
              <a:buClr>
                <a:schemeClr val="lt1"/>
              </a:buClr>
              <a:buSzPts val="2200"/>
              <a:buFont typeface="Noto Sans Symbols"/>
              <a:buChar char="⮚"/>
            </a:pPr>
            <a:r>
              <a:rPr lang="en-US" sz="2200">
                <a:latin typeface="Times New Roman"/>
                <a:ea typeface="Times New Roman"/>
                <a:cs typeface="Times New Roman"/>
                <a:sym typeface="Times New Roman"/>
              </a:rPr>
              <a:t> CNN proceed with LSTM to generate captions of the specific image or video datasets for the image captioning by deep learning methods and Knowledge graph</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37"/>
          <p:cNvSpPr txBox="1"/>
          <p:nvPr>
            <p:ph type="title"/>
          </p:nvPr>
        </p:nvSpPr>
        <p:spPr>
          <a:xfrm>
            <a:off x="581709" y="721538"/>
            <a:ext cx="10889796" cy="1418998"/>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chemeClr val="lt1"/>
              </a:buClr>
              <a:buSzPts val="4400"/>
              <a:buFont typeface="Times New Roman"/>
              <a:buNone/>
            </a:pPr>
            <a:r>
              <a:rPr lang="en-US">
                <a:latin typeface="Times New Roman"/>
                <a:ea typeface="Times New Roman"/>
                <a:cs typeface="Times New Roman"/>
                <a:sym typeface="Times New Roman"/>
              </a:rPr>
              <a:t>Algorithm/Methodology</a:t>
            </a:r>
            <a:endParaRPr/>
          </a:p>
        </p:txBody>
      </p:sp>
      <p:sp>
        <p:nvSpPr>
          <p:cNvPr id="359" name="Google Shape;359;p37"/>
          <p:cNvSpPr txBox="1"/>
          <p:nvPr>
            <p:ph idx="4294967295" type="body"/>
          </p:nvPr>
        </p:nvSpPr>
        <p:spPr>
          <a:xfrm>
            <a:off x="818866" y="2013188"/>
            <a:ext cx="10536238" cy="374491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000"/>
              <a:buNone/>
            </a:pPr>
            <a:r>
              <a:rPr lang="en-US">
                <a:latin typeface="Times New Roman"/>
                <a:ea typeface="Times New Roman"/>
                <a:cs typeface="Times New Roman"/>
                <a:sym typeface="Times New Roman"/>
              </a:rPr>
              <a:t>The algorithm used for this Project is </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CNN(Convolutional Neural Network along with LSTM(Long-Short Term Memory)) [CNN+LSTM] and Knowledge Graph. </a:t>
            </a:r>
            <a:endParaRPr/>
          </a:p>
          <a:p>
            <a:pPr indent="-228600" lvl="0" marL="228600" rtl="0" algn="l">
              <a:lnSpc>
                <a:spcPct val="90000"/>
              </a:lnSpc>
              <a:spcBef>
                <a:spcPts val="1000"/>
              </a:spcBef>
              <a:spcAft>
                <a:spcPts val="0"/>
              </a:spcAft>
              <a:buClr>
                <a:schemeClr val="lt1"/>
              </a:buClr>
              <a:buSzPts val="2000"/>
              <a:buFont typeface="Noto Sans Symbols"/>
              <a:buChar char="⮚"/>
            </a:pPr>
            <a:r>
              <a:rPr lang="en-US">
                <a:latin typeface="Times New Roman"/>
                <a:ea typeface="Times New Roman"/>
                <a:cs typeface="Times New Roman"/>
                <a:sym typeface="Times New Roman"/>
              </a:rPr>
              <a:t>CNN enables the encoder to analyze the visual content and generate a feature vector that represents the key visual Information.</a:t>
            </a:r>
            <a:endParaRPr/>
          </a:p>
          <a:p>
            <a:pPr indent="-228600" lvl="0" marL="228600" rtl="0" algn="l">
              <a:lnSpc>
                <a:spcPct val="90000"/>
              </a:lnSpc>
              <a:spcBef>
                <a:spcPts val="1000"/>
              </a:spcBef>
              <a:spcAft>
                <a:spcPts val="0"/>
              </a:spcAft>
              <a:buClr>
                <a:schemeClr val="lt1"/>
              </a:buClr>
              <a:buSzPts val="2000"/>
              <a:buFont typeface="Noto Sans Symbols"/>
              <a:buChar char="⮚"/>
            </a:pPr>
            <a:r>
              <a:rPr lang="en-US">
                <a:latin typeface="Times New Roman"/>
                <a:ea typeface="Times New Roman"/>
                <a:cs typeface="Times New Roman"/>
                <a:sym typeface="Times New Roman"/>
              </a:rPr>
              <a:t>The LSTM decoder is given the fused features from the attention mechanism as input.</a:t>
            </a:r>
            <a:endParaRPr/>
          </a:p>
          <a:p>
            <a:pPr indent="-228600" lvl="0" marL="228600" rtl="0" algn="l">
              <a:lnSpc>
                <a:spcPct val="90000"/>
              </a:lnSpc>
              <a:spcBef>
                <a:spcPts val="1000"/>
              </a:spcBef>
              <a:spcAft>
                <a:spcPts val="0"/>
              </a:spcAft>
              <a:buClr>
                <a:schemeClr val="lt1"/>
              </a:buClr>
              <a:buSzPts val="2000"/>
              <a:buFont typeface="Noto Sans Symbols"/>
              <a:buChar char="⮚"/>
            </a:pPr>
            <a:r>
              <a:rPr lang="en-US">
                <a:latin typeface="Times New Roman"/>
                <a:ea typeface="Times New Roman"/>
                <a:cs typeface="Times New Roman"/>
                <a:sym typeface="Times New Roman"/>
              </a:rPr>
              <a:t>Knowledge Graphs have been used frequently in research and business, usually in close association with semantic web technologies, linked data, large scale data analytics, and cloud computing</a:t>
            </a:r>
            <a:endParaRPr/>
          </a:p>
          <a:p>
            <a:pPr indent="0" lvl="0" marL="0" rtl="0" algn="just">
              <a:lnSpc>
                <a:spcPct val="90000"/>
              </a:lnSpc>
              <a:spcBef>
                <a:spcPts val="1000"/>
              </a:spcBef>
              <a:spcAft>
                <a:spcPts val="0"/>
              </a:spcAft>
              <a:buClr>
                <a:schemeClr val="lt1"/>
              </a:buClr>
              <a:buSzPts val="2000"/>
              <a:buNone/>
            </a:pPr>
            <a:r>
              <a:t/>
            </a:r>
            <a:endParaRPr>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lt1"/>
              </a:buClr>
              <a:buSzPts val="2000"/>
              <a:buNone/>
            </a:pPr>
            <a:r>
              <a:t/>
            </a:r>
            <a:endParaRPr>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38"/>
          <p:cNvSpPr txBox="1"/>
          <p:nvPr>
            <p:ph type="title"/>
          </p:nvPr>
        </p:nvSpPr>
        <p:spPr>
          <a:xfrm>
            <a:off x="1302224" y="218227"/>
            <a:ext cx="10515600" cy="1325563"/>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Clr>
                <a:schemeClr val="lt1"/>
              </a:buClr>
              <a:buSzPts val="3600"/>
              <a:buFont typeface="Times New Roman"/>
              <a:buNone/>
            </a:pPr>
            <a:r>
              <a:rPr lang="en-US" sz="3600">
                <a:latin typeface="Times New Roman"/>
                <a:ea typeface="Times New Roman"/>
                <a:cs typeface="Times New Roman"/>
                <a:sym typeface="Times New Roman"/>
              </a:rPr>
              <a:t>Architecture</a:t>
            </a:r>
            <a:endParaRPr sz="3600">
              <a:latin typeface="Times New Roman"/>
              <a:ea typeface="Times New Roman"/>
              <a:cs typeface="Times New Roman"/>
              <a:sym typeface="Times New Roman"/>
            </a:endParaRPr>
          </a:p>
        </p:txBody>
      </p:sp>
      <p:pic>
        <p:nvPicPr>
          <p:cNvPr descr="Screen Clipping" id="365" name="Google Shape;365;p38"/>
          <p:cNvPicPr preferRelativeResize="0"/>
          <p:nvPr/>
        </p:nvPicPr>
        <p:blipFill rotWithShape="1">
          <a:blip r:embed="rId3">
            <a:alphaModFix/>
          </a:blip>
          <a:srcRect b="0" l="0" r="0" t="0"/>
          <a:stretch/>
        </p:blipFill>
        <p:spPr>
          <a:xfrm>
            <a:off x="1876301" y="1543790"/>
            <a:ext cx="8903829" cy="5004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1"/>
          <p:cNvSpPr txBox="1"/>
          <p:nvPr>
            <p:ph type="title"/>
          </p:nvPr>
        </p:nvSpPr>
        <p:spPr>
          <a:xfrm>
            <a:off x="581709" y="721538"/>
            <a:ext cx="10889796" cy="1418998"/>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chemeClr val="lt1"/>
              </a:buClr>
              <a:buSzPts val="4400"/>
              <a:buFont typeface="Times New Roman"/>
              <a:buNone/>
            </a:pPr>
            <a:r>
              <a:rPr lang="en-US">
                <a:latin typeface="Times New Roman"/>
                <a:ea typeface="Times New Roman"/>
                <a:cs typeface="Times New Roman"/>
                <a:sym typeface="Times New Roman"/>
              </a:rPr>
              <a:t>Outline</a:t>
            </a:r>
            <a:endParaRPr/>
          </a:p>
        </p:txBody>
      </p:sp>
      <p:sp>
        <p:nvSpPr>
          <p:cNvPr id="263" name="Google Shape;263;p21"/>
          <p:cNvSpPr txBox="1"/>
          <p:nvPr>
            <p:ph idx="4294967295" type="body"/>
          </p:nvPr>
        </p:nvSpPr>
        <p:spPr>
          <a:xfrm>
            <a:off x="747346" y="1235563"/>
            <a:ext cx="10248900" cy="4625975"/>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lt1"/>
              </a:buClr>
              <a:buSzPts val="2000"/>
              <a:buFont typeface="Noto Sans Symbols"/>
              <a:buChar char="⮚"/>
            </a:pPr>
            <a:r>
              <a:rPr lang="en-US">
                <a:latin typeface="Times New Roman"/>
                <a:ea typeface="Times New Roman"/>
                <a:cs typeface="Times New Roman"/>
                <a:sym typeface="Times New Roman"/>
              </a:rPr>
              <a:t>Abstract</a:t>
            </a:r>
            <a:endParaRPr/>
          </a:p>
          <a:p>
            <a:pPr indent="-228600" lvl="0" marL="228600" rtl="0" algn="just">
              <a:lnSpc>
                <a:spcPct val="90000"/>
              </a:lnSpc>
              <a:spcBef>
                <a:spcPts val="1000"/>
              </a:spcBef>
              <a:spcAft>
                <a:spcPts val="0"/>
              </a:spcAft>
              <a:buClr>
                <a:schemeClr val="lt1"/>
              </a:buClr>
              <a:buSzPts val="2000"/>
              <a:buFont typeface="Noto Sans Symbols"/>
              <a:buChar char="⮚"/>
            </a:pPr>
            <a:r>
              <a:rPr lang="en-US">
                <a:latin typeface="Times New Roman"/>
                <a:ea typeface="Times New Roman"/>
                <a:cs typeface="Times New Roman"/>
                <a:sym typeface="Times New Roman"/>
              </a:rPr>
              <a:t>Introduction</a:t>
            </a:r>
            <a:endParaRPr/>
          </a:p>
          <a:p>
            <a:pPr indent="-228600" lvl="0" marL="228600" rtl="0" algn="just">
              <a:lnSpc>
                <a:spcPct val="90000"/>
              </a:lnSpc>
              <a:spcBef>
                <a:spcPts val="1000"/>
              </a:spcBef>
              <a:spcAft>
                <a:spcPts val="0"/>
              </a:spcAft>
              <a:buClr>
                <a:schemeClr val="lt1"/>
              </a:buClr>
              <a:buSzPts val="2000"/>
              <a:buFont typeface="Noto Sans Symbols"/>
              <a:buChar char="⮚"/>
            </a:pPr>
            <a:r>
              <a:rPr lang="en-US">
                <a:latin typeface="Times New Roman"/>
                <a:ea typeface="Times New Roman"/>
                <a:cs typeface="Times New Roman"/>
                <a:sym typeface="Times New Roman"/>
              </a:rPr>
              <a:t>Literature Review</a:t>
            </a:r>
            <a:endParaRPr/>
          </a:p>
          <a:p>
            <a:pPr indent="-228600" lvl="0" marL="228600" rtl="0" algn="just">
              <a:lnSpc>
                <a:spcPct val="90000"/>
              </a:lnSpc>
              <a:spcBef>
                <a:spcPts val="1000"/>
              </a:spcBef>
              <a:spcAft>
                <a:spcPts val="0"/>
              </a:spcAft>
              <a:buClr>
                <a:schemeClr val="lt1"/>
              </a:buClr>
              <a:buSzPts val="2000"/>
              <a:buFont typeface="Noto Sans Symbols"/>
              <a:buChar char="⮚"/>
            </a:pPr>
            <a:r>
              <a:rPr lang="en-US">
                <a:latin typeface="Times New Roman"/>
                <a:ea typeface="Times New Roman"/>
                <a:cs typeface="Times New Roman"/>
                <a:sym typeface="Times New Roman"/>
              </a:rPr>
              <a:t>Scope and Problem Statement</a:t>
            </a:r>
            <a:endParaRPr/>
          </a:p>
          <a:p>
            <a:pPr indent="-228600" lvl="0" marL="228600" rtl="0" algn="just">
              <a:lnSpc>
                <a:spcPct val="90000"/>
              </a:lnSpc>
              <a:spcBef>
                <a:spcPts val="1000"/>
              </a:spcBef>
              <a:spcAft>
                <a:spcPts val="0"/>
              </a:spcAft>
              <a:buClr>
                <a:schemeClr val="lt1"/>
              </a:buClr>
              <a:buSzPts val="2000"/>
              <a:buFont typeface="Noto Sans Symbols"/>
              <a:buChar char="⮚"/>
            </a:pPr>
            <a:r>
              <a:rPr lang="en-US">
                <a:latin typeface="Times New Roman"/>
                <a:ea typeface="Times New Roman"/>
                <a:cs typeface="Times New Roman"/>
                <a:sym typeface="Times New Roman"/>
              </a:rPr>
              <a:t>Algorithm/Methodology</a:t>
            </a:r>
            <a:endParaRPr/>
          </a:p>
          <a:p>
            <a:pPr indent="-342900" lvl="0" marL="342900" rtl="0" algn="just">
              <a:lnSpc>
                <a:spcPct val="90000"/>
              </a:lnSpc>
              <a:spcBef>
                <a:spcPts val="1000"/>
              </a:spcBef>
              <a:spcAft>
                <a:spcPts val="0"/>
              </a:spcAft>
              <a:buClr>
                <a:schemeClr val="lt1"/>
              </a:buClr>
              <a:buSzPts val="2000"/>
              <a:buFont typeface="Noto Sans Symbols"/>
              <a:buChar char="⮚"/>
            </a:pPr>
            <a:r>
              <a:rPr lang="en-US">
                <a:latin typeface="Times New Roman"/>
                <a:ea typeface="Times New Roman"/>
                <a:cs typeface="Times New Roman"/>
                <a:sym typeface="Times New Roman"/>
              </a:rPr>
              <a:t>Results and Discuusion</a:t>
            </a:r>
            <a:endParaRPr/>
          </a:p>
          <a:p>
            <a:pPr indent="-228600" lvl="0" marL="228600" rtl="0" algn="just">
              <a:lnSpc>
                <a:spcPct val="90000"/>
              </a:lnSpc>
              <a:spcBef>
                <a:spcPts val="1000"/>
              </a:spcBef>
              <a:spcAft>
                <a:spcPts val="0"/>
              </a:spcAft>
              <a:buClr>
                <a:schemeClr val="lt1"/>
              </a:buClr>
              <a:buSzPts val="2000"/>
              <a:buFont typeface="Noto Sans Symbols"/>
              <a:buChar char="⮚"/>
            </a:pPr>
            <a:r>
              <a:rPr lang="en-US">
                <a:latin typeface="Times New Roman"/>
                <a:ea typeface="Times New Roman"/>
                <a:cs typeface="Times New Roman"/>
                <a:sym typeface="Times New Roman"/>
              </a:rPr>
              <a:t>Guide Approval Mail Snapshot</a:t>
            </a:r>
            <a:endParaRPr/>
          </a:p>
          <a:p>
            <a:pPr indent="-228600" lvl="0" marL="228600" rtl="0" algn="just">
              <a:lnSpc>
                <a:spcPct val="90000"/>
              </a:lnSpc>
              <a:spcBef>
                <a:spcPts val="1000"/>
              </a:spcBef>
              <a:spcAft>
                <a:spcPts val="0"/>
              </a:spcAft>
              <a:buClr>
                <a:schemeClr val="lt1"/>
              </a:buClr>
              <a:buSzPts val="2000"/>
              <a:buFont typeface="Noto Sans Symbols"/>
              <a:buChar char="⮚"/>
            </a:pPr>
            <a:r>
              <a:rPr lang="en-US">
                <a:latin typeface="Times New Roman"/>
                <a:ea typeface="Times New Roman"/>
                <a:cs typeface="Times New Roman"/>
                <a:sym typeface="Times New Roman"/>
              </a:rPr>
              <a:t>References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39"/>
          <p:cNvSpPr txBox="1"/>
          <p:nvPr>
            <p:ph type="title"/>
          </p:nvPr>
        </p:nvSpPr>
        <p:spPr>
          <a:xfrm>
            <a:off x="581709" y="721538"/>
            <a:ext cx="10889796" cy="1418998"/>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chemeClr val="lt1"/>
              </a:buClr>
              <a:buSzPts val="4400"/>
              <a:buFont typeface="Times New Roman"/>
              <a:buNone/>
            </a:pPr>
            <a:r>
              <a:rPr lang="en-US">
                <a:latin typeface="Times New Roman"/>
                <a:ea typeface="Times New Roman"/>
                <a:cs typeface="Times New Roman"/>
                <a:sym typeface="Times New Roman"/>
              </a:rPr>
              <a:t>Modules</a:t>
            </a:r>
            <a:endParaRPr/>
          </a:p>
        </p:txBody>
      </p:sp>
      <p:sp>
        <p:nvSpPr>
          <p:cNvPr id="371" name="Google Shape;371;p39"/>
          <p:cNvSpPr txBox="1"/>
          <p:nvPr>
            <p:ph idx="4294967295" type="body"/>
          </p:nvPr>
        </p:nvSpPr>
        <p:spPr>
          <a:xfrm>
            <a:off x="2173288" y="2270125"/>
            <a:ext cx="10018712" cy="3124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lt1"/>
              </a:buClr>
              <a:buSzPts val="2000"/>
              <a:buFont typeface="Noto Sans Symbols"/>
              <a:buChar char="⮚"/>
            </a:pPr>
            <a:r>
              <a:rPr lang="en-US">
                <a:latin typeface="Times New Roman"/>
                <a:ea typeface="Times New Roman"/>
                <a:cs typeface="Times New Roman"/>
                <a:sym typeface="Times New Roman"/>
              </a:rPr>
              <a:t>Input Image</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lt1"/>
              </a:buClr>
              <a:buSzPts val="2000"/>
              <a:buFont typeface="Noto Sans Symbols"/>
              <a:buChar char="⮚"/>
            </a:pPr>
            <a:r>
              <a:rPr lang="en-US">
                <a:latin typeface="Times New Roman"/>
                <a:ea typeface="Times New Roman"/>
                <a:cs typeface="Times New Roman"/>
                <a:sym typeface="Times New Roman"/>
              </a:rPr>
              <a:t>Feature Extraction </a:t>
            </a:r>
            <a:endParaRPr/>
          </a:p>
          <a:p>
            <a:pPr indent="-228600" lvl="0" marL="228600" rtl="0" algn="l">
              <a:lnSpc>
                <a:spcPct val="90000"/>
              </a:lnSpc>
              <a:spcBef>
                <a:spcPts val="1000"/>
              </a:spcBef>
              <a:spcAft>
                <a:spcPts val="0"/>
              </a:spcAft>
              <a:buClr>
                <a:schemeClr val="lt1"/>
              </a:buClr>
              <a:buSzPts val="2000"/>
              <a:buFont typeface="Noto Sans Symbols"/>
              <a:buChar char="⮚"/>
            </a:pPr>
            <a:r>
              <a:rPr lang="en-US">
                <a:latin typeface="Times New Roman"/>
                <a:ea typeface="Times New Roman"/>
                <a:cs typeface="Times New Roman"/>
                <a:sym typeface="Times New Roman"/>
              </a:rPr>
              <a:t>Caption Generation</a:t>
            </a:r>
            <a:endParaRPr/>
          </a:p>
          <a:p>
            <a:pPr indent="-228600" lvl="0" marL="228600" rtl="0" algn="l">
              <a:lnSpc>
                <a:spcPct val="90000"/>
              </a:lnSpc>
              <a:spcBef>
                <a:spcPts val="1000"/>
              </a:spcBef>
              <a:spcAft>
                <a:spcPts val="0"/>
              </a:spcAft>
              <a:buClr>
                <a:schemeClr val="lt1"/>
              </a:buClr>
              <a:buSzPts val="2000"/>
              <a:buFont typeface="Noto Sans Symbols"/>
              <a:buChar char="⮚"/>
            </a:pPr>
            <a:r>
              <a:rPr lang="en-US">
                <a:latin typeface="Times New Roman"/>
                <a:ea typeface="Times New Roman"/>
                <a:cs typeface="Times New Roman"/>
                <a:sym typeface="Times New Roman"/>
              </a:rPr>
              <a:t>Mapping</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lt1"/>
              </a:buClr>
              <a:buSzPts val="2000"/>
              <a:buFont typeface="Noto Sans Symbols"/>
              <a:buChar char="⮚"/>
            </a:pPr>
            <a:r>
              <a:rPr lang="en-US">
                <a:latin typeface="Times New Roman"/>
                <a:ea typeface="Times New Roman"/>
                <a:cs typeface="Times New Roman"/>
                <a:sym typeface="Times New Roman"/>
              </a:rPr>
              <a:t>Encoding and Decoding[LSTM]</a:t>
            </a:r>
            <a:endParaRPr/>
          </a:p>
          <a:p>
            <a:pPr indent="-228600" lvl="0" marL="228600" rtl="0" algn="l">
              <a:lnSpc>
                <a:spcPct val="90000"/>
              </a:lnSpc>
              <a:spcBef>
                <a:spcPts val="1000"/>
              </a:spcBef>
              <a:spcAft>
                <a:spcPts val="0"/>
              </a:spcAft>
              <a:buClr>
                <a:schemeClr val="lt1"/>
              </a:buClr>
              <a:buSzPts val="2000"/>
              <a:buFont typeface="Noto Sans Symbols"/>
              <a:buChar char="⮚"/>
            </a:pPr>
            <a:r>
              <a:rPr lang="en-US">
                <a:latin typeface="Times New Roman"/>
                <a:ea typeface="Times New Roman"/>
                <a:cs typeface="Times New Roman"/>
                <a:sym typeface="Times New Roman"/>
              </a:rPr>
              <a:t>Image Captioning </a:t>
            </a:r>
            <a:endParaRPr>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0"/>
          <p:cNvSpPr txBox="1"/>
          <p:nvPr>
            <p:ph type="title"/>
          </p:nvPr>
        </p:nvSpPr>
        <p:spPr>
          <a:xfrm>
            <a:off x="1302204" y="585061"/>
            <a:ext cx="10889796" cy="943488"/>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chemeClr val="lt1"/>
              </a:buClr>
              <a:buSzPts val="4400"/>
              <a:buFont typeface="Times New Roman"/>
              <a:buNone/>
            </a:pPr>
            <a:r>
              <a:rPr lang="en-US">
                <a:latin typeface="Times New Roman"/>
                <a:ea typeface="Times New Roman"/>
                <a:cs typeface="Times New Roman"/>
                <a:sym typeface="Times New Roman"/>
              </a:rPr>
              <a:t>Modules Cont’d</a:t>
            </a:r>
            <a:endParaRPr>
              <a:latin typeface="Times New Roman"/>
              <a:ea typeface="Times New Roman"/>
              <a:cs typeface="Times New Roman"/>
              <a:sym typeface="Times New Roman"/>
            </a:endParaRPr>
          </a:p>
        </p:txBody>
      </p:sp>
      <p:sp>
        <p:nvSpPr>
          <p:cNvPr id="377" name="Google Shape;377;p40"/>
          <p:cNvSpPr txBox="1"/>
          <p:nvPr/>
        </p:nvSpPr>
        <p:spPr>
          <a:xfrm>
            <a:off x="419470" y="1226516"/>
            <a:ext cx="10184765" cy="5253355"/>
          </a:xfrm>
          <a:prstGeom prst="rect">
            <a:avLst/>
          </a:prstGeom>
          <a:noFill/>
          <a:ln>
            <a:noFill/>
          </a:ln>
        </p:spPr>
        <p:txBody>
          <a:bodyPr anchorCtr="0" anchor="t" bIns="45700" lIns="91425" spcFirstLastPara="1" rIns="91425" wrap="square" tIns="45700">
            <a:normAutofit fontScale="95000"/>
          </a:bodyPr>
          <a:lstStyle/>
          <a:p>
            <a:pPr indent="0" lvl="0" marL="0" marR="0" rtl="0" algn="just">
              <a:lnSpc>
                <a:spcPct val="90000"/>
              </a:lnSpc>
              <a:spcBef>
                <a:spcPts val="0"/>
              </a:spcBef>
              <a:spcAft>
                <a:spcPts val="0"/>
              </a:spcAft>
              <a:buClr>
                <a:schemeClr val="lt1"/>
              </a:buClr>
              <a:buSzPct val="100000"/>
              <a:buFont typeface="Arial"/>
              <a:buNone/>
            </a:pPr>
            <a:r>
              <a:rPr b="1" i="0" lang="en-US" sz="2500" u="none" cap="none" strike="noStrike">
                <a:solidFill>
                  <a:schemeClr val="lt1"/>
                </a:solidFill>
                <a:latin typeface="Times New Roman"/>
                <a:ea typeface="Times New Roman"/>
                <a:cs typeface="Times New Roman"/>
                <a:sym typeface="Times New Roman"/>
              </a:rPr>
              <a:t>Input Image / Video</a:t>
            </a:r>
            <a:endParaRPr b="0" i="0" sz="1400" u="none" cap="none" strike="noStrike">
              <a:solidFill>
                <a:srgbClr val="000000"/>
              </a:solidFill>
              <a:latin typeface="Arial"/>
              <a:ea typeface="Arial"/>
              <a:cs typeface="Arial"/>
              <a:sym typeface="Arial"/>
            </a:endParaRPr>
          </a:p>
          <a:p>
            <a:pPr indent="0" lvl="0" marL="0" marR="0" rtl="0" algn="just">
              <a:lnSpc>
                <a:spcPct val="90000"/>
              </a:lnSpc>
              <a:spcBef>
                <a:spcPts val="1000"/>
              </a:spcBef>
              <a:spcAft>
                <a:spcPts val="0"/>
              </a:spcAft>
              <a:buClr>
                <a:schemeClr val="lt1"/>
              </a:buClr>
              <a:buSzPct val="100000"/>
              <a:buFont typeface="Arial"/>
              <a:buNone/>
            </a:pPr>
            <a:r>
              <a:t/>
            </a:r>
            <a:endParaRPr b="0" i="0" sz="2000" u="none" cap="none" strike="noStrike">
              <a:solidFill>
                <a:schemeClr val="lt1"/>
              </a:solidFill>
              <a:latin typeface="Times New Roman"/>
              <a:ea typeface="Times New Roman"/>
              <a:cs typeface="Times New Roman"/>
              <a:sym typeface="Times New Roman"/>
            </a:endParaRPr>
          </a:p>
          <a:p>
            <a:pPr indent="-228600" lvl="0" marL="228600" marR="0" rtl="0" algn="just">
              <a:lnSpc>
                <a:spcPct val="90000"/>
              </a:lnSpc>
              <a:spcBef>
                <a:spcPts val="1000"/>
              </a:spcBef>
              <a:spcAft>
                <a:spcPts val="0"/>
              </a:spcAft>
              <a:buClr>
                <a:schemeClr val="lt1"/>
              </a:buClr>
              <a:buSzPct val="100000"/>
              <a:buFont typeface="Noto Sans Symbols"/>
              <a:buChar char="⮚"/>
            </a:pPr>
            <a:r>
              <a:rPr b="0" i="0" lang="en-US" sz="2000" u="none" cap="none" strike="noStrike">
                <a:solidFill>
                  <a:schemeClr val="lt1"/>
                </a:solidFill>
                <a:latin typeface="Times New Roman"/>
                <a:ea typeface="Times New Roman"/>
                <a:cs typeface="Times New Roman"/>
                <a:sym typeface="Times New Roman"/>
              </a:rPr>
              <a:t>Resizing, normalization, cropping, and other transformations to prepare images for analysis.</a:t>
            </a:r>
            <a:endParaRPr b="0" i="0" sz="1400" u="none" cap="none" strike="noStrike">
              <a:solidFill>
                <a:srgbClr val="000000"/>
              </a:solidFill>
              <a:latin typeface="Arial"/>
              <a:ea typeface="Arial"/>
              <a:cs typeface="Arial"/>
              <a:sym typeface="Arial"/>
            </a:endParaRPr>
          </a:p>
          <a:p>
            <a:pPr indent="-228600" lvl="0" marL="228600" marR="0" rtl="0" algn="just">
              <a:lnSpc>
                <a:spcPct val="90000"/>
              </a:lnSpc>
              <a:spcBef>
                <a:spcPts val="1000"/>
              </a:spcBef>
              <a:spcAft>
                <a:spcPts val="0"/>
              </a:spcAft>
              <a:buClr>
                <a:schemeClr val="lt1"/>
              </a:buClr>
              <a:buSzPct val="100000"/>
              <a:buFont typeface="Noto Sans Symbols"/>
              <a:buChar char="⮚"/>
            </a:pPr>
            <a:r>
              <a:rPr b="0" i="0" lang="en-US" sz="2000" u="none" cap="none" strike="noStrike">
                <a:solidFill>
                  <a:schemeClr val="lt1"/>
                </a:solidFill>
                <a:latin typeface="Times New Roman"/>
                <a:ea typeface="Times New Roman"/>
                <a:cs typeface="Times New Roman"/>
                <a:sym typeface="Times New Roman"/>
              </a:rPr>
              <a:t>Extraction of frames, temporal sampling, resizing, and other transformations.</a:t>
            </a:r>
            <a:endParaRPr b="0" i="0" sz="1400" u="none" cap="none" strike="noStrike">
              <a:solidFill>
                <a:srgbClr val="000000"/>
              </a:solidFill>
              <a:latin typeface="Arial"/>
              <a:ea typeface="Arial"/>
              <a:cs typeface="Arial"/>
              <a:sym typeface="Arial"/>
            </a:endParaRPr>
          </a:p>
          <a:p>
            <a:pPr indent="0" lvl="0" marL="0" marR="0" rtl="0" algn="just">
              <a:lnSpc>
                <a:spcPct val="90000"/>
              </a:lnSpc>
              <a:spcBef>
                <a:spcPts val="1000"/>
              </a:spcBef>
              <a:spcAft>
                <a:spcPts val="0"/>
              </a:spcAft>
              <a:buClr>
                <a:schemeClr val="lt1"/>
              </a:buClr>
              <a:buSzPct val="100000"/>
              <a:buFont typeface="Arial"/>
              <a:buNone/>
            </a:pPr>
            <a:r>
              <a:t/>
            </a:r>
            <a:endParaRPr b="0" i="0" sz="2000" u="none" cap="none" strike="noStrike">
              <a:solidFill>
                <a:schemeClr val="lt1"/>
              </a:solidFill>
              <a:latin typeface="Times New Roman"/>
              <a:ea typeface="Times New Roman"/>
              <a:cs typeface="Times New Roman"/>
              <a:sym typeface="Times New Roman"/>
            </a:endParaRPr>
          </a:p>
          <a:p>
            <a:pPr indent="0" lvl="0" marL="0" marR="0" rtl="0" algn="just">
              <a:lnSpc>
                <a:spcPct val="90000"/>
              </a:lnSpc>
              <a:spcBef>
                <a:spcPts val="1000"/>
              </a:spcBef>
              <a:spcAft>
                <a:spcPts val="0"/>
              </a:spcAft>
              <a:buClr>
                <a:schemeClr val="lt1"/>
              </a:buClr>
              <a:buSzPct val="100000"/>
              <a:buFont typeface="Arial"/>
              <a:buNone/>
            </a:pPr>
            <a:r>
              <a:rPr b="1" i="0" lang="en-US" sz="2500" u="none" cap="none" strike="noStrike">
                <a:solidFill>
                  <a:schemeClr val="lt1"/>
                </a:solidFill>
                <a:latin typeface="Times New Roman"/>
                <a:ea typeface="Times New Roman"/>
                <a:cs typeface="Times New Roman"/>
                <a:sym typeface="Times New Roman"/>
              </a:rPr>
              <a:t>Feature Extraction</a:t>
            </a:r>
            <a:endParaRPr b="0" i="0" sz="1400" u="none" cap="none" strike="noStrike">
              <a:solidFill>
                <a:srgbClr val="000000"/>
              </a:solidFill>
              <a:latin typeface="Arial"/>
              <a:ea typeface="Arial"/>
              <a:cs typeface="Arial"/>
              <a:sym typeface="Arial"/>
            </a:endParaRPr>
          </a:p>
          <a:p>
            <a:pPr indent="0" lvl="0" marL="0" marR="0" rtl="0" algn="just">
              <a:lnSpc>
                <a:spcPct val="90000"/>
              </a:lnSpc>
              <a:spcBef>
                <a:spcPts val="1000"/>
              </a:spcBef>
              <a:spcAft>
                <a:spcPts val="0"/>
              </a:spcAft>
              <a:buClr>
                <a:schemeClr val="lt1"/>
              </a:buClr>
              <a:buSzPct val="100000"/>
              <a:buFont typeface="Arial"/>
              <a:buNone/>
            </a:pPr>
            <a:r>
              <a:t/>
            </a:r>
            <a:endParaRPr b="0" i="0" sz="2000" u="none" cap="none" strike="noStrike">
              <a:solidFill>
                <a:schemeClr val="lt1"/>
              </a:solidFill>
              <a:latin typeface="Times New Roman"/>
              <a:ea typeface="Times New Roman"/>
              <a:cs typeface="Times New Roman"/>
              <a:sym typeface="Times New Roman"/>
            </a:endParaRPr>
          </a:p>
          <a:p>
            <a:pPr indent="-228600" lvl="0" marL="228600" marR="0" rtl="0" algn="just">
              <a:lnSpc>
                <a:spcPct val="90000"/>
              </a:lnSpc>
              <a:spcBef>
                <a:spcPts val="1000"/>
              </a:spcBef>
              <a:spcAft>
                <a:spcPts val="0"/>
              </a:spcAft>
              <a:buClr>
                <a:schemeClr val="lt1"/>
              </a:buClr>
              <a:buSzPct val="100000"/>
              <a:buFont typeface="Noto Sans Symbols"/>
              <a:buChar char="⮚"/>
            </a:pPr>
            <a:r>
              <a:rPr b="0" i="0" lang="en-US" sz="2000" u="none" cap="none" strike="noStrike">
                <a:solidFill>
                  <a:schemeClr val="lt1"/>
                </a:solidFill>
                <a:latin typeface="Times New Roman"/>
                <a:ea typeface="Times New Roman"/>
                <a:cs typeface="Times New Roman"/>
                <a:sym typeface="Times New Roman"/>
              </a:rPr>
              <a:t>Image Feature Extraction: CNN (Convolutional Neural Networks) models such as VGG is used to extract visual features from images.</a:t>
            </a:r>
            <a:endParaRPr b="0" i="0" sz="1400" u="none" cap="none" strike="noStrike">
              <a:solidFill>
                <a:srgbClr val="000000"/>
              </a:solidFill>
              <a:latin typeface="Arial"/>
              <a:ea typeface="Arial"/>
              <a:cs typeface="Arial"/>
              <a:sym typeface="Arial"/>
            </a:endParaRPr>
          </a:p>
          <a:p>
            <a:pPr indent="-228600" lvl="0" marL="228600" marR="0" rtl="0" algn="just">
              <a:lnSpc>
                <a:spcPct val="90000"/>
              </a:lnSpc>
              <a:spcBef>
                <a:spcPts val="1000"/>
              </a:spcBef>
              <a:spcAft>
                <a:spcPts val="0"/>
              </a:spcAft>
              <a:buClr>
                <a:schemeClr val="lt1"/>
              </a:buClr>
              <a:buSzPct val="100000"/>
              <a:buFont typeface="Noto Sans Symbols"/>
              <a:buChar char="⮚"/>
            </a:pPr>
            <a:r>
              <a:rPr b="0" i="0" lang="en-US" sz="2000" u="none" cap="none" strike="noStrike">
                <a:solidFill>
                  <a:schemeClr val="lt1"/>
                </a:solidFill>
                <a:latin typeface="Times New Roman"/>
                <a:ea typeface="Times New Roman"/>
                <a:cs typeface="Times New Roman"/>
                <a:sym typeface="Times New Roman"/>
              </a:rPr>
              <a:t>Video Feature Extraction: Combining both spatial (frame-level) and temporal features using 3D CNNs, 2D CNNs with temporal processing, or pre-trained models like I3D (Inflated 3D ConvNet) for video analysis.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1"/>
          <p:cNvSpPr txBox="1"/>
          <p:nvPr>
            <p:ph type="title"/>
          </p:nvPr>
        </p:nvSpPr>
        <p:spPr>
          <a:xfrm>
            <a:off x="1302204" y="585061"/>
            <a:ext cx="10889796" cy="943488"/>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chemeClr val="lt1"/>
              </a:buClr>
              <a:buSzPts val="4400"/>
              <a:buFont typeface="Times New Roman"/>
              <a:buNone/>
            </a:pPr>
            <a:r>
              <a:rPr lang="en-US">
                <a:latin typeface="Times New Roman"/>
                <a:ea typeface="Times New Roman"/>
                <a:cs typeface="Times New Roman"/>
                <a:sym typeface="Times New Roman"/>
              </a:rPr>
              <a:t>Modules Cont’d</a:t>
            </a:r>
            <a:endParaRPr>
              <a:latin typeface="Times New Roman"/>
              <a:ea typeface="Times New Roman"/>
              <a:cs typeface="Times New Roman"/>
              <a:sym typeface="Times New Roman"/>
            </a:endParaRPr>
          </a:p>
        </p:txBody>
      </p:sp>
      <p:sp>
        <p:nvSpPr>
          <p:cNvPr id="383" name="Google Shape;383;p41"/>
          <p:cNvSpPr txBox="1"/>
          <p:nvPr/>
        </p:nvSpPr>
        <p:spPr>
          <a:xfrm>
            <a:off x="419470" y="1226516"/>
            <a:ext cx="10184765" cy="5253355"/>
          </a:xfrm>
          <a:prstGeom prst="rect">
            <a:avLst/>
          </a:prstGeom>
          <a:noFill/>
          <a:ln>
            <a:noFill/>
          </a:ln>
        </p:spPr>
        <p:txBody>
          <a:bodyPr anchorCtr="0" anchor="t" bIns="45700" lIns="91425" spcFirstLastPara="1" rIns="91425" wrap="square" tIns="45700">
            <a:normAutofit fontScale="95000"/>
          </a:bodyPr>
          <a:lstStyle/>
          <a:p>
            <a:pPr indent="0" lvl="0" marL="0" marR="0" rtl="0" algn="just">
              <a:lnSpc>
                <a:spcPct val="90000"/>
              </a:lnSpc>
              <a:spcBef>
                <a:spcPts val="0"/>
              </a:spcBef>
              <a:spcAft>
                <a:spcPts val="0"/>
              </a:spcAft>
              <a:buClr>
                <a:schemeClr val="lt1"/>
              </a:buClr>
              <a:buSzPct val="100000"/>
              <a:buFont typeface="Arial"/>
              <a:buNone/>
            </a:pPr>
            <a:r>
              <a:rPr b="1" i="0" lang="en-US" sz="2500" u="none" cap="none" strike="noStrike">
                <a:solidFill>
                  <a:schemeClr val="lt1"/>
                </a:solidFill>
                <a:latin typeface="Times New Roman"/>
                <a:ea typeface="Times New Roman"/>
                <a:cs typeface="Times New Roman"/>
                <a:sym typeface="Times New Roman"/>
              </a:rPr>
              <a:t>Caption Generation</a:t>
            </a:r>
            <a:endParaRPr b="0" i="0" sz="1400" u="none" cap="none" strike="noStrike">
              <a:solidFill>
                <a:srgbClr val="000000"/>
              </a:solidFill>
              <a:latin typeface="Arial"/>
              <a:ea typeface="Arial"/>
              <a:cs typeface="Arial"/>
              <a:sym typeface="Arial"/>
            </a:endParaRPr>
          </a:p>
          <a:p>
            <a:pPr indent="0" lvl="0" marL="0" marR="0" rtl="0" algn="just">
              <a:lnSpc>
                <a:spcPct val="90000"/>
              </a:lnSpc>
              <a:spcBef>
                <a:spcPts val="1000"/>
              </a:spcBef>
              <a:spcAft>
                <a:spcPts val="0"/>
              </a:spcAft>
              <a:buClr>
                <a:schemeClr val="lt1"/>
              </a:buClr>
              <a:buSzPct val="100000"/>
              <a:buFont typeface="Arial"/>
              <a:buNone/>
            </a:pPr>
            <a:r>
              <a:t/>
            </a:r>
            <a:endParaRPr b="0" i="0" sz="2000" u="none" cap="none" strike="noStrike">
              <a:solidFill>
                <a:schemeClr val="lt1"/>
              </a:solidFill>
              <a:latin typeface="Times New Roman"/>
              <a:ea typeface="Times New Roman"/>
              <a:cs typeface="Times New Roman"/>
              <a:sym typeface="Times New Roman"/>
            </a:endParaRPr>
          </a:p>
          <a:p>
            <a:pPr indent="-228600" lvl="0" marL="228600" marR="0" rtl="0" algn="just">
              <a:lnSpc>
                <a:spcPct val="90000"/>
              </a:lnSpc>
              <a:spcBef>
                <a:spcPts val="1000"/>
              </a:spcBef>
              <a:spcAft>
                <a:spcPts val="0"/>
              </a:spcAft>
              <a:buClr>
                <a:schemeClr val="lt1"/>
              </a:buClr>
              <a:buSzPct val="100000"/>
              <a:buFont typeface="Noto Sans Symbols"/>
              <a:buChar char="⮚"/>
            </a:pPr>
            <a:r>
              <a:rPr b="0" i="0" lang="en-US" sz="2000" u="none" cap="none" strike="noStrike">
                <a:solidFill>
                  <a:schemeClr val="lt1"/>
                </a:solidFill>
                <a:latin typeface="Times New Roman"/>
                <a:ea typeface="Times New Roman"/>
                <a:cs typeface="Times New Roman"/>
                <a:sym typeface="Times New Roman"/>
              </a:rPr>
              <a:t>The part of the model responsible for generating captions based on the extracted features. This could be a recurrent neural network or a transformer-based architecture.</a:t>
            </a:r>
            <a:endParaRPr b="0" i="0" sz="1400" u="none" cap="none" strike="noStrike">
              <a:solidFill>
                <a:srgbClr val="000000"/>
              </a:solidFill>
              <a:latin typeface="Arial"/>
              <a:ea typeface="Arial"/>
              <a:cs typeface="Arial"/>
              <a:sym typeface="Arial"/>
            </a:endParaRPr>
          </a:p>
          <a:p>
            <a:pPr indent="-228600" lvl="0" marL="228600" marR="0" rtl="0" algn="just">
              <a:lnSpc>
                <a:spcPct val="90000"/>
              </a:lnSpc>
              <a:spcBef>
                <a:spcPts val="1000"/>
              </a:spcBef>
              <a:spcAft>
                <a:spcPts val="0"/>
              </a:spcAft>
              <a:buClr>
                <a:schemeClr val="lt1"/>
              </a:buClr>
              <a:buSzPct val="100000"/>
              <a:buFont typeface="Noto Sans Symbols"/>
              <a:buChar char="⮚"/>
            </a:pPr>
            <a:r>
              <a:rPr b="0" i="0" lang="en-US" sz="2000" u="none" cap="none" strike="noStrike">
                <a:solidFill>
                  <a:schemeClr val="lt1"/>
                </a:solidFill>
                <a:latin typeface="Times New Roman"/>
                <a:ea typeface="Times New Roman"/>
                <a:cs typeface="Times New Roman"/>
                <a:sym typeface="Times New Roman"/>
              </a:rPr>
              <a:t>Handling the vocabulary of words used in captions, including tokenization and mapping between words and indices.</a:t>
            </a:r>
            <a:endParaRPr b="0" i="0" sz="1400" u="none" cap="none" strike="noStrike">
              <a:solidFill>
                <a:srgbClr val="000000"/>
              </a:solidFill>
              <a:latin typeface="Arial"/>
              <a:ea typeface="Arial"/>
              <a:cs typeface="Arial"/>
              <a:sym typeface="Arial"/>
            </a:endParaRPr>
          </a:p>
          <a:p>
            <a:pPr indent="0" lvl="0" marL="0" marR="0" rtl="0" algn="just">
              <a:lnSpc>
                <a:spcPct val="90000"/>
              </a:lnSpc>
              <a:spcBef>
                <a:spcPts val="1000"/>
              </a:spcBef>
              <a:spcAft>
                <a:spcPts val="0"/>
              </a:spcAft>
              <a:buClr>
                <a:schemeClr val="lt1"/>
              </a:buClr>
              <a:buSzPct val="100000"/>
              <a:buFont typeface="Arial"/>
              <a:buNone/>
            </a:pPr>
            <a:r>
              <a:t/>
            </a:r>
            <a:endParaRPr b="0" i="0" sz="2000" u="none" cap="none" strike="noStrike">
              <a:solidFill>
                <a:schemeClr val="lt1"/>
              </a:solidFill>
              <a:latin typeface="Times New Roman"/>
              <a:ea typeface="Times New Roman"/>
              <a:cs typeface="Times New Roman"/>
              <a:sym typeface="Times New Roman"/>
            </a:endParaRPr>
          </a:p>
          <a:p>
            <a:pPr indent="0" lvl="0" marL="0" marR="0" rtl="0" algn="just">
              <a:lnSpc>
                <a:spcPct val="90000"/>
              </a:lnSpc>
              <a:spcBef>
                <a:spcPts val="1000"/>
              </a:spcBef>
              <a:spcAft>
                <a:spcPts val="0"/>
              </a:spcAft>
              <a:buClr>
                <a:schemeClr val="lt1"/>
              </a:buClr>
              <a:buSzPct val="100000"/>
              <a:buFont typeface="Arial"/>
              <a:buNone/>
            </a:pPr>
            <a:r>
              <a:rPr b="1" i="0" lang="en-US" sz="2500" u="none" cap="none" strike="noStrike">
                <a:solidFill>
                  <a:schemeClr val="lt1"/>
                </a:solidFill>
                <a:latin typeface="Times New Roman"/>
                <a:ea typeface="Times New Roman"/>
                <a:cs typeface="Times New Roman"/>
                <a:sym typeface="Times New Roman"/>
              </a:rPr>
              <a:t>Mapping</a:t>
            </a:r>
            <a:endParaRPr b="0" i="0" sz="1400" u="none" cap="none" strike="noStrike">
              <a:solidFill>
                <a:srgbClr val="000000"/>
              </a:solidFill>
              <a:latin typeface="Arial"/>
              <a:ea typeface="Arial"/>
              <a:cs typeface="Arial"/>
              <a:sym typeface="Arial"/>
            </a:endParaRPr>
          </a:p>
          <a:p>
            <a:pPr indent="0" lvl="0" marL="0" marR="0" rtl="0" algn="just">
              <a:lnSpc>
                <a:spcPct val="90000"/>
              </a:lnSpc>
              <a:spcBef>
                <a:spcPts val="1000"/>
              </a:spcBef>
              <a:spcAft>
                <a:spcPts val="0"/>
              </a:spcAft>
              <a:buClr>
                <a:schemeClr val="lt1"/>
              </a:buClr>
              <a:buSzPct val="100000"/>
              <a:buFont typeface="Arial"/>
              <a:buNone/>
            </a:pPr>
            <a:r>
              <a:t/>
            </a:r>
            <a:endParaRPr b="1" i="0" sz="2500" u="none" cap="none" strike="noStrike">
              <a:solidFill>
                <a:schemeClr val="lt1"/>
              </a:solidFill>
              <a:latin typeface="Times New Roman"/>
              <a:ea typeface="Times New Roman"/>
              <a:cs typeface="Times New Roman"/>
              <a:sym typeface="Times New Roman"/>
            </a:endParaRPr>
          </a:p>
          <a:p>
            <a:pPr indent="0" lvl="0" marL="0" marR="0" rtl="0" algn="just">
              <a:lnSpc>
                <a:spcPct val="90000"/>
              </a:lnSpc>
              <a:spcBef>
                <a:spcPts val="1000"/>
              </a:spcBef>
              <a:spcAft>
                <a:spcPts val="0"/>
              </a:spcAft>
              <a:buClr>
                <a:schemeClr val="lt1"/>
              </a:buClr>
              <a:buSzPct val="100000"/>
              <a:buFont typeface="Arial"/>
              <a:buNone/>
            </a:pPr>
            <a:r>
              <a:rPr b="0" i="0" lang="en-US" sz="2000" u="none" cap="none" strike="noStrike">
                <a:solidFill>
                  <a:schemeClr val="lt1"/>
                </a:solidFill>
                <a:latin typeface="Times New Roman"/>
                <a:ea typeface="Times New Roman"/>
                <a:cs typeface="Times New Roman"/>
                <a:sym typeface="Times New Roman"/>
              </a:rPr>
              <a:t>Mapping typically refers to the process of associating visual features extracted from an image with corresponding textual descriptions. This involves learning a relationship between the visual content of an image and the natural language descriptions that describe it.</a:t>
            </a:r>
            <a:endParaRPr b="0" i="0" sz="20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42"/>
          <p:cNvSpPr txBox="1"/>
          <p:nvPr>
            <p:ph type="title"/>
          </p:nvPr>
        </p:nvSpPr>
        <p:spPr>
          <a:xfrm>
            <a:off x="1302204" y="585061"/>
            <a:ext cx="10889796" cy="943488"/>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chemeClr val="lt1"/>
              </a:buClr>
              <a:buSzPts val="4400"/>
              <a:buFont typeface="Times New Roman"/>
              <a:buNone/>
            </a:pPr>
            <a:r>
              <a:rPr lang="en-US">
                <a:latin typeface="Times New Roman"/>
                <a:ea typeface="Times New Roman"/>
                <a:cs typeface="Times New Roman"/>
                <a:sym typeface="Times New Roman"/>
              </a:rPr>
              <a:t>Modules Cont’d</a:t>
            </a:r>
            <a:endParaRPr>
              <a:latin typeface="Times New Roman"/>
              <a:ea typeface="Times New Roman"/>
              <a:cs typeface="Times New Roman"/>
              <a:sym typeface="Times New Roman"/>
            </a:endParaRPr>
          </a:p>
        </p:txBody>
      </p:sp>
      <p:sp>
        <p:nvSpPr>
          <p:cNvPr id="389" name="Google Shape;389;p42"/>
          <p:cNvSpPr txBox="1"/>
          <p:nvPr/>
        </p:nvSpPr>
        <p:spPr>
          <a:xfrm>
            <a:off x="419470" y="1226516"/>
            <a:ext cx="10184765" cy="5253355"/>
          </a:xfrm>
          <a:prstGeom prst="rect">
            <a:avLst/>
          </a:prstGeom>
          <a:noFill/>
          <a:ln>
            <a:noFill/>
          </a:ln>
        </p:spPr>
        <p:txBody>
          <a:bodyPr anchorCtr="0" anchor="t" bIns="45700" lIns="91425" spcFirstLastPara="1" rIns="91425" wrap="square" tIns="45700">
            <a:normAutofit fontScale="95000" lnSpcReduction="10000"/>
          </a:bodyPr>
          <a:lstStyle/>
          <a:p>
            <a:pPr indent="0" lvl="0" marL="0" marR="0" rtl="0" algn="just">
              <a:lnSpc>
                <a:spcPct val="90000"/>
              </a:lnSpc>
              <a:spcBef>
                <a:spcPts val="0"/>
              </a:spcBef>
              <a:spcAft>
                <a:spcPts val="0"/>
              </a:spcAft>
              <a:buClr>
                <a:schemeClr val="lt1"/>
              </a:buClr>
              <a:buSzPct val="100000"/>
              <a:buFont typeface="Arial"/>
              <a:buNone/>
            </a:pPr>
            <a:r>
              <a:rPr b="1" i="0" lang="en-US" sz="2500" u="none" cap="none" strike="noStrike">
                <a:solidFill>
                  <a:schemeClr val="lt1"/>
                </a:solidFill>
                <a:latin typeface="Times New Roman"/>
                <a:ea typeface="Times New Roman"/>
                <a:cs typeface="Times New Roman"/>
                <a:sym typeface="Times New Roman"/>
              </a:rPr>
              <a:t>Encoder and Decoder </a:t>
            </a:r>
            <a:endParaRPr b="1" i="0" sz="2500" u="none" cap="none" strike="noStrike">
              <a:solidFill>
                <a:schemeClr val="lt1"/>
              </a:solidFill>
              <a:latin typeface="Times New Roman"/>
              <a:ea typeface="Times New Roman"/>
              <a:cs typeface="Times New Roman"/>
              <a:sym typeface="Times New Roman"/>
            </a:endParaRPr>
          </a:p>
          <a:p>
            <a:pPr indent="0" lvl="0" marL="0" marR="0" rtl="0" algn="just">
              <a:lnSpc>
                <a:spcPct val="90000"/>
              </a:lnSpc>
              <a:spcBef>
                <a:spcPts val="1000"/>
              </a:spcBef>
              <a:spcAft>
                <a:spcPts val="0"/>
              </a:spcAft>
              <a:buClr>
                <a:schemeClr val="lt1"/>
              </a:buClr>
              <a:buSzPct val="100000"/>
              <a:buFont typeface="Arial"/>
              <a:buNone/>
            </a:pPr>
            <a:r>
              <a:t/>
            </a:r>
            <a:endParaRPr b="0" i="0" sz="2000" u="none" cap="none" strike="noStrike">
              <a:solidFill>
                <a:schemeClr val="lt1"/>
              </a:solidFill>
              <a:latin typeface="Times New Roman"/>
              <a:ea typeface="Times New Roman"/>
              <a:cs typeface="Times New Roman"/>
              <a:sym typeface="Times New Roman"/>
            </a:endParaRPr>
          </a:p>
          <a:p>
            <a:pPr indent="-228600" lvl="0" marL="228600" marR="0" rtl="0" algn="just">
              <a:lnSpc>
                <a:spcPct val="90000"/>
              </a:lnSpc>
              <a:spcBef>
                <a:spcPts val="1000"/>
              </a:spcBef>
              <a:spcAft>
                <a:spcPts val="0"/>
              </a:spcAft>
              <a:buClr>
                <a:schemeClr val="lt1"/>
              </a:buClr>
              <a:buSzPct val="100000"/>
              <a:buFont typeface="Noto Sans Symbols"/>
              <a:buChar char="⮚"/>
            </a:pPr>
            <a:r>
              <a:rPr b="0" i="0" lang="en-US" sz="2000" u="none" cap="none" strike="noStrike">
                <a:solidFill>
                  <a:schemeClr val="lt1"/>
                </a:solidFill>
                <a:latin typeface="Times New Roman"/>
                <a:ea typeface="Times New Roman"/>
                <a:cs typeface="Times New Roman"/>
                <a:sym typeface="Times New Roman"/>
              </a:rPr>
              <a:t>The encoder processes the input image or video frames and extracts visual features.</a:t>
            </a:r>
            <a:endParaRPr b="0" i="0" sz="1400" u="none" cap="none" strike="noStrike">
              <a:solidFill>
                <a:srgbClr val="000000"/>
              </a:solidFill>
              <a:latin typeface="Arial"/>
              <a:ea typeface="Arial"/>
              <a:cs typeface="Arial"/>
              <a:sym typeface="Arial"/>
            </a:endParaRPr>
          </a:p>
          <a:p>
            <a:pPr indent="-228600" lvl="0" marL="228600" marR="0" rtl="0" algn="just">
              <a:lnSpc>
                <a:spcPct val="90000"/>
              </a:lnSpc>
              <a:spcBef>
                <a:spcPts val="1000"/>
              </a:spcBef>
              <a:spcAft>
                <a:spcPts val="0"/>
              </a:spcAft>
              <a:buClr>
                <a:schemeClr val="lt1"/>
              </a:buClr>
              <a:buSzPct val="100000"/>
              <a:buFont typeface="Noto Sans Symbols"/>
              <a:buChar char="⮚"/>
            </a:pPr>
            <a:r>
              <a:rPr b="0" i="0" lang="en-US" sz="2000" u="none" cap="none" strike="noStrike">
                <a:solidFill>
                  <a:schemeClr val="lt1"/>
                </a:solidFill>
                <a:latin typeface="Times New Roman"/>
                <a:ea typeface="Times New Roman"/>
                <a:cs typeface="Times New Roman"/>
                <a:sym typeface="Times New Roman"/>
              </a:rPr>
              <a:t>These visual features are then passed to the decoder.</a:t>
            </a:r>
            <a:endParaRPr b="0" i="0" sz="1400" u="none" cap="none" strike="noStrike">
              <a:solidFill>
                <a:srgbClr val="000000"/>
              </a:solidFill>
              <a:latin typeface="Arial"/>
              <a:ea typeface="Arial"/>
              <a:cs typeface="Arial"/>
              <a:sym typeface="Arial"/>
            </a:endParaRPr>
          </a:p>
          <a:p>
            <a:pPr indent="-228600" lvl="0" marL="228600" marR="0" rtl="0" algn="just">
              <a:lnSpc>
                <a:spcPct val="90000"/>
              </a:lnSpc>
              <a:spcBef>
                <a:spcPts val="1000"/>
              </a:spcBef>
              <a:spcAft>
                <a:spcPts val="0"/>
              </a:spcAft>
              <a:buClr>
                <a:schemeClr val="lt1"/>
              </a:buClr>
              <a:buSzPct val="100000"/>
              <a:buFont typeface="Noto Sans Symbols"/>
              <a:buChar char="⮚"/>
            </a:pPr>
            <a:r>
              <a:rPr b="0" i="0" lang="en-US" sz="2000" u="none" cap="none" strike="noStrike">
                <a:solidFill>
                  <a:schemeClr val="lt1"/>
                </a:solidFill>
                <a:latin typeface="Times New Roman"/>
                <a:ea typeface="Times New Roman"/>
                <a:cs typeface="Times New Roman"/>
                <a:sym typeface="Times New Roman"/>
              </a:rPr>
              <a:t>The decoder, conditioned on the visual features, generates a sequence of words to form the caption.</a:t>
            </a:r>
            <a:endParaRPr b="0" i="0" sz="1400" u="none" cap="none" strike="noStrike">
              <a:solidFill>
                <a:srgbClr val="000000"/>
              </a:solidFill>
              <a:latin typeface="Arial"/>
              <a:ea typeface="Arial"/>
              <a:cs typeface="Arial"/>
              <a:sym typeface="Arial"/>
            </a:endParaRPr>
          </a:p>
          <a:p>
            <a:pPr indent="-228600" lvl="0" marL="228600" marR="0" rtl="0" algn="just">
              <a:lnSpc>
                <a:spcPct val="90000"/>
              </a:lnSpc>
              <a:spcBef>
                <a:spcPts val="1000"/>
              </a:spcBef>
              <a:spcAft>
                <a:spcPts val="0"/>
              </a:spcAft>
              <a:buClr>
                <a:schemeClr val="lt1"/>
              </a:buClr>
              <a:buSzPct val="100000"/>
              <a:buFont typeface="Noto Sans Symbols"/>
              <a:buChar char="⮚"/>
            </a:pPr>
            <a:r>
              <a:rPr b="0" i="0" lang="en-US" sz="2000" u="none" cap="none" strike="noStrike">
                <a:solidFill>
                  <a:schemeClr val="lt1"/>
                </a:solidFill>
                <a:latin typeface="Times New Roman"/>
                <a:ea typeface="Times New Roman"/>
                <a:cs typeface="Times New Roman"/>
                <a:sym typeface="Times New Roman"/>
              </a:rPr>
              <a:t>During training, the model learns to generate captions that are semantically and syntactically similar to the ground truth captions associated with the input images or video frames.</a:t>
            </a:r>
            <a:endParaRPr b="0" i="0" sz="1400" u="none" cap="none" strike="noStrike">
              <a:solidFill>
                <a:srgbClr val="000000"/>
              </a:solidFill>
              <a:latin typeface="Arial"/>
              <a:ea typeface="Arial"/>
              <a:cs typeface="Arial"/>
              <a:sym typeface="Arial"/>
            </a:endParaRPr>
          </a:p>
          <a:p>
            <a:pPr indent="-228600" lvl="0" marL="228600" marR="0" rtl="0" algn="just">
              <a:lnSpc>
                <a:spcPct val="90000"/>
              </a:lnSpc>
              <a:spcBef>
                <a:spcPts val="1000"/>
              </a:spcBef>
              <a:spcAft>
                <a:spcPts val="0"/>
              </a:spcAft>
              <a:buClr>
                <a:schemeClr val="lt1"/>
              </a:buClr>
              <a:buSzPct val="100000"/>
              <a:buFont typeface="Noto Sans Symbols"/>
              <a:buChar char="⮚"/>
            </a:pPr>
            <a:r>
              <a:rPr b="0" i="0" lang="en-US" sz="2000" u="none" cap="none" strike="noStrike">
                <a:solidFill>
                  <a:schemeClr val="lt1"/>
                </a:solidFill>
                <a:latin typeface="Times New Roman"/>
                <a:ea typeface="Times New Roman"/>
                <a:cs typeface="Times New Roman"/>
                <a:sym typeface="Times New Roman"/>
              </a:rPr>
              <a:t>During inference, the trained model generates captions for new images or video frames.</a:t>
            </a:r>
            <a:endParaRPr b="0" i="0" sz="1400" u="none" cap="none" strike="noStrike">
              <a:solidFill>
                <a:srgbClr val="000000"/>
              </a:solidFill>
              <a:latin typeface="Arial"/>
              <a:ea typeface="Arial"/>
              <a:cs typeface="Arial"/>
              <a:sym typeface="Arial"/>
            </a:endParaRPr>
          </a:p>
          <a:p>
            <a:pPr indent="0" lvl="0" marL="0" marR="0" rtl="0" algn="just">
              <a:lnSpc>
                <a:spcPct val="90000"/>
              </a:lnSpc>
              <a:spcBef>
                <a:spcPts val="1000"/>
              </a:spcBef>
              <a:spcAft>
                <a:spcPts val="0"/>
              </a:spcAft>
              <a:buClr>
                <a:schemeClr val="lt1"/>
              </a:buClr>
              <a:buSzPct val="100000"/>
              <a:buFont typeface="Arial"/>
              <a:buNone/>
            </a:pPr>
            <a:r>
              <a:t/>
            </a:r>
            <a:endParaRPr b="0" i="0" sz="2000" u="none" cap="none" strike="noStrike">
              <a:solidFill>
                <a:schemeClr val="lt1"/>
              </a:solidFill>
              <a:latin typeface="Times New Roman"/>
              <a:ea typeface="Times New Roman"/>
              <a:cs typeface="Times New Roman"/>
              <a:sym typeface="Times New Roman"/>
            </a:endParaRPr>
          </a:p>
          <a:p>
            <a:pPr indent="0" lvl="0" marL="0" marR="0" rtl="0" algn="just">
              <a:lnSpc>
                <a:spcPct val="90000"/>
              </a:lnSpc>
              <a:spcBef>
                <a:spcPts val="1000"/>
              </a:spcBef>
              <a:spcAft>
                <a:spcPts val="0"/>
              </a:spcAft>
              <a:buClr>
                <a:schemeClr val="lt1"/>
              </a:buClr>
              <a:buSzPct val="100000"/>
              <a:buFont typeface="Arial"/>
              <a:buNone/>
            </a:pPr>
            <a:r>
              <a:rPr b="1" i="0" lang="en-US" sz="2500" u="none" cap="none" strike="noStrike">
                <a:solidFill>
                  <a:schemeClr val="lt1"/>
                </a:solidFill>
                <a:latin typeface="Times New Roman"/>
                <a:ea typeface="Times New Roman"/>
                <a:cs typeface="Times New Roman"/>
                <a:sym typeface="Times New Roman"/>
              </a:rPr>
              <a:t>Image and Video Captioning-Output</a:t>
            </a:r>
            <a:endParaRPr b="0" i="0" sz="1400" u="none" cap="none" strike="noStrike">
              <a:solidFill>
                <a:srgbClr val="000000"/>
              </a:solidFill>
              <a:latin typeface="Arial"/>
              <a:ea typeface="Arial"/>
              <a:cs typeface="Arial"/>
              <a:sym typeface="Arial"/>
            </a:endParaRPr>
          </a:p>
          <a:p>
            <a:pPr indent="0" lvl="0" marL="0" marR="0" rtl="0" algn="just">
              <a:lnSpc>
                <a:spcPct val="90000"/>
              </a:lnSpc>
              <a:spcBef>
                <a:spcPts val="1000"/>
              </a:spcBef>
              <a:spcAft>
                <a:spcPts val="0"/>
              </a:spcAft>
              <a:buClr>
                <a:schemeClr val="lt1"/>
              </a:buClr>
              <a:buSzPct val="100000"/>
              <a:buFont typeface="Arial"/>
              <a:buNone/>
            </a:pPr>
            <a:r>
              <a:t/>
            </a:r>
            <a:endParaRPr b="1" i="0" sz="2500" u="none" cap="none" strike="noStrike">
              <a:solidFill>
                <a:schemeClr val="lt1"/>
              </a:solidFill>
              <a:latin typeface="Times New Roman"/>
              <a:ea typeface="Times New Roman"/>
              <a:cs typeface="Times New Roman"/>
              <a:sym typeface="Times New Roman"/>
            </a:endParaRPr>
          </a:p>
          <a:p>
            <a:pPr indent="0" lvl="0" marL="0" marR="0" rtl="0" algn="just">
              <a:lnSpc>
                <a:spcPct val="90000"/>
              </a:lnSpc>
              <a:spcBef>
                <a:spcPts val="1000"/>
              </a:spcBef>
              <a:spcAft>
                <a:spcPts val="0"/>
              </a:spcAft>
              <a:buClr>
                <a:schemeClr val="lt1"/>
              </a:buClr>
              <a:buSzPct val="100000"/>
              <a:buFont typeface="Arial"/>
              <a:buNone/>
            </a:pPr>
            <a:r>
              <a:rPr b="0" i="0" lang="en-US" sz="2000" u="none" cap="none" strike="noStrike">
                <a:solidFill>
                  <a:schemeClr val="lt1"/>
                </a:solidFill>
                <a:latin typeface="Times New Roman"/>
                <a:ea typeface="Times New Roman"/>
                <a:cs typeface="Times New Roman"/>
                <a:sym typeface="Times New Roman"/>
              </a:rPr>
              <a:t>The output captions should ideally be descriptive, coherent, and contextually relevant to the visual content of the input image or video frames. They should capture both the visual features and the semantic meaning conveyed by the scene or events depicted</a:t>
            </a:r>
            <a:r>
              <a:rPr b="1" i="0" lang="en-US" sz="2500" u="none" cap="none" strike="noStrike">
                <a:solidFill>
                  <a:schemeClr val="lt1"/>
                </a:solidFill>
                <a:latin typeface="Times New Roman"/>
                <a:ea typeface="Times New Roman"/>
                <a:cs typeface="Times New Roman"/>
                <a:sym typeface="Times New Roman"/>
              </a:rPr>
              <a:t>.</a:t>
            </a:r>
            <a:endParaRPr b="1" i="0" sz="25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1800"/>
              <a:buNone/>
            </a:pPr>
            <a:r>
              <a:rPr lang="en-US">
                <a:latin typeface="Times New Roman"/>
                <a:ea typeface="Times New Roman"/>
                <a:cs typeface="Times New Roman"/>
                <a:sym typeface="Times New Roman"/>
              </a:rPr>
              <a:t>Output Screen Shots- Image Captioning</a:t>
            </a:r>
            <a:endParaRPr>
              <a:latin typeface="Times New Roman"/>
              <a:ea typeface="Times New Roman"/>
              <a:cs typeface="Times New Roman"/>
              <a:sym typeface="Times New Roman"/>
            </a:endParaRPr>
          </a:p>
        </p:txBody>
      </p:sp>
      <p:sp>
        <p:nvSpPr>
          <p:cNvPr id="395" name="Google Shape;395;p43"/>
          <p:cNvSpPr txBox="1"/>
          <p:nvPr>
            <p:ph idx="1" type="body"/>
          </p:nvPr>
        </p:nvSpPr>
        <p:spPr>
          <a:xfrm>
            <a:off x="838200" y="1825625"/>
            <a:ext cx="10515600" cy="4351338"/>
          </a:xfrm>
          <a:prstGeom prst="rect">
            <a:avLst/>
          </a:prstGeom>
          <a:noFill/>
          <a:ln>
            <a:noFill/>
          </a:ln>
        </p:spPr>
        <p:txBody>
          <a:bodyPr anchorCtr="0" anchor="ctr" bIns="45700" lIns="91425" spcFirstLastPara="1" rIns="91425" wrap="square" tIns="45700">
            <a:noAutofit/>
          </a:bodyPr>
          <a:lstStyle/>
          <a:p>
            <a:pPr indent="0" lvl="0" marL="114300" rtl="0" algn="l">
              <a:lnSpc>
                <a:spcPct val="90000"/>
              </a:lnSpc>
              <a:spcBef>
                <a:spcPts val="1000"/>
              </a:spcBef>
              <a:spcAft>
                <a:spcPts val="0"/>
              </a:spcAft>
              <a:buSzPts val="1800"/>
              <a:buNone/>
            </a:pPr>
            <a:r>
              <a:rPr lang="en-US"/>
              <a:t> </a:t>
            </a:r>
            <a:endParaRPr/>
          </a:p>
        </p:txBody>
      </p:sp>
      <p:pic>
        <p:nvPicPr>
          <p:cNvPr id="396" name="Google Shape;396;p43"/>
          <p:cNvPicPr preferRelativeResize="0"/>
          <p:nvPr/>
        </p:nvPicPr>
        <p:blipFill rotWithShape="1">
          <a:blip r:embed="rId3">
            <a:alphaModFix/>
          </a:blip>
          <a:srcRect b="0" l="0" r="0" t="0"/>
          <a:stretch/>
        </p:blipFill>
        <p:spPr>
          <a:xfrm>
            <a:off x="-570728" y="1928873"/>
            <a:ext cx="5729288" cy="2919412"/>
          </a:xfrm>
          <a:prstGeom prst="rect">
            <a:avLst/>
          </a:prstGeom>
          <a:noFill/>
          <a:ln>
            <a:noFill/>
          </a:ln>
        </p:spPr>
      </p:pic>
      <p:pic>
        <p:nvPicPr>
          <p:cNvPr id="397" name="Google Shape;397;p43"/>
          <p:cNvPicPr preferRelativeResize="0"/>
          <p:nvPr/>
        </p:nvPicPr>
        <p:blipFill rotWithShape="1">
          <a:blip r:embed="rId4">
            <a:alphaModFix/>
          </a:blip>
          <a:srcRect b="0" l="0" r="0" t="0"/>
          <a:stretch/>
        </p:blipFill>
        <p:spPr>
          <a:xfrm>
            <a:off x="6096000" y="1687795"/>
            <a:ext cx="5730875" cy="1531938"/>
          </a:xfrm>
          <a:prstGeom prst="rect">
            <a:avLst/>
          </a:prstGeom>
          <a:noFill/>
          <a:ln>
            <a:noFill/>
          </a:ln>
        </p:spPr>
      </p:pic>
      <p:pic>
        <p:nvPicPr>
          <p:cNvPr id="398" name="Google Shape;398;p43"/>
          <p:cNvPicPr preferRelativeResize="0"/>
          <p:nvPr/>
        </p:nvPicPr>
        <p:blipFill rotWithShape="1">
          <a:blip r:embed="rId5">
            <a:alphaModFix/>
          </a:blip>
          <a:srcRect b="0" l="0" r="0" t="0"/>
          <a:stretch/>
        </p:blipFill>
        <p:spPr>
          <a:xfrm>
            <a:off x="6095999" y="3288099"/>
            <a:ext cx="5730875" cy="1431925"/>
          </a:xfrm>
          <a:prstGeom prst="rect">
            <a:avLst/>
          </a:prstGeom>
          <a:noFill/>
          <a:ln>
            <a:noFill/>
          </a:ln>
        </p:spPr>
      </p:pic>
      <p:sp>
        <p:nvSpPr>
          <p:cNvPr id="399" name="Google Shape;399;p43"/>
          <p:cNvSpPr/>
          <p:nvPr/>
        </p:nvSpPr>
        <p:spPr>
          <a:xfrm>
            <a:off x="0" y="0"/>
            <a:ext cx="12192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00" name="Google Shape;400;p43"/>
          <p:cNvSpPr/>
          <p:nvPr/>
        </p:nvSpPr>
        <p:spPr>
          <a:xfrm>
            <a:off x="269875" y="1989138"/>
            <a:ext cx="12192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1" name="Google Shape;401;p43"/>
          <p:cNvSpPr/>
          <p:nvPr/>
        </p:nvSpPr>
        <p:spPr>
          <a:xfrm>
            <a:off x="5730875" y="4725470"/>
            <a:ext cx="6096000" cy="523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Times New Roman"/>
                <a:ea typeface="Times New Roman"/>
                <a:cs typeface="Times New Roman"/>
                <a:sym typeface="Times New Roman"/>
              </a:rPr>
              <a:t>After one epoch model generated the caption as “two people are playing on the the the the the the the ……………….”</a:t>
            </a:r>
            <a:endParaRPr b="0" i="0" sz="14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1800"/>
              <a:buNone/>
            </a:pPr>
            <a:r>
              <a:rPr lang="en-US">
                <a:latin typeface="Times New Roman"/>
                <a:ea typeface="Times New Roman"/>
                <a:cs typeface="Times New Roman"/>
                <a:sym typeface="Times New Roman"/>
              </a:rPr>
              <a:t>Output Screen Shots</a:t>
            </a:r>
            <a:endParaRPr>
              <a:latin typeface="Times New Roman"/>
              <a:ea typeface="Times New Roman"/>
              <a:cs typeface="Times New Roman"/>
              <a:sym typeface="Times New Roman"/>
            </a:endParaRPr>
          </a:p>
        </p:txBody>
      </p:sp>
      <p:sp>
        <p:nvSpPr>
          <p:cNvPr id="407" name="Google Shape;407;p44"/>
          <p:cNvSpPr txBox="1"/>
          <p:nvPr>
            <p:ph idx="1" type="body"/>
          </p:nvPr>
        </p:nvSpPr>
        <p:spPr>
          <a:xfrm>
            <a:off x="838200" y="1825625"/>
            <a:ext cx="10515600" cy="4351338"/>
          </a:xfrm>
          <a:prstGeom prst="rect">
            <a:avLst/>
          </a:prstGeom>
          <a:noFill/>
          <a:ln>
            <a:noFill/>
          </a:ln>
        </p:spPr>
        <p:txBody>
          <a:bodyPr anchorCtr="0" anchor="ctr" bIns="45700" lIns="91425" spcFirstLastPara="1" rIns="91425" wrap="square" tIns="45700">
            <a:noAutofit/>
          </a:bodyPr>
          <a:lstStyle/>
          <a:p>
            <a:pPr indent="0" lvl="0" marL="114300" rtl="0" algn="l">
              <a:lnSpc>
                <a:spcPct val="90000"/>
              </a:lnSpc>
              <a:spcBef>
                <a:spcPts val="1000"/>
              </a:spcBef>
              <a:spcAft>
                <a:spcPts val="0"/>
              </a:spcAft>
              <a:buSzPts val="1800"/>
              <a:buNone/>
            </a:pPr>
            <a:r>
              <a:rPr lang="en-US"/>
              <a:t> </a:t>
            </a:r>
            <a:endParaRPr/>
          </a:p>
        </p:txBody>
      </p:sp>
      <p:sp>
        <p:nvSpPr>
          <p:cNvPr id="408" name="Google Shape;408;p44"/>
          <p:cNvSpPr/>
          <p:nvPr/>
        </p:nvSpPr>
        <p:spPr>
          <a:xfrm>
            <a:off x="0" y="0"/>
            <a:ext cx="12192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09" name="Google Shape;409;p44"/>
          <p:cNvSpPr/>
          <p:nvPr/>
        </p:nvSpPr>
        <p:spPr>
          <a:xfrm>
            <a:off x="269875" y="1989138"/>
            <a:ext cx="12192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410" name="Google Shape;410;p44"/>
          <p:cNvPicPr preferRelativeResize="0"/>
          <p:nvPr/>
        </p:nvPicPr>
        <p:blipFill rotWithShape="1">
          <a:blip r:embed="rId3">
            <a:alphaModFix/>
          </a:blip>
          <a:srcRect b="0" l="0" r="0" t="0"/>
          <a:stretch/>
        </p:blipFill>
        <p:spPr>
          <a:xfrm>
            <a:off x="437039" y="1716203"/>
            <a:ext cx="5728970" cy="2741930"/>
          </a:xfrm>
          <a:prstGeom prst="rect">
            <a:avLst/>
          </a:prstGeom>
          <a:noFill/>
          <a:ln>
            <a:noFill/>
          </a:ln>
        </p:spPr>
      </p:pic>
      <p:pic>
        <p:nvPicPr>
          <p:cNvPr id="411" name="Google Shape;411;p44"/>
          <p:cNvPicPr preferRelativeResize="0"/>
          <p:nvPr/>
        </p:nvPicPr>
        <p:blipFill rotWithShape="1">
          <a:blip r:embed="rId4">
            <a:alphaModFix/>
          </a:blip>
          <a:srcRect b="0" l="0" r="0" t="0"/>
          <a:stretch/>
        </p:blipFill>
        <p:spPr>
          <a:xfrm>
            <a:off x="6365875" y="1807643"/>
            <a:ext cx="5730875" cy="2559050"/>
          </a:xfrm>
          <a:prstGeom prst="rect">
            <a:avLst/>
          </a:prstGeom>
          <a:noFill/>
          <a:ln>
            <a:noFill/>
          </a:ln>
        </p:spPr>
      </p:pic>
      <p:sp>
        <p:nvSpPr>
          <p:cNvPr id="412" name="Google Shape;412;p44"/>
          <p:cNvSpPr/>
          <p:nvPr/>
        </p:nvSpPr>
        <p:spPr>
          <a:xfrm>
            <a:off x="3301524" y="4739816"/>
            <a:ext cx="6096000" cy="523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Times New Roman"/>
                <a:ea typeface="Times New Roman"/>
                <a:cs typeface="Times New Roman"/>
                <a:sym typeface="Times New Roman"/>
              </a:rPr>
              <a:t>After 42 epochs model generated the caption as “Four people are participating in line of big crowd”</a:t>
            </a:r>
            <a:endParaRPr b="0" i="0" sz="14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1800"/>
              <a:buNone/>
            </a:pPr>
            <a:r>
              <a:rPr lang="en-US">
                <a:latin typeface="Times New Roman"/>
                <a:ea typeface="Times New Roman"/>
                <a:cs typeface="Times New Roman"/>
                <a:sym typeface="Times New Roman"/>
              </a:rPr>
              <a:t>Output Screen Shots</a:t>
            </a:r>
            <a:endParaRPr>
              <a:latin typeface="Times New Roman"/>
              <a:ea typeface="Times New Roman"/>
              <a:cs typeface="Times New Roman"/>
              <a:sym typeface="Times New Roman"/>
            </a:endParaRPr>
          </a:p>
        </p:txBody>
      </p:sp>
      <p:sp>
        <p:nvSpPr>
          <p:cNvPr id="418" name="Google Shape;418;p45"/>
          <p:cNvSpPr txBox="1"/>
          <p:nvPr>
            <p:ph idx="1" type="body"/>
          </p:nvPr>
        </p:nvSpPr>
        <p:spPr>
          <a:xfrm>
            <a:off x="838200" y="1825625"/>
            <a:ext cx="10515600" cy="4351338"/>
          </a:xfrm>
          <a:prstGeom prst="rect">
            <a:avLst/>
          </a:prstGeom>
          <a:noFill/>
          <a:ln>
            <a:noFill/>
          </a:ln>
        </p:spPr>
        <p:txBody>
          <a:bodyPr anchorCtr="0" anchor="ctr" bIns="45700" lIns="91425" spcFirstLastPara="1" rIns="91425" wrap="square" tIns="45700">
            <a:noAutofit/>
          </a:bodyPr>
          <a:lstStyle/>
          <a:p>
            <a:pPr indent="0" lvl="0" marL="114300" rtl="0" algn="l">
              <a:lnSpc>
                <a:spcPct val="90000"/>
              </a:lnSpc>
              <a:spcBef>
                <a:spcPts val="1000"/>
              </a:spcBef>
              <a:spcAft>
                <a:spcPts val="0"/>
              </a:spcAft>
              <a:buSzPts val="1800"/>
              <a:buNone/>
            </a:pPr>
            <a:r>
              <a:rPr lang="en-US"/>
              <a:t> </a:t>
            </a:r>
            <a:endParaRPr/>
          </a:p>
        </p:txBody>
      </p:sp>
      <p:sp>
        <p:nvSpPr>
          <p:cNvPr id="419" name="Google Shape;419;p45"/>
          <p:cNvSpPr/>
          <p:nvPr/>
        </p:nvSpPr>
        <p:spPr>
          <a:xfrm>
            <a:off x="0" y="0"/>
            <a:ext cx="12192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20" name="Google Shape;420;p45"/>
          <p:cNvSpPr/>
          <p:nvPr/>
        </p:nvSpPr>
        <p:spPr>
          <a:xfrm>
            <a:off x="269875" y="1989138"/>
            <a:ext cx="12192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21" name="Google Shape;421;p45"/>
          <p:cNvSpPr/>
          <p:nvPr/>
        </p:nvSpPr>
        <p:spPr>
          <a:xfrm>
            <a:off x="6258369" y="4119946"/>
            <a:ext cx="6096000" cy="523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Times New Roman"/>
                <a:ea typeface="Times New Roman"/>
                <a:cs typeface="Times New Roman"/>
                <a:sym typeface="Times New Roman"/>
              </a:rPr>
              <a:t>After 50 epochs model generated the caption as “ Two men in white uniforms jumping up to get ball.”</a:t>
            </a:r>
            <a:endParaRPr b="0" i="0" sz="1400" u="none" cap="none" strike="noStrike">
              <a:solidFill>
                <a:schemeClr val="lt1"/>
              </a:solidFill>
              <a:latin typeface="Times New Roman"/>
              <a:ea typeface="Times New Roman"/>
              <a:cs typeface="Times New Roman"/>
              <a:sym typeface="Times New Roman"/>
            </a:endParaRPr>
          </a:p>
        </p:txBody>
      </p:sp>
      <p:pic>
        <p:nvPicPr>
          <p:cNvPr id="422" name="Google Shape;422;p45"/>
          <p:cNvPicPr preferRelativeResize="0"/>
          <p:nvPr/>
        </p:nvPicPr>
        <p:blipFill rotWithShape="1">
          <a:blip r:embed="rId3">
            <a:alphaModFix/>
          </a:blip>
          <a:srcRect b="0" l="0" r="0" t="0"/>
          <a:stretch/>
        </p:blipFill>
        <p:spPr>
          <a:xfrm>
            <a:off x="432276" y="1476441"/>
            <a:ext cx="5738495" cy="3050540"/>
          </a:xfrm>
          <a:prstGeom prst="rect">
            <a:avLst/>
          </a:prstGeom>
          <a:noFill/>
          <a:ln>
            <a:noFill/>
          </a:ln>
        </p:spPr>
      </p:pic>
      <p:pic>
        <p:nvPicPr>
          <p:cNvPr id="423" name="Google Shape;423;p45"/>
          <p:cNvPicPr preferRelativeResize="0"/>
          <p:nvPr/>
        </p:nvPicPr>
        <p:blipFill rotWithShape="1">
          <a:blip r:embed="rId4">
            <a:alphaModFix/>
          </a:blip>
          <a:srcRect b="0" l="0" r="0" t="0"/>
          <a:stretch/>
        </p:blipFill>
        <p:spPr>
          <a:xfrm>
            <a:off x="6170771" y="1476441"/>
            <a:ext cx="5939155" cy="2643505"/>
          </a:xfrm>
          <a:prstGeom prst="rect">
            <a:avLst/>
          </a:prstGeom>
          <a:noFill/>
          <a:ln>
            <a:noFill/>
          </a:ln>
        </p:spPr>
      </p:pic>
      <p:graphicFrame>
        <p:nvGraphicFramePr>
          <p:cNvPr id="424" name="Google Shape;424;p45"/>
          <p:cNvGraphicFramePr/>
          <p:nvPr/>
        </p:nvGraphicFramePr>
        <p:xfrm>
          <a:off x="3081293" y="4824375"/>
          <a:ext cx="3000000" cy="3000000"/>
        </p:xfrm>
        <a:graphic>
          <a:graphicData uri="http://schemas.openxmlformats.org/drawingml/2006/table">
            <a:tbl>
              <a:tblPr>
                <a:noFill/>
                <a:tableStyleId>{0291CACA-8E99-4C14-9862-9082D4693B1A}</a:tableStyleId>
              </a:tblPr>
              <a:tblGrid>
                <a:gridCol w="1357000"/>
                <a:gridCol w="1339850"/>
                <a:gridCol w="1376050"/>
                <a:gridCol w="1375400"/>
              </a:tblGrid>
              <a:tr h="299075">
                <a:tc>
                  <a:txBody>
                    <a:bodyPr/>
                    <a:lstStyle/>
                    <a:p>
                      <a:pPr indent="0" lvl="0" marL="0" marR="0" rtl="0" algn="just">
                        <a:lnSpc>
                          <a:spcPct val="100000"/>
                        </a:lnSpc>
                        <a:spcBef>
                          <a:spcPts val="0"/>
                        </a:spcBef>
                        <a:spcAft>
                          <a:spcPts val="0"/>
                        </a:spcAft>
                        <a:buNone/>
                      </a:pPr>
                      <a:r>
                        <a:rPr lang="en-US" sz="1200" u="none" cap="none" strike="noStrike"/>
                        <a:t> </a:t>
                      </a:r>
                      <a:endParaRPr sz="1000" u="none" cap="none" strike="noStrike">
                        <a:latin typeface="Calibri"/>
                        <a:ea typeface="Calibri"/>
                        <a:cs typeface="Calibri"/>
                        <a:sym typeface="Calibri"/>
                      </a:endParaRPr>
                    </a:p>
                  </a:txBody>
                  <a:tcPr marT="0" marB="0" marR="68575" marL="68575"/>
                </a:tc>
                <a:tc>
                  <a:txBody>
                    <a:bodyPr/>
                    <a:lstStyle/>
                    <a:p>
                      <a:pPr indent="0" lvl="0" marL="0" marR="0" rtl="0" algn="just">
                        <a:lnSpc>
                          <a:spcPct val="100000"/>
                        </a:lnSpc>
                        <a:spcBef>
                          <a:spcPts val="0"/>
                        </a:spcBef>
                        <a:spcAft>
                          <a:spcPts val="0"/>
                        </a:spcAft>
                        <a:buNone/>
                      </a:pPr>
                      <a:r>
                        <a:rPr lang="en-US" sz="1200" u="none" cap="none" strike="noStrike"/>
                        <a:t>Actul </a:t>
                      </a:r>
                      <a:endParaRPr sz="1000" u="none" cap="none" strike="noStrike">
                        <a:latin typeface="Calibri"/>
                        <a:ea typeface="Calibri"/>
                        <a:cs typeface="Calibri"/>
                        <a:sym typeface="Calibri"/>
                      </a:endParaRPr>
                    </a:p>
                  </a:txBody>
                  <a:tcPr marT="0" marB="0" marR="68575" marL="68575"/>
                </a:tc>
                <a:tc>
                  <a:txBody>
                    <a:bodyPr/>
                    <a:lstStyle/>
                    <a:p>
                      <a:pPr indent="0" lvl="0" marL="0" marR="0" rtl="0" algn="just">
                        <a:lnSpc>
                          <a:spcPct val="100000"/>
                        </a:lnSpc>
                        <a:spcBef>
                          <a:spcPts val="0"/>
                        </a:spcBef>
                        <a:spcAft>
                          <a:spcPts val="0"/>
                        </a:spcAft>
                        <a:buNone/>
                      </a:pPr>
                      <a:r>
                        <a:rPr lang="en-US" sz="1200" u="none" cap="none" strike="noStrike"/>
                        <a:t>Predicted </a:t>
                      </a:r>
                      <a:endParaRPr sz="1000" u="none" cap="none" strike="noStrike">
                        <a:latin typeface="Calibri"/>
                        <a:ea typeface="Calibri"/>
                        <a:cs typeface="Calibri"/>
                        <a:sym typeface="Calibri"/>
                      </a:endParaRPr>
                    </a:p>
                  </a:txBody>
                  <a:tcPr marT="0" marB="0" marR="68575" marL="68575"/>
                </a:tc>
                <a:tc>
                  <a:txBody>
                    <a:bodyPr/>
                    <a:lstStyle/>
                    <a:p>
                      <a:pPr indent="0" lvl="0" marL="0" marR="0" rtl="0" algn="just">
                        <a:lnSpc>
                          <a:spcPct val="100000"/>
                        </a:lnSpc>
                        <a:spcBef>
                          <a:spcPts val="0"/>
                        </a:spcBef>
                        <a:spcAft>
                          <a:spcPts val="0"/>
                        </a:spcAft>
                        <a:buNone/>
                      </a:pPr>
                      <a:r>
                        <a:rPr lang="en-US" sz="1200" u="none" cap="none" strike="noStrike"/>
                        <a:t>Final Score </a:t>
                      </a:r>
                      <a:endParaRPr sz="1000" u="none" cap="none" strike="noStrike">
                        <a:latin typeface="Calibri"/>
                        <a:ea typeface="Calibri"/>
                        <a:cs typeface="Calibri"/>
                        <a:sym typeface="Calibri"/>
                      </a:endParaRPr>
                    </a:p>
                  </a:txBody>
                  <a:tcPr marT="0" marB="0" marR="68575" marL="68575"/>
                </a:tc>
              </a:tr>
              <a:tr h="301625">
                <a:tc>
                  <a:txBody>
                    <a:bodyPr/>
                    <a:lstStyle/>
                    <a:p>
                      <a:pPr indent="0" lvl="0" marL="0" marR="0" rtl="0" algn="ctr">
                        <a:lnSpc>
                          <a:spcPct val="100000"/>
                        </a:lnSpc>
                        <a:spcBef>
                          <a:spcPts val="0"/>
                        </a:spcBef>
                        <a:spcAft>
                          <a:spcPts val="0"/>
                        </a:spcAft>
                        <a:buNone/>
                      </a:pPr>
                      <a:r>
                        <a:rPr lang="en-US" sz="1200" u="none" cap="none" strike="noStrike"/>
                        <a:t>BLEU-1</a:t>
                      </a:r>
                      <a:endParaRPr sz="1000" u="none" cap="none" strike="noStrike">
                        <a:latin typeface="Calibri"/>
                        <a:ea typeface="Calibri"/>
                        <a:cs typeface="Calibri"/>
                        <a:sym typeface="Calibri"/>
                      </a:endParaRPr>
                    </a:p>
                  </a:txBody>
                  <a:tcPr marT="0" marB="0" marR="68575" marL="68575"/>
                </a:tc>
                <a:tc>
                  <a:txBody>
                    <a:bodyPr/>
                    <a:lstStyle/>
                    <a:p>
                      <a:pPr indent="0" lvl="0" marL="0" marR="0" rtl="0" algn="ctr">
                        <a:lnSpc>
                          <a:spcPct val="100000"/>
                        </a:lnSpc>
                        <a:spcBef>
                          <a:spcPts val="0"/>
                        </a:spcBef>
                        <a:spcAft>
                          <a:spcPts val="0"/>
                        </a:spcAft>
                        <a:buNone/>
                      </a:pPr>
                      <a:r>
                        <a:rPr lang="en-US" sz="1200" u="none" cap="none" strike="noStrike"/>
                        <a:t>0.25</a:t>
                      </a:r>
                      <a:endParaRPr sz="1000" u="none" cap="none" strike="noStrike">
                        <a:latin typeface="Calibri"/>
                        <a:ea typeface="Calibri"/>
                        <a:cs typeface="Calibri"/>
                        <a:sym typeface="Calibri"/>
                      </a:endParaRPr>
                    </a:p>
                  </a:txBody>
                  <a:tcPr marT="0" marB="0" marR="68575" marL="68575"/>
                </a:tc>
                <a:tc>
                  <a:txBody>
                    <a:bodyPr/>
                    <a:lstStyle/>
                    <a:p>
                      <a:pPr indent="0" lvl="0" marL="0" marR="0" rtl="0" algn="ctr">
                        <a:lnSpc>
                          <a:spcPct val="100000"/>
                        </a:lnSpc>
                        <a:spcBef>
                          <a:spcPts val="0"/>
                        </a:spcBef>
                        <a:spcAft>
                          <a:spcPts val="0"/>
                        </a:spcAft>
                        <a:buNone/>
                      </a:pPr>
                      <a:r>
                        <a:rPr lang="en-US" sz="1200" u="none" cap="none" strike="noStrike"/>
                        <a:t>0.25</a:t>
                      </a:r>
                      <a:endParaRPr sz="1000" u="none" cap="none" strike="noStrike">
                        <a:latin typeface="Calibri"/>
                        <a:ea typeface="Calibri"/>
                        <a:cs typeface="Calibri"/>
                        <a:sym typeface="Calibri"/>
                      </a:endParaRPr>
                    </a:p>
                  </a:txBody>
                  <a:tcPr marT="0" marB="0" marR="68575" marL="68575"/>
                </a:tc>
                <a:tc>
                  <a:txBody>
                    <a:bodyPr/>
                    <a:lstStyle/>
                    <a:p>
                      <a:pPr indent="0" lvl="0" marL="0" marR="0" rtl="0" algn="ctr">
                        <a:lnSpc>
                          <a:spcPct val="100000"/>
                        </a:lnSpc>
                        <a:spcBef>
                          <a:spcPts val="0"/>
                        </a:spcBef>
                        <a:spcAft>
                          <a:spcPts val="0"/>
                        </a:spcAft>
                        <a:buNone/>
                      </a:pPr>
                      <a:r>
                        <a:rPr lang="en-US" sz="1200" u="none" cap="none" strike="noStrike"/>
                        <a:t>0.110477</a:t>
                      </a:r>
                      <a:endParaRPr sz="1000" u="none" cap="none" strike="noStrike">
                        <a:latin typeface="Calibri"/>
                        <a:ea typeface="Calibri"/>
                        <a:cs typeface="Calibri"/>
                        <a:sym typeface="Calibri"/>
                      </a:endParaRPr>
                    </a:p>
                  </a:txBody>
                  <a:tcPr marT="0" marB="0" marR="68575" marL="68575"/>
                </a:tc>
              </a:tr>
              <a:tr h="316875">
                <a:tc>
                  <a:txBody>
                    <a:bodyPr/>
                    <a:lstStyle/>
                    <a:p>
                      <a:pPr indent="0" lvl="0" marL="0" marR="0" rtl="0" algn="ctr">
                        <a:lnSpc>
                          <a:spcPct val="100000"/>
                        </a:lnSpc>
                        <a:spcBef>
                          <a:spcPts val="0"/>
                        </a:spcBef>
                        <a:spcAft>
                          <a:spcPts val="0"/>
                        </a:spcAft>
                        <a:buNone/>
                      </a:pPr>
                      <a:r>
                        <a:rPr lang="en-US" sz="1200" u="none" cap="none" strike="noStrike"/>
                        <a:t>BELU-2</a:t>
                      </a:r>
                      <a:endParaRPr sz="1000" u="none" cap="none" strike="noStrike">
                        <a:latin typeface="Calibri"/>
                        <a:ea typeface="Calibri"/>
                        <a:cs typeface="Calibri"/>
                        <a:sym typeface="Calibri"/>
                      </a:endParaRPr>
                    </a:p>
                  </a:txBody>
                  <a:tcPr marT="0" marB="0" marR="68575" marL="68575"/>
                </a:tc>
                <a:tc>
                  <a:txBody>
                    <a:bodyPr/>
                    <a:lstStyle/>
                    <a:p>
                      <a:pPr indent="0" lvl="0" marL="0" marR="0" rtl="0" algn="ctr">
                        <a:lnSpc>
                          <a:spcPct val="100000"/>
                        </a:lnSpc>
                        <a:spcBef>
                          <a:spcPts val="0"/>
                        </a:spcBef>
                        <a:spcAft>
                          <a:spcPts val="0"/>
                        </a:spcAft>
                        <a:buNone/>
                      </a:pPr>
                      <a:r>
                        <a:rPr lang="en-US" sz="1200" u="none" cap="none" strike="noStrike"/>
                        <a:t>0.5</a:t>
                      </a:r>
                      <a:endParaRPr sz="1000" u="none" cap="none" strike="noStrike">
                        <a:latin typeface="Calibri"/>
                        <a:ea typeface="Calibri"/>
                        <a:cs typeface="Calibri"/>
                        <a:sym typeface="Calibri"/>
                      </a:endParaRPr>
                    </a:p>
                  </a:txBody>
                  <a:tcPr marT="0" marB="0" marR="68575" marL="68575"/>
                </a:tc>
                <a:tc>
                  <a:txBody>
                    <a:bodyPr/>
                    <a:lstStyle/>
                    <a:p>
                      <a:pPr indent="0" lvl="0" marL="0" marR="0" rtl="0" algn="ctr">
                        <a:lnSpc>
                          <a:spcPct val="100000"/>
                        </a:lnSpc>
                        <a:spcBef>
                          <a:spcPts val="0"/>
                        </a:spcBef>
                        <a:spcAft>
                          <a:spcPts val="0"/>
                        </a:spcAft>
                        <a:buNone/>
                      </a:pPr>
                      <a:r>
                        <a:rPr lang="en-US" sz="1200" u="none" cap="none" strike="noStrike"/>
                        <a:t>0</a:t>
                      </a:r>
                      <a:endParaRPr sz="1000" u="none" cap="none" strike="noStrike">
                        <a:latin typeface="Calibri"/>
                        <a:ea typeface="Calibri"/>
                        <a:cs typeface="Calibri"/>
                        <a:sym typeface="Calibri"/>
                      </a:endParaRPr>
                    </a:p>
                  </a:txBody>
                  <a:tcPr marT="0" marB="0" marR="68575" marL="68575"/>
                </a:tc>
                <a:tc>
                  <a:txBody>
                    <a:bodyPr/>
                    <a:lstStyle/>
                    <a:p>
                      <a:pPr indent="0" lvl="0" marL="0" marR="0" rtl="0" algn="ctr">
                        <a:lnSpc>
                          <a:spcPct val="100000"/>
                        </a:lnSpc>
                        <a:spcBef>
                          <a:spcPts val="0"/>
                        </a:spcBef>
                        <a:spcAft>
                          <a:spcPts val="0"/>
                        </a:spcAft>
                        <a:buNone/>
                      </a:pPr>
                      <a:r>
                        <a:rPr lang="en-US" sz="1200" u="none" cap="none" strike="noStrike"/>
                        <a:t>0.293064</a:t>
                      </a:r>
                      <a:endParaRPr sz="1000" u="none" cap="none" strike="noStrike">
                        <a:latin typeface="Calibri"/>
                        <a:ea typeface="Calibri"/>
                        <a:cs typeface="Calibri"/>
                        <a:sym typeface="Calibri"/>
                      </a:endParaRPr>
                    </a:p>
                  </a:txBody>
                  <a:tcPr marT="0" marB="0" marR="68575" marL="68575"/>
                </a:tc>
              </a:tr>
            </a:tbl>
          </a:graphicData>
        </a:graphic>
      </p:graphicFrame>
      <p:sp>
        <p:nvSpPr>
          <p:cNvPr id="425" name="Google Shape;425;p45"/>
          <p:cNvSpPr/>
          <p:nvPr/>
        </p:nvSpPr>
        <p:spPr>
          <a:xfrm>
            <a:off x="4501422" y="5969608"/>
            <a:ext cx="3728905" cy="276999"/>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rPr b="0" i="0" lang="en-US" sz="1200" u="none" cap="none" strike="noStrike">
                <a:solidFill>
                  <a:schemeClr val="lt1"/>
                </a:solidFill>
                <a:latin typeface="Times New Roman"/>
                <a:ea typeface="Times New Roman"/>
                <a:cs typeface="Times New Roman"/>
                <a:sym typeface="Times New Roman"/>
              </a:rPr>
              <a:t>For BLEU Calculated Matrix results, [Image Captioning]</a:t>
            </a:r>
            <a:endParaRPr b="0" i="0" sz="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1800"/>
              <a:buNone/>
            </a:pPr>
            <a:r>
              <a:rPr lang="en-US">
                <a:latin typeface="Times New Roman"/>
                <a:ea typeface="Times New Roman"/>
                <a:cs typeface="Times New Roman"/>
                <a:sym typeface="Times New Roman"/>
              </a:rPr>
              <a:t>Output Screen Shots- Video Captioning</a:t>
            </a:r>
            <a:endParaRPr>
              <a:latin typeface="Times New Roman"/>
              <a:ea typeface="Times New Roman"/>
              <a:cs typeface="Times New Roman"/>
              <a:sym typeface="Times New Roman"/>
            </a:endParaRPr>
          </a:p>
        </p:txBody>
      </p:sp>
      <p:sp>
        <p:nvSpPr>
          <p:cNvPr id="431" name="Google Shape;431;p46"/>
          <p:cNvSpPr txBox="1"/>
          <p:nvPr>
            <p:ph idx="1" type="body"/>
          </p:nvPr>
        </p:nvSpPr>
        <p:spPr>
          <a:xfrm>
            <a:off x="838200" y="1825625"/>
            <a:ext cx="10515600" cy="4351338"/>
          </a:xfrm>
          <a:prstGeom prst="rect">
            <a:avLst/>
          </a:prstGeom>
          <a:noFill/>
          <a:ln>
            <a:noFill/>
          </a:ln>
        </p:spPr>
        <p:txBody>
          <a:bodyPr anchorCtr="0" anchor="ctr" bIns="45700" lIns="91425" spcFirstLastPara="1" rIns="91425" wrap="square" tIns="45700">
            <a:noAutofit/>
          </a:bodyPr>
          <a:lstStyle/>
          <a:p>
            <a:pPr indent="0" lvl="0" marL="114300" rtl="0" algn="l">
              <a:lnSpc>
                <a:spcPct val="90000"/>
              </a:lnSpc>
              <a:spcBef>
                <a:spcPts val="1000"/>
              </a:spcBef>
              <a:spcAft>
                <a:spcPts val="0"/>
              </a:spcAft>
              <a:buSzPts val="1800"/>
              <a:buNone/>
            </a:pPr>
            <a:r>
              <a:rPr lang="en-US"/>
              <a:t> </a:t>
            </a:r>
            <a:endParaRPr/>
          </a:p>
        </p:txBody>
      </p:sp>
      <p:sp>
        <p:nvSpPr>
          <p:cNvPr id="432" name="Google Shape;432;p46"/>
          <p:cNvSpPr/>
          <p:nvPr/>
        </p:nvSpPr>
        <p:spPr>
          <a:xfrm>
            <a:off x="0" y="0"/>
            <a:ext cx="12192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33" name="Google Shape;433;p46"/>
          <p:cNvSpPr/>
          <p:nvPr/>
        </p:nvSpPr>
        <p:spPr>
          <a:xfrm>
            <a:off x="269875" y="1989138"/>
            <a:ext cx="12192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434" name="Google Shape;434;p46"/>
          <p:cNvPicPr preferRelativeResize="0"/>
          <p:nvPr/>
        </p:nvPicPr>
        <p:blipFill rotWithShape="1">
          <a:blip r:embed="rId3">
            <a:alphaModFix/>
          </a:blip>
          <a:srcRect b="0" l="0" r="0" t="0"/>
          <a:stretch/>
        </p:blipFill>
        <p:spPr>
          <a:xfrm>
            <a:off x="465205" y="1457325"/>
            <a:ext cx="4715510" cy="3943350"/>
          </a:xfrm>
          <a:prstGeom prst="rect">
            <a:avLst/>
          </a:prstGeom>
          <a:noFill/>
          <a:ln>
            <a:noFill/>
          </a:ln>
        </p:spPr>
      </p:pic>
      <p:sp>
        <p:nvSpPr>
          <p:cNvPr id="435" name="Google Shape;435;p46"/>
          <p:cNvSpPr txBox="1"/>
          <p:nvPr/>
        </p:nvSpPr>
        <p:spPr>
          <a:xfrm>
            <a:off x="1427147" y="5571858"/>
            <a:ext cx="24449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Times New Roman"/>
                <a:ea typeface="Times New Roman"/>
                <a:cs typeface="Times New Roman"/>
                <a:sym typeface="Times New Roman"/>
              </a:rPr>
              <a:t>Videos Converting into Frames</a:t>
            </a:r>
            <a:endParaRPr b="0" i="0" sz="1400" u="none" cap="none" strike="noStrike">
              <a:solidFill>
                <a:schemeClr val="lt1"/>
              </a:solidFill>
              <a:latin typeface="Times New Roman"/>
              <a:ea typeface="Times New Roman"/>
              <a:cs typeface="Times New Roman"/>
              <a:sym typeface="Times New Roman"/>
            </a:endParaRPr>
          </a:p>
        </p:txBody>
      </p:sp>
      <p:pic>
        <p:nvPicPr>
          <p:cNvPr id="436" name="Google Shape;436;p46"/>
          <p:cNvPicPr preferRelativeResize="0"/>
          <p:nvPr/>
        </p:nvPicPr>
        <p:blipFill rotWithShape="1">
          <a:blip r:embed="rId4">
            <a:alphaModFix/>
          </a:blip>
          <a:srcRect b="0" l="0" r="0" t="0"/>
          <a:stretch/>
        </p:blipFill>
        <p:spPr>
          <a:xfrm>
            <a:off x="5739213" y="1543717"/>
            <a:ext cx="5943600" cy="3343275"/>
          </a:xfrm>
          <a:prstGeom prst="rect">
            <a:avLst/>
          </a:prstGeom>
          <a:noFill/>
          <a:ln>
            <a:noFill/>
          </a:ln>
        </p:spPr>
      </p:pic>
      <p:sp>
        <p:nvSpPr>
          <p:cNvPr id="437" name="Google Shape;437;p46"/>
          <p:cNvSpPr/>
          <p:nvPr/>
        </p:nvSpPr>
        <p:spPr>
          <a:xfrm>
            <a:off x="7346697" y="4992817"/>
            <a:ext cx="2728632"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Times New Roman"/>
                <a:ea typeface="Times New Roman"/>
                <a:cs typeface="Times New Roman"/>
                <a:sym typeface="Times New Roman"/>
              </a:rPr>
              <a:t>Epoch values for Video Captioning</a:t>
            </a:r>
            <a:endParaRPr b="0" i="0" sz="14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1800"/>
              <a:buNone/>
            </a:pPr>
            <a:r>
              <a:rPr lang="en-US">
                <a:latin typeface="Times New Roman"/>
                <a:ea typeface="Times New Roman"/>
                <a:cs typeface="Times New Roman"/>
                <a:sym typeface="Times New Roman"/>
              </a:rPr>
              <a:t>Output Screen Shots- Video Captioning</a:t>
            </a:r>
            <a:endParaRPr>
              <a:latin typeface="Times New Roman"/>
              <a:ea typeface="Times New Roman"/>
              <a:cs typeface="Times New Roman"/>
              <a:sym typeface="Times New Roman"/>
            </a:endParaRPr>
          </a:p>
        </p:txBody>
      </p:sp>
      <p:sp>
        <p:nvSpPr>
          <p:cNvPr id="443" name="Google Shape;443;p47"/>
          <p:cNvSpPr txBox="1"/>
          <p:nvPr>
            <p:ph idx="1" type="body"/>
          </p:nvPr>
        </p:nvSpPr>
        <p:spPr>
          <a:xfrm>
            <a:off x="838200" y="1825625"/>
            <a:ext cx="10515600" cy="4351338"/>
          </a:xfrm>
          <a:prstGeom prst="rect">
            <a:avLst/>
          </a:prstGeom>
          <a:noFill/>
          <a:ln>
            <a:noFill/>
          </a:ln>
        </p:spPr>
        <p:txBody>
          <a:bodyPr anchorCtr="0" anchor="ctr" bIns="45700" lIns="91425" spcFirstLastPara="1" rIns="91425" wrap="square" tIns="45700">
            <a:noAutofit/>
          </a:bodyPr>
          <a:lstStyle/>
          <a:p>
            <a:pPr indent="0" lvl="0" marL="114300" rtl="0" algn="l">
              <a:lnSpc>
                <a:spcPct val="90000"/>
              </a:lnSpc>
              <a:spcBef>
                <a:spcPts val="1000"/>
              </a:spcBef>
              <a:spcAft>
                <a:spcPts val="0"/>
              </a:spcAft>
              <a:buSzPts val="1800"/>
              <a:buNone/>
            </a:pPr>
            <a:r>
              <a:rPr lang="en-US"/>
              <a:t> </a:t>
            </a:r>
            <a:endParaRPr/>
          </a:p>
        </p:txBody>
      </p:sp>
      <p:sp>
        <p:nvSpPr>
          <p:cNvPr id="444" name="Google Shape;444;p47"/>
          <p:cNvSpPr/>
          <p:nvPr/>
        </p:nvSpPr>
        <p:spPr>
          <a:xfrm>
            <a:off x="0" y="0"/>
            <a:ext cx="12192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45" name="Google Shape;445;p47"/>
          <p:cNvSpPr/>
          <p:nvPr/>
        </p:nvSpPr>
        <p:spPr>
          <a:xfrm>
            <a:off x="269875" y="1989138"/>
            <a:ext cx="12192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46" name="Google Shape;446;p47"/>
          <p:cNvSpPr txBox="1"/>
          <p:nvPr/>
        </p:nvSpPr>
        <p:spPr>
          <a:xfrm>
            <a:off x="1427147" y="5571858"/>
            <a:ext cx="209544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Times New Roman"/>
                <a:ea typeface="Times New Roman"/>
                <a:cs typeface="Times New Roman"/>
                <a:sym typeface="Times New Roman"/>
              </a:rPr>
              <a:t>Graph for Loss vs. Epochs</a:t>
            </a:r>
            <a:endParaRPr b="0" i="0" sz="1400" u="none" cap="none" strike="noStrike">
              <a:solidFill>
                <a:schemeClr val="lt1"/>
              </a:solidFill>
              <a:latin typeface="Times New Roman"/>
              <a:ea typeface="Times New Roman"/>
              <a:cs typeface="Times New Roman"/>
              <a:sym typeface="Times New Roman"/>
            </a:endParaRPr>
          </a:p>
        </p:txBody>
      </p:sp>
      <p:sp>
        <p:nvSpPr>
          <p:cNvPr id="447" name="Google Shape;447;p47"/>
          <p:cNvSpPr/>
          <p:nvPr/>
        </p:nvSpPr>
        <p:spPr>
          <a:xfrm>
            <a:off x="7215204" y="3651127"/>
            <a:ext cx="1931939"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Times New Roman"/>
                <a:ea typeface="Times New Roman"/>
                <a:cs typeface="Times New Roman"/>
                <a:sym typeface="Times New Roman"/>
              </a:rPr>
              <a:t>Video captioning Result</a:t>
            </a:r>
            <a:endParaRPr b="0" i="0" sz="1400" u="none" cap="none" strike="noStrike">
              <a:solidFill>
                <a:schemeClr val="lt1"/>
              </a:solidFill>
              <a:latin typeface="Times New Roman"/>
              <a:ea typeface="Times New Roman"/>
              <a:cs typeface="Times New Roman"/>
              <a:sym typeface="Times New Roman"/>
            </a:endParaRPr>
          </a:p>
        </p:txBody>
      </p:sp>
      <p:pic>
        <p:nvPicPr>
          <p:cNvPr id="448" name="Google Shape;448;p47"/>
          <p:cNvPicPr preferRelativeResize="0"/>
          <p:nvPr/>
        </p:nvPicPr>
        <p:blipFill rotWithShape="1">
          <a:blip r:embed="rId3">
            <a:alphaModFix/>
          </a:blip>
          <a:srcRect b="0" l="0" r="0" t="0"/>
          <a:stretch/>
        </p:blipFill>
        <p:spPr>
          <a:xfrm>
            <a:off x="703248" y="1543717"/>
            <a:ext cx="4495800" cy="3267075"/>
          </a:xfrm>
          <a:prstGeom prst="rect">
            <a:avLst/>
          </a:prstGeom>
          <a:noFill/>
          <a:ln>
            <a:noFill/>
          </a:ln>
        </p:spPr>
      </p:pic>
      <p:pic>
        <p:nvPicPr>
          <p:cNvPr id="449" name="Google Shape;449;p47"/>
          <p:cNvPicPr preferRelativeResize="0"/>
          <p:nvPr/>
        </p:nvPicPr>
        <p:blipFill rotWithShape="1">
          <a:blip r:embed="rId4">
            <a:alphaModFix/>
          </a:blip>
          <a:srcRect b="0" l="0" r="0" t="0"/>
          <a:stretch/>
        </p:blipFill>
        <p:spPr>
          <a:xfrm>
            <a:off x="5457202" y="1617059"/>
            <a:ext cx="5943600" cy="1560195"/>
          </a:xfrm>
          <a:prstGeom prst="rect">
            <a:avLst/>
          </a:prstGeom>
          <a:noFill/>
          <a:ln>
            <a:noFill/>
          </a:ln>
        </p:spPr>
      </p:pic>
      <p:pic>
        <p:nvPicPr>
          <p:cNvPr id="450" name="Google Shape;450;p47"/>
          <p:cNvPicPr preferRelativeResize="0"/>
          <p:nvPr/>
        </p:nvPicPr>
        <p:blipFill rotWithShape="1">
          <a:blip r:embed="rId5">
            <a:alphaModFix/>
          </a:blip>
          <a:srcRect b="0" l="0" r="0" t="0"/>
          <a:stretch/>
        </p:blipFill>
        <p:spPr>
          <a:xfrm>
            <a:off x="7055954" y="3177254"/>
            <a:ext cx="2250440" cy="2159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48"/>
          <p:cNvSpPr txBox="1"/>
          <p:nvPr>
            <p:ph type="title"/>
          </p:nvPr>
        </p:nvSpPr>
        <p:spPr>
          <a:xfrm>
            <a:off x="581709" y="721538"/>
            <a:ext cx="10889796" cy="141899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1800"/>
              <a:buNone/>
            </a:pPr>
            <a:r>
              <a:rPr lang="en-US">
                <a:solidFill>
                  <a:schemeClr val="lt1"/>
                </a:solidFill>
                <a:latin typeface="Times New Roman"/>
                <a:ea typeface="Times New Roman"/>
                <a:cs typeface="Times New Roman"/>
                <a:sym typeface="Times New Roman"/>
              </a:rPr>
              <a:t>Result Matrix for Video Captioning</a:t>
            </a:r>
            <a:endParaRPr>
              <a:solidFill>
                <a:schemeClr val="lt1"/>
              </a:solidFill>
              <a:latin typeface="Times New Roman"/>
              <a:ea typeface="Times New Roman"/>
              <a:cs typeface="Times New Roman"/>
              <a:sym typeface="Times New Roman"/>
            </a:endParaRPr>
          </a:p>
        </p:txBody>
      </p:sp>
      <p:graphicFrame>
        <p:nvGraphicFramePr>
          <p:cNvPr id="456" name="Google Shape;456;p48"/>
          <p:cNvGraphicFramePr/>
          <p:nvPr/>
        </p:nvGraphicFramePr>
        <p:xfrm>
          <a:off x="2659735" y="2328028"/>
          <a:ext cx="3000000" cy="3000000"/>
        </p:xfrm>
        <a:graphic>
          <a:graphicData uri="http://schemas.openxmlformats.org/drawingml/2006/table">
            <a:tbl>
              <a:tblPr>
                <a:noFill/>
                <a:tableStyleId>{0291CACA-8E99-4C14-9862-9082D4693B1A}</a:tableStyleId>
              </a:tblPr>
              <a:tblGrid>
                <a:gridCol w="925925"/>
                <a:gridCol w="652225"/>
                <a:gridCol w="652225"/>
                <a:gridCol w="652225"/>
                <a:gridCol w="652225"/>
                <a:gridCol w="979900"/>
                <a:gridCol w="939275"/>
                <a:gridCol w="581075"/>
              </a:tblGrid>
              <a:tr h="335925">
                <a:tc>
                  <a:txBody>
                    <a:bodyPr/>
                    <a:lstStyle/>
                    <a:p>
                      <a:pPr indent="0" lvl="0" marL="0" marR="0" rtl="0" algn="ctr">
                        <a:lnSpc>
                          <a:spcPct val="100000"/>
                        </a:lnSpc>
                        <a:spcBef>
                          <a:spcPts val="0"/>
                        </a:spcBef>
                        <a:spcAft>
                          <a:spcPts val="0"/>
                        </a:spcAft>
                        <a:buNone/>
                      </a:pPr>
                      <a:r>
                        <a:rPr lang="en-US" sz="1200" u="none" cap="none" strike="noStrike"/>
                        <a:t>Model</a:t>
                      </a:r>
                      <a:endParaRPr sz="1000" u="none" cap="none" strike="noStrike">
                        <a:latin typeface="Calibri"/>
                        <a:ea typeface="Calibri"/>
                        <a:cs typeface="Calibri"/>
                        <a:sym typeface="Calibri"/>
                      </a:endParaRPr>
                    </a:p>
                  </a:txBody>
                  <a:tcPr marT="0" marB="0" marR="68575" marL="68575"/>
                </a:tc>
                <a:tc>
                  <a:txBody>
                    <a:bodyPr/>
                    <a:lstStyle/>
                    <a:p>
                      <a:pPr indent="0" lvl="0" marL="0" marR="0" rtl="0" algn="ctr">
                        <a:lnSpc>
                          <a:spcPct val="100000"/>
                        </a:lnSpc>
                        <a:spcBef>
                          <a:spcPts val="0"/>
                        </a:spcBef>
                        <a:spcAft>
                          <a:spcPts val="0"/>
                        </a:spcAft>
                        <a:buNone/>
                      </a:pPr>
                      <a:r>
                        <a:rPr lang="en-US" sz="1200" u="none" cap="none" strike="noStrike"/>
                        <a:t>Bleu_1</a:t>
                      </a:r>
                      <a:endParaRPr sz="1000" u="none" cap="none" strike="noStrike">
                        <a:latin typeface="Calibri"/>
                        <a:ea typeface="Calibri"/>
                        <a:cs typeface="Calibri"/>
                        <a:sym typeface="Calibri"/>
                      </a:endParaRPr>
                    </a:p>
                  </a:txBody>
                  <a:tcPr marT="0" marB="0" marR="68575" marL="68575"/>
                </a:tc>
                <a:tc>
                  <a:txBody>
                    <a:bodyPr/>
                    <a:lstStyle/>
                    <a:p>
                      <a:pPr indent="0" lvl="0" marL="0" marR="0" rtl="0" algn="ctr">
                        <a:lnSpc>
                          <a:spcPct val="100000"/>
                        </a:lnSpc>
                        <a:spcBef>
                          <a:spcPts val="0"/>
                        </a:spcBef>
                        <a:spcAft>
                          <a:spcPts val="0"/>
                        </a:spcAft>
                        <a:buNone/>
                      </a:pPr>
                      <a:r>
                        <a:rPr lang="en-US" sz="1200" u="none" cap="none" strike="noStrike"/>
                        <a:t>Bleu_2</a:t>
                      </a:r>
                      <a:endParaRPr sz="1000" u="none" cap="none" strike="noStrike">
                        <a:latin typeface="Calibri"/>
                        <a:ea typeface="Calibri"/>
                        <a:cs typeface="Calibri"/>
                        <a:sym typeface="Calibri"/>
                      </a:endParaRPr>
                    </a:p>
                  </a:txBody>
                  <a:tcPr marT="0" marB="0" marR="68575" marL="68575"/>
                </a:tc>
                <a:tc>
                  <a:txBody>
                    <a:bodyPr/>
                    <a:lstStyle/>
                    <a:p>
                      <a:pPr indent="0" lvl="0" marL="0" marR="0" rtl="0" algn="ctr">
                        <a:lnSpc>
                          <a:spcPct val="100000"/>
                        </a:lnSpc>
                        <a:spcBef>
                          <a:spcPts val="0"/>
                        </a:spcBef>
                        <a:spcAft>
                          <a:spcPts val="0"/>
                        </a:spcAft>
                        <a:buNone/>
                      </a:pPr>
                      <a:r>
                        <a:rPr lang="en-US" sz="1200" u="none" cap="none" strike="noStrike"/>
                        <a:t>Bleu_3</a:t>
                      </a:r>
                      <a:endParaRPr sz="1000" u="none" cap="none" strike="noStrike">
                        <a:latin typeface="Calibri"/>
                        <a:ea typeface="Calibri"/>
                        <a:cs typeface="Calibri"/>
                        <a:sym typeface="Calibri"/>
                      </a:endParaRPr>
                    </a:p>
                  </a:txBody>
                  <a:tcPr marT="0" marB="0" marR="68575" marL="68575"/>
                </a:tc>
                <a:tc>
                  <a:txBody>
                    <a:bodyPr/>
                    <a:lstStyle/>
                    <a:p>
                      <a:pPr indent="0" lvl="0" marL="0" marR="0" rtl="0" algn="ctr">
                        <a:lnSpc>
                          <a:spcPct val="100000"/>
                        </a:lnSpc>
                        <a:spcBef>
                          <a:spcPts val="0"/>
                        </a:spcBef>
                        <a:spcAft>
                          <a:spcPts val="0"/>
                        </a:spcAft>
                        <a:buNone/>
                      </a:pPr>
                      <a:r>
                        <a:rPr lang="en-US" sz="1200" u="none" cap="none" strike="noStrike"/>
                        <a:t>Bleu_4</a:t>
                      </a:r>
                      <a:endParaRPr sz="1000" u="none" cap="none" strike="noStrike">
                        <a:latin typeface="Calibri"/>
                        <a:ea typeface="Calibri"/>
                        <a:cs typeface="Calibri"/>
                        <a:sym typeface="Calibri"/>
                      </a:endParaRPr>
                    </a:p>
                  </a:txBody>
                  <a:tcPr marT="0" marB="0" marR="68575" marL="68575"/>
                </a:tc>
                <a:tc>
                  <a:txBody>
                    <a:bodyPr/>
                    <a:lstStyle/>
                    <a:p>
                      <a:pPr indent="0" lvl="0" marL="0" marR="0" rtl="0" algn="ctr">
                        <a:lnSpc>
                          <a:spcPct val="100000"/>
                        </a:lnSpc>
                        <a:spcBef>
                          <a:spcPts val="0"/>
                        </a:spcBef>
                        <a:spcAft>
                          <a:spcPts val="0"/>
                        </a:spcAft>
                        <a:buNone/>
                      </a:pPr>
                      <a:r>
                        <a:rPr lang="en-US" sz="1200" u="none" cap="none" strike="noStrike"/>
                        <a:t>METEOR</a:t>
                      </a:r>
                      <a:endParaRPr sz="1000" u="none" cap="none" strike="noStrike">
                        <a:latin typeface="Calibri"/>
                        <a:ea typeface="Calibri"/>
                        <a:cs typeface="Calibri"/>
                        <a:sym typeface="Calibri"/>
                      </a:endParaRPr>
                    </a:p>
                  </a:txBody>
                  <a:tcPr marT="0" marB="0" marR="68575" marL="68575"/>
                </a:tc>
                <a:tc>
                  <a:txBody>
                    <a:bodyPr/>
                    <a:lstStyle/>
                    <a:p>
                      <a:pPr indent="0" lvl="0" marL="0" marR="0" rtl="0" algn="ctr">
                        <a:lnSpc>
                          <a:spcPct val="100000"/>
                        </a:lnSpc>
                        <a:spcBef>
                          <a:spcPts val="0"/>
                        </a:spcBef>
                        <a:spcAft>
                          <a:spcPts val="0"/>
                        </a:spcAft>
                        <a:buNone/>
                      </a:pPr>
                      <a:r>
                        <a:rPr lang="en-US" sz="1200" u="none" cap="none" strike="noStrike"/>
                        <a:t>ROUGE_L</a:t>
                      </a:r>
                      <a:endParaRPr sz="1000" u="none" cap="none" strike="noStrike">
                        <a:latin typeface="Calibri"/>
                        <a:ea typeface="Calibri"/>
                        <a:cs typeface="Calibri"/>
                        <a:sym typeface="Calibri"/>
                      </a:endParaRPr>
                    </a:p>
                  </a:txBody>
                  <a:tcPr marT="0" marB="0" marR="68575" marL="68575"/>
                </a:tc>
                <a:tc>
                  <a:txBody>
                    <a:bodyPr/>
                    <a:lstStyle/>
                    <a:p>
                      <a:pPr indent="0" lvl="0" marL="0" marR="0" rtl="0" algn="ctr">
                        <a:lnSpc>
                          <a:spcPct val="100000"/>
                        </a:lnSpc>
                        <a:spcBef>
                          <a:spcPts val="0"/>
                        </a:spcBef>
                        <a:spcAft>
                          <a:spcPts val="0"/>
                        </a:spcAft>
                        <a:buNone/>
                      </a:pPr>
                      <a:r>
                        <a:rPr lang="en-US" sz="1200" u="none" cap="none" strike="noStrike"/>
                        <a:t>CIDEr</a:t>
                      </a:r>
                      <a:endParaRPr sz="1000" u="none" cap="none" strike="noStrike">
                        <a:latin typeface="Calibri"/>
                        <a:ea typeface="Calibri"/>
                        <a:cs typeface="Calibri"/>
                        <a:sym typeface="Calibri"/>
                      </a:endParaRPr>
                    </a:p>
                  </a:txBody>
                  <a:tcPr marT="0" marB="0" marR="68575" marL="68575"/>
                </a:tc>
              </a:tr>
              <a:tr h="352425">
                <a:tc>
                  <a:txBody>
                    <a:bodyPr/>
                    <a:lstStyle/>
                    <a:p>
                      <a:pPr indent="0" lvl="0" marL="0" marR="0" rtl="0" algn="just">
                        <a:lnSpc>
                          <a:spcPct val="100000"/>
                        </a:lnSpc>
                        <a:spcBef>
                          <a:spcPts val="0"/>
                        </a:spcBef>
                        <a:spcAft>
                          <a:spcPts val="0"/>
                        </a:spcAft>
                        <a:buNone/>
                      </a:pPr>
                      <a:r>
                        <a:rPr lang="en-US" sz="1200" u="none" cap="none" strike="noStrike"/>
                        <a:t>CNN +LSTM</a:t>
                      </a:r>
                      <a:endParaRPr sz="1000" u="none" cap="none" strike="noStrike">
                        <a:latin typeface="Calibri"/>
                        <a:ea typeface="Calibri"/>
                        <a:cs typeface="Calibri"/>
                        <a:sym typeface="Calibri"/>
                      </a:endParaRPr>
                    </a:p>
                  </a:txBody>
                  <a:tcPr marT="0" marB="0" marR="68575" marL="68575"/>
                </a:tc>
                <a:tc>
                  <a:txBody>
                    <a:bodyPr/>
                    <a:lstStyle/>
                    <a:p>
                      <a:pPr indent="0" lvl="0" marL="0" marR="0" rtl="0" algn="just">
                        <a:lnSpc>
                          <a:spcPct val="100000"/>
                        </a:lnSpc>
                        <a:spcBef>
                          <a:spcPts val="0"/>
                        </a:spcBef>
                        <a:spcAft>
                          <a:spcPts val="0"/>
                        </a:spcAft>
                        <a:buNone/>
                      </a:pPr>
                      <a:r>
                        <a:rPr lang="en-US" sz="1200" u="none" cap="none" strike="noStrike"/>
                        <a:t>0.641</a:t>
                      </a:r>
                      <a:endParaRPr sz="1000" u="none" cap="none" strike="noStrike">
                        <a:latin typeface="Calibri"/>
                        <a:ea typeface="Calibri"/>
                        <a:cs typeface="Calibri"/>
                        <a:sym typeface="Calibri"/>
                      </a:endParaRPr>
                    </a:p>
                  </a:txBody>
                  <a:tcPr marT="0" marB="0" marR="68575" marL="68575"/>
                </a:tc>
                <a:tc>
                  <a:txBody>
                    <a:bodyPr/>
                    <a:lstStyle/>
                    <a:p>
                      <a:pPr indent="0" lvl="0" marL="0" marR="0" rtl="0" algn="just">
                        <a:lnSpc>
                          <a:spcPct val="100000"/>
                        </a:lnSpc>
                        <a:spcBef>
                          <a:spcPts val="0"/>
                        </a:spcBef>
                        <a:spcAft>
                          <a:spcPts val="0"/>
                        </a:spcAft>
                        <a:buNone/>
                      </a:pPr>
                      <a:r>
                        <a:rPr lang="en-US" sz="1200" u="none" cap="none" strike="noStrike"/>
                        <a:t>0.438</a:t>
                      </a:r>
                      <a:endParaRPr sz="1000" u="none" cap="none" strike="noStrike">
                        <a:latin typeface="Calibri"/>
                        <a:ea typeface="Calibri"/>
                        <a:cs typeface="Calibri"/>
                        <a:sym typeface="Calibri"/>
                      </a:endParaRPr>
                    </a:p>
                  </a:txBody>
                  <a:tcPr marT="0" marB="0" marR="68575" marL="68575"/>
                </a:tc>
                <a:tc>
                  <a:txBody>
                    <a:bodyPr/>
                    <a:lstStyle/>
                    <a:p>
                      <a:pPr indent="0" lvl="0" marL="0" marR="0" rtl="0" algn="just">
                        <a:lnSpc>
                          <a:spcPct val="100000"/>
                        </a:lnSpc>
                        <a:spcBef>
                          <a:spcPts val="0"/>
                        </a:spcBef>
                        <a:spcAft>
                          <a:spcPts val="0"/>
                        </a:spcAft>
                        <a:buNone/>
                      </a:pPr>
                      <a:r>
                        <a:rPr lang="en-US" sz="1200" u="none" cap="none" strike="noStrike"/>
                        <a:t>0.330</a:t>
                      </a:r>
                      <a:endParaRPr sz="1000" u="none" cap="none" strike="noStrike">
                        <a:latin typeface="Calibri"/>
                        <a:ea typeface="Calibri"/>
                        <a:cs typeface="Calibri"/>
                        <a:sym typeface="Calibri"/>
                      </a:endParaRPr>
                    </a:p>
                  </a:txBody>
                  <a:tcPr marT="0" marB="0" marR="68575" marL="68575"/>
                </a:tc>
                <a:tc>
                  <a:txBody>
                    <a:bodyPr/>
                    <a:lstStyle/>
                    <a:p>
                      <a:pPr indent="0" lvl="0" marL="0" marR="0" rtl="0" algn="just">
                        <a:lnSpc>
                          <a:spcPct val="100000"/>
                        </a:lnSpc>
                        <a:spcBef>
                          <a:spcPts val="0"/>
                        </a:spcBef>
                        <a:spcAft>
                          <a:spcPts val="0"/>
                        </a:spcAft>
                        <a:buNone/>
                      </a:pPr>
                      <a:r>
                        <a:rPr lang="en-US" sz="1200" u="none" cap="none" strike="noStrike"/>
                        <a:t>0.241</a:t>
                      </a:r>
                      <a:endParaRPr sz="1000" u="none" cap="none" strike="noStrike">
                        <a:latin typeface="Calibri"/>
                        <a:ea typeface="Calibri"/>
                        <a:cs typeface="Calibri"/>
                        <a:sym typeface="Calibri"/>
                      </a:endParaRPr>
                    </a:p>
                  </a:txBody>
                  <a:tcPr marT="0" marB="0" marR="68575" marL="68575"/>
                </a:tc>
                <a:tc>
                  <a:txBody>
                    <a:bodyPr/>
                    <a:lstStyle/>
                    <a:p>
                      <a:pPr indent="0" lvl="0" marL="0" marR="0" rtl="0" algn="just">
                        <a:lnSpc>
                          <a:spcPct val="100000"/>
                        </a:lnSpc>
                        <a:spcBef>
                          <a:spcPts val="0"/>
                        </a:spcBef>
                        <a:spcAft>
                          <a:spcPts val="0"/>
                        </a:spcAft>
                        <a:buNone/>
                      </a:pPr>
                      <a:r>
                        <a:rPr lang="en-US" sz="1200" u="none" cap="none" strike="noStrike"/>
                        <a:t>0.206</a:t>
                      </a:r>
                      <a:endParaRPr sz="1000" u="none" cap="none" strike="noStrike">
                        <a:latin typeface="Calibri"/>
                        <a:ea typeface="Calibri"/>
                        <a:cs typeface="Calibri"/>
                        <a:sym typeface="Calibri"/>
                      </a:endParaRPr>
                    </a:p>
                  </a:txBody>
                  <a:tcPr marT="0" marB="0" marR="68575" marL="68575"/>
                </a:tc>
                <a:tc>
                  <a:txBody>
                    <a:bodyPr/>
                    <a:lstStyle/>
                    <a:p>
                      <a:pPr indent="0" lvl="0" marL="0" marR="0" rtl="0" algn="just">
                        <a:lnSpc>
                          <a:spcPct val="100000"/>
                        </a:lnSpc>
                        <a:spcBef>
                          <a:spcPts val="0"/>
                        </a:spcBef>
                        <a:spcAft>
                          <a:spcPts val="0"/>
                        </a:spcAft>
                        <a:buNone/>
                      </a:pPr>
                      <a:r>
                        <a:rPr lang="en-US" sz="1200" u="none" cap="none" strike="noStrike"/>
                        <a:t>0.568</a:t>
                      </a:r>
                      <a:endParaRPr sz="1000" u="none" cap="none" strike="noStrike">
                        <a:latin typeface="Calibri"/>
                        <a:ea typeface="Calibri"/>
                        <a:cs typeface="Calibri"/>
                        <a:sym typeface="Calibri"/>
                      </a:endParaRPr>
                    </a:p>
                  </a:txBody>
                  <a:tcPr marT="0" marB="0" marR="68575" marL="68575"/>
                </a:tc>
                <a:tc>
                  <a:txBody>
                    <a:bodyPr/>
                    <a:lstStyle/>
                    <a:p>
                      <a:pPr indent="0" lvl="0" marL="0" marR="0" rtl="0" algn="just">
                        <a:lnSpc>
                          <a:spcPct val="100000"/>
                        </a:lnSpc>
                        <a:spcBef>
                          <a:spcPts val="0"/>
                        </a:spcBef>
                        <a:spcAft>
                          <a:spcPts val="0"/>
                        </a:spcAft>
                        <a:buNone/>
                      </a:pPr>
                      <a:r>
                        <a:rPr lang="en-US" sz="1200" u="none" cap="none" strike="noStrike"/>
                        <a:t>0.302</a:t>
                      </a:r>
                      <a:endParaRPr sz="1000" u="none" cap="none" strike="noStrike">
                        <a:latin typeface="Calibri"/>
                        <a:ea typeface="Calibri"/>
                        <a:cs typeface="Calibri"/>
                        <a:sym typeface="Calibri"/>
                      </a:endParaRPr>
                    </a:p>
                  </a:txBody>
                  <a:tcPr marT="0" marB="0" marR="68575" marL="68575"/>
                </a:tc>
              </a:tr>
            </a:tbl>
          </a:graphicData>
        </a:graphic>
      </p:graphicFrame>
      <p:sp>
        <p:nvSpPr>
          <p:cNvPr id="457" name="Google Shape;457;p48"/>
          <p:cNvSpPr/>
          <p:nvPr/>
        </p:nvSpPr>
        <p:spPr>
          <a:xfrm>
            <a:off x="4486424" y="3275112"/>
            <a:ext cx="2428870"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Times New Roman"/>
                <a:ea typeface="Times New Roman"/>
                <a:cs typeface="Times New Roman"/>
                <a:sym typeface="Times New Roman"/>
              </a:rPr>
              <a:t>Matrix’s for Video Captioning </a:t>
            </a:r>
            <a:endParaRPr b="0" i="0" sz="14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2"/>
          <p:cNvSpPr txBox="1"/>
          <p:nvPr>
            <p:ph type="title"/>
          </p:nvPr>
        </p:nvSpPr>
        <p:spPr>
          <a:xfrm>
            <a:off x="581709" y="721538"/>
            <a:ext cx="10889796" cy="1418998"/>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chemeClr val="lt1"/>
              </a:buClr>
              <a:buSzPts val="4400"/>
              <a:buFont typeface="Times New Roman"/>
              <a:buNone/>
            </a:pPr>
            <a:r>
              <a:rPr lang="en-US">
                <a:latin typeface="Times New Roman"/>
                <a:ea typeface="Times New Roman"/>
                <a:cs typeface="Times New Roman"/>
                <a:sym typeface="Times New Roman"/>
              </a:rPr>
              <a:t>Abstract</a:t>
            </a:r>
            <a:endParaRPr/>
          </a:p>
        </p:txBody>
      </p:sp>
      <p:sp>
        <p:nvSpPr>
          <p:cNvPr id="269" name="Google Shape;269;p22"/>
          <p:cNvSpPr txBox="1"/>
          <p:nvPr>
            <p:ph idx="4294967295" type="body"/>
          </p:nvPr>
        </p:nvSpPr>
        <p:spPr>
          <a:xfrm>
            <a:off x="332613" y="1818120"/>
            <a:ext cx="10018712" cy="3300145"/>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lt1"/>
              </a:buClr>
              <a:buSzPts val="2000"/>
              <a:buNone/>
            </a:pPr>
            <a:r>
              <a:rPr lang="en-US">
                <a:latin typeface="Times New Roman"/>
                <a:ea typeface="Times New Roman"/>
                <a:cs typeface="Times New Roman"/>
                <a:sym typeface="Times New Roman"/>
              </a:rPr>
              <a:t>Image/Video captioning has made attractive progress in detecting and captioning all events in a long untrimmed video. Image/Video captioning aims to describe named entities and events related to the image/video by utilizing the background knowledge.  The process of understanding a video/image and generating descriptive text for it is known as video captioning. Video captioning requires not only understanding the visual content but also producing human-like descriptions that accurately capture its semantics. Achieving this level of understanding requires the collaborative efforts of both the computer vision and natural language processing research communities. The captions produced through video captioning serve as valuable resources that can be further leveraged for various applications such as video search, accessibility for visually impaired people, and human-robot interaction. Deep learning strategies have emerged as powerful tools in addressing the complexities of video and image captioning.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49"/>
          <p:cNvSpPr txBox="1"/>
          <p:nvPr>
            <p:ph type="title"/>
          </p:nvPr>
        </p:nvSpPr>
        <p:spPr>
          <a:xfrm>
            <a:off x="581709" y="721538"/>
            <a:ext cx="10889796" cy="1418998"/>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SzPts val="1800"/>
              <a:buNone/>
            </a:pPr>
            <a:r>
              <a:rPr lang="en-US">
                <a:latin typeface="Times New Roman"/>
                <a:ea typeface="Times New Roman"/>
                <a:cs typeface="Times New Roman"/>
                <a:sym typeface="Times New Roman"/>
              </a:rPr>
              <a:t>Conclusion </a:t>
            </a:r>
            <a:endParaRPr/>
          </a:p>
        </p:txBody>
      </p:sp>
      <p:sp>
        <p:nvSpPr>
          <p:cNvPr id="463" name="Google Shape;463;p49"/>
          <p:cNvSpPr/>
          <p:nvPr/>
        </p:nvSpPr>
        <p:spPr>
          <a:xfrm>
            <a:off x="1384419" y="1982450"/>
            <a:ext cx="10066945" cy="2585323"/>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The Hybrid CNN+LSTM model for image and video captioning has shown significant results in generating descriptive and contextually relevant captions. By combining the Convolutional Neural Networks (CNNs) for feature extraction and Long Short-Term Memory networks (LSTMs) for sequence generation, this approach has yielded impressive results in the field of computer vision and natural language processing. Through both qualitative and quantitative evaluations, the CNN+LSTM model has demonstrated its ability to produce captions that accurately describe the content of images or video frames. While CNNs are proficient at capturing spatial features, incorporating additional context-aware mechanisms could improve the model's understanding of the broader context surrounding the images or video frames. Its performance has been measured with the metrics, BLEU.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50"/>
          <p:cNvSpPr txBox="1"/>
          <p:nvPr>
            <p:ph type="title"/>
          </p:nvPr>
        </p:nvSpPr>
        <p:spPr>
          <a:xfrm>
            <a:off x="581709" y="721538"/>
            <a:ext cx="10889796" cy="1418998"/>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SzPts val="1800"/>
              <a:buNone/>
            </a:pPr>
            <a:r>
              <a:rPr lang="en-US">
                <a:latin typeface="Times New Roman"/>
                <a:ea typeface="Times New Roman"/>
                <a:cs typeface="Times New Roman"/>
                <a:sym typeface="Times New Roman"/>
              </a:rPr>
              <a:t>Future Work</a:t>
            </a:r>
            <a:endParaRPr/>
          </a:p>
        </p:txBody>
      </p:sp>
      <p:sp>
        <p:nvSpPr>
          <p:cNvPr id="469" name="Google Shape;469;p50"/>
          <p:cNvSpPr/>
          <p:nvPr/>
        </p:nvSpPr>
        <p:spPr>
          <a:xfrm>
            <a:off x="1384419" y="1982450"/>
            <a:ext cx="10066945" cy="1754326"/>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The future work of this, Pre-trained CNNs and LSTMs on domain-specific datasets could lead to better performance, as the model learns to capture domain-specific features. Investigating techniques for integrating information from multiple modalities, such as text, audio, and motion, could lead to more comprehensive and informative captions, especially in the context of video captioning. The creation of larger and more diverse datasets specifically tailored for image and video captioning tasks could further enhance the performance and generalization capabilities of the model.</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51"/>
          <p:cNvSpPr txBox="1"/>
          <p:nvPr>
            <p:ph type="title"/>
          </p:nvPr>
        </p:nvSpPr>
        <p:spPr>
          <a:xfrm>
            <a:off x="1951671" y="248920"/>
            <a:ext cx="10018713" cy="81788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Clr>
                <a:schemeClr val="lt1"/>
              </a:buClr>
              <a:buSzPts val="4400"/>
              <a:buFont typeface="Times New Roman"/>
              <a:buNone/>
            </a:pPr>
            <a:r>
              <a:rPr lang="en-US">
                <a:latin typeface="Times New Roman"/>
                <a:ea typeface="Times New Roman"/>
                <a:cs typeface="Times New Roman"/>
                <a:sym typeface="Times New Roman"/>
              </a:rPr>
              <a:t>Guide Approval Mail</a:t>
            </a:r>
            <a:endParaRPr/>
          </a:p>
        </p:txBody>
      </p:sp>
      <p:sp>
        <p:nvSpPr>
          <p:cNvPr id="475" name="Google Shape;475;p51"/>
          <p:cNvSpPr txBox="1"/>
          <p:nvPr>
            <p:ph idx="1" type="body"/>
          </p:nvPr>
        </p:nvSpPr>
        <p:spPr>
          <a:xfrm>
            <a:off x="838200" y="1825625"/>
            <a:ext cx="10515600" cy="435133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2000"/>
              <a:buNone/>
            </a:pPr>
            <a:r>
              <a:rPr lang="en-US"/>
              <a:t> </a:t>
            </a:r>
            <a:endParaRPr/>
          </a:p>
        </p:txBody>
      </p:sp>
      <p:pic>
        <p:nvPicPr>
          <p:cNvPr id="476" name="Google Shape;476;p51"/>
          <p:cNvPicPr preferRelativeResize="0"/>
          <p:nvPr/>
        </p:nvPicPr>
        <p:blipFill rotWithShape="1">
          <a:blip r:embed="rId3">
            <a:alphaModFix/>
          </a:blip>
          <a:srcRect b="0" l="0" r="0" t="0"/>
          <a:stretch/>
        </p:blipFill>
        <p:spPr>
          <a:xfrm>
            <a:off x="1076770" y="1025496"/>
            <a:ext cx="10716427" cy="5512038"/>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52"/>
          <p:cNvSpPr txBox="1"/>
          <p:nvPr>
            <p:ph type="title"/>
          </p:nvPr>
        </p:nvSpPr>
        <p:spPr>
          <a:xfrm>
            <a:off x="1649730" y="233045"/>
            <a:ext cx="10019030" cy="998855"/>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Clr>
                <a:schemeClr val="lt1"/>
              </a:buClr>
              <a:buSzPts val="4400"/>
              <a:buFont typeface="Times New Roman"/>
              <a:buNone/>
            </a:pPr>
            <a:r>
              <a:rPr lang="en-US">
                <a:latin typeface="Times New Roman"/>
                <a:ea typeface="Times New Roman"/>
                <a:cs typeface="Times New Roman"/>
                <a:sym typeface="Times New Roman"/>
              </a:rPr>
              <a:t>References </a:t>
            </a:r>
            <a:endParaRPr/>
          </a:p>
        </p:txBody>
      </p:sp>
      <p:sp>
        <p:nvSpPr>
          <p:cNvPr id="482" name="Google Shape;482;p52"/>
          <p:cNvSpPr txBox="1"/>
          <p:nvPr>
            <p:ph idx="1" type="body"/>
          </p:nvPr>
        </p:nvSpPr>
        <p:spPr>
          <a:xfrm>
            <a:off x="1483995" y="1231265"/>
            <a:ext cx="10184765" cy="5253355"/>
          </a:xfrm>
          <a:prstGeom prst="rect">
            <a:avLst/>
          </a:prstGeom>
          <a:noFill/>
          <a:ln>
            <a:noFill/>
          </a:ln>
        </p:spPr>
        <p:txBody>
          <a:bodyPr anchorCtr="0" anchor="ctr" bIns="45700" lIns="91425" spcFirstLastPara="1" rIns="91425" wrap="square" tIns="45700">
            <a:normAutofit fontScale="95000"/>
          </a:bodyPr>
          <a:lstStyle/>
          <a:p>
            <a:pPr indent="0" lvl="0" marL="0" rtl="0" algn="just">
              <a:lnSpc>
                <a:spcPct val="90000"/>
              </a:lnSpc>
              <a:spcBef>
                <a:spcPts val="0"/>
              </a:spcBef>
              <a:spcAft>
                <a:spcPts val="0"/>
              </a:spcAft>
              <a:buClr>
                <a:schemeClr val="lt1"/>
              </a:buClr>
              <a:buSzPct val="100000"/>
              <a:buNone/>
            </a:pPr>
            <a:r>
              <a:rPr lang="en-US">
                <a:latin typeface="Times New Roman"/>
                <a:ea typeface="Times New Roman"/>
                <a:cs typeface="Times New Roman"/>
                <a:sym typeface="Times New Roman"/>
              </a:rPr>
              <a:t>[1]  S. Rohitharun, L. Uday Kumar Reddy, S. Sujana, Image captioning using CNN and  RNN, in: 2022 2nd Asian Conference on Innovation in Technology (ASIANCON), Ravet, India, 2022, pp. 1–8</a:t>
            </a:r>
            <a:endParaRPr/>
          </a:p>
          <a:p>
            <a:pPr indent="0" lvl="0" marL="0" rtl="0" algn="just">
              <a:lnSpc>
                <a:spcPct val="90000"/>
              </a:lnSpc>
              <a:spcBef>
                <a:spcPts val="1000"/>
              </a:spcBef>
              <a:spcAft>
                <a:spcPts val="0"/>
              </a:spcAft>
              <a:buClr>
                <a:schemeClr val="lt1"/>
              </a:buClr>
              <a:buSzPct val="100000"/>
              <a:buNone/>
            </a:pPr>
            <a:r>
              <a:rPr lang="en-US">
                <a:latin typeface="Times New Roman"/>
                <a:ea typeface="Times New Roman"/>
                <a:cs typeface="Times New Roman"/>
                <a:sym typeface="Times New Roman"/>
              </a:rPr>
              <a:t>[2] A. Tripathi, M.K. Gupta, C. Srivastava, P. Dixit, S.K. Pandey, Object detection using YOLO: a survey, in: 2022 5th International Conference on Contemporary Computing and Informatics (IC3I), Uttar Pradesh, India, 2022, pp. 747–752.</a:t>
            </a:r>
            <a:endParaRPr/>
          </a:p>
          <a:p>
            <a:pPr indent="0" lvl="0" marL="0" rtl="0" algn="just">
              <a:lnSpc>
                <a:spcPct val="90000"/>
              </a:lnSpc>
              <a:spcBef>
                <a:spcPts val="1000"/>
              </a:spcBef>
              <a:spcAft>
                <a:spcPts val="0"/>
              </a:spcAft>
              <a:buClr>
                <a:schemeClr val="lt1"/>
              </a:buClr>
              <a:buSzPct val="100000"/>
              <a:buNone/>
            </a:pPr>
            <a:r>
              <a:rPr lang="en-US">
                <a:latin typeface="Times New Roman"/>
                <a:ea typeface="Times New Roman"/>
                <a:cs typeface="Times New Roman"/>
                <a:sym typeface="Times New Roman"/>
              </a:rPr>
              <a:t>[3] J. Jin, J. Ye, X. Lin, L. He, Pseudo-query generation for semi-supervised visual  grounding with knowledge distillation, in: ICASSP 2023 - 2023 IEEE International  Conference on Acoustics, Speech and Signal Processing (ICASSP), Rhodes Island, Greece, 2023.</a:t>
            </a:r>
            <a:endParaRPr/>
          </a:p>
          <a:p>
            <a:pPr indent="0" lvl="0" marL="0" rtl="0" algn="just">
              <a:lnSpc>
                <a:spcPct val="90000"/>
              </a:lnSpc>
              <a:spcBef>
                <a:spcPts val="1000"/>
              </a:spcBef>
              <a:spcAft>
                <a:spcPts val="0"/>
              </a:spcAft>
              <a:buClr>
                <a:schemeClr val="lt1"/>
              </a:buClr>
              <a:buSzPct val="100000"/>
              <a:buNone/>
            </a:pPr>
            <a:r>
              <a:rPr lang="en-US">
                <a:latin typeface="Times New Roman"/>
                <a:ea typeface="Times New Roman"/>
                <a:cs typeface="Times New Roman"/>
                <a:sym typeface="Times New Roman"/>
              </a:rPr>
              <a:t>[4] Ankit Kumar, Rakesh Kumar Yadav, DilipKumar Jang Bahadur Saini, Create and  mplement a new method for robust video face recognition using convolutional  neural network algorithm, e-Prime - advances in electrical engineering, Electron. Energy Volume 5 (2023)</a:t>
            </a:r>
            <a:endParaRPr/>
          </a:p>
          <a:p>
            <a:pPr indent="0" lvl="0" marL="0" rtl="0" algn="just">
              <a:lnSpc>
                <a:spcPct val="90000"/>
              </a:lnSpc>
              <a:spcBef>
                <a:spcPts val="1000"/>
              </a:spcBef>
              <a:spcAft>
                <a:spcPts val="0"/>
              </a:spcAft>
              <a:buClr>
                <a:schemeClr val="lt1"/>
              </a:buClr>
              <a:buSzPct val="100000"/>
              <a:buNone/>
            </a:pPr>
            <a:r>
              <a:rPr lang="en-US">
                <a:latin typeface="Times New Roman"/>
                <a:ea typeface="Times New Roman"/>
                <a:cs typeface="Times New Roman"/>
                <a:sym typeface="Times New Roman"/>
              </a:rPr>
              <a:t>[5] Aafaq, N., Mian, A., Liu, W., Gilani, S. Z., &amp; Shah, M. (2019). Video description: A survey of methods, datasets, and evaluation metrics. ACM Computing Surveys (CSUR), 52(6), 1-37.</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53"/>
          <p:cNvSpPr txBox="1"/>
          <p:nvPr>
            <p:ph type="title"/>
          </p:nvPr>
        </p:nvSpPr>
        <p:spPr>
          <a:xfrm>
            <a:off x="1649730" y="233045"/>
            <a:ext cx="10019030" cy="998855"/>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Clr>
                <a:schemeClr val="lt1"/>
              </a:buClr>
              <a:buSzPts val="4400"/>
              <a:buFont typeface="Times New Roman"/>
              <a:buNone/>
            </a:pPr>
            <a:r>
              <a:rPr lang="en-US">
                <a:latin typeface="Times New Roman"/>
                <a:ea typeface="Times New Roman"/>
                <a:cs typeface="Times New Roman"/>
                <a:sym typeface="Times New Roman"/>
              </a:rPr>
              <a:t>References </a:t>
            </a:r>
            <a:endParaRPr/>
          </a:p>
        </p:txBody>
      </p:sp>
      <p:sp>
        <p:nvSpPr>
          <p:cNvPr id="488" name="Google Shape;488;p53"/>
          <p:cNvSpPr txBox="1"/>
          <p:nvPr>
            <p:ph idx="1" type="body"/>
          </p:nvPr>
        </p:nvSpPr>
        <p:spPr>
          <a:xfrm>
            <a:off x="1649730" y="1604645"/>
            <a:ext cx="10184765" cy="5253355"/>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Clr>
                <a:schemeClr val="lt1"/>
              </a:buClr>
              <a:buSzPts val="2000"/>
              <a:buNone/>
            </a:pPr>
            <a:r>
              <a:rPr lang="en-US" sz="2000">
                <a:latin typeface="Times New Roman"/>
                <a:ea typeface="Times New Roman"/>
                <a:cs typeface="Times New Roman"/>
                <a:sym typeface="Times New Roman"/>
              </a:rPr>
              <a:t>[6] Liu, W., Chen, S., Guo, L., Zhu, X., &amp; Liu, J. Cptr: Full transformer network for image captioning. arXiv 2021. arXiv preprint arXiv:2101.10804.</a:t>
            </a:r>
            <a:endParaRPr/>
          </a:p>
          <a:p>
            <a:pPr indent="0" lvl="0" marL="0" rtl="0" algn="just">
              <a:lnSpc>
                <a:spcPct val="90000"/>
              </a:lnSpc>
              <a:spcBef>
                <a:spcPts val="1000"/>
              </a:spcBef>
              <a:spcAft>
                <a:spcPts val="0"/>
              </a:spcAft>
              <a:buClr>
                <a:schemeClr val="lt1"/>
              </a:buClr>
              <a:buSzPts val="2000"/>
              <a:buNone/>
            </a:pPr>
            <a:r>
              <a:rPr lang="en-US" sz="2000">
                <a:latin typeface="Times New Roman"/>
                <a:ea typeface="Times New Roman"/>
                <a:cs typeface="Times New Roman"/>
                <a:sym typeface="Times New Roman"/>
              </a:rPr>
              <a:t>[7] Nechikkat, M. I., Pattilikattil, B. V., Varma, S., &amp; James, A. (2022, October). Video captioning using transformer network. In AIP Conference Proceedings (Vol. 2494, No. 1). AIP Publishing.</a:t>
            </a:r>
            <a:endParaRPr/>
          </a:p>
          <a:p>
            <a:pPr indent="0" lvl="0" marL="0" rtl="0" algn="just">
              <a:lnSpc>
                <a:spcPct val="90000"/>
              </a:lnSpc>
              <a:spcBef>
                <a:spcPts val="1000"/>
              </a:spcBef>
              <a:spcAft>
                <a:spcPts val="0"/>
              </a:spcAft>
              <a:buClr>
                <a:schemeClr val="lt1"/>
              </a:buClr>
              <a:buSzPts val="2000"/>
              <a:buNone/>
            </a:pPr>
            <a:r>
              <a:rPr lang="en-US" sz="2000">
                <a:latin typeface="Times New Roman"/>
                <a:ea typeface="Times New Roman"/>
                <a:cs typeface="Times New Roman"/>
                <a:sym typeface="Times New Roman"/>
              </a:rPr>
              <a:t>[8] Zhao, W., &amp; Wu, X. (2023). Boosting entity-aware image captioning with multi-modal knowledge graph. IEEE Transactions on Multimedia.</a:t>
            </a:r>
            <a:endParaRPr/>
          </a:p>
          <a:p>
            <a:pPr indent="0" lvl="0" marL="0" rtl="0" algn="just">
              <a:lnSpc>
                <a:spcPct val="90000"/>
              </a:lnSpc>
              <a:spcBef>
                <a:spcPts val="1000"/>
              </a:spcBef>
              <a:spcAft>
                <a:spcPts val="0"/>
              </a:spcAft>
              <a:buClr>
                <a:schemeClr val="lt1"/>
              </a:buClr>
              <a:buSzPts val="2000"/>
              <a:buNone/>
            </a:pPr>
            <a:r>
              <a:rPr lang="en-US" sz="2000">
                <a:latin typeface="Times New Roman"/>
                <a:ea typeface="Times New Roman"/>
                <a:cs typeface="Times New Roman"/>
                <a:sym typeface="Times New Roman"/>
              </a:rPr>
              <a:t>[9] Verma, D., Haldar, A., &amp; Dutta, T. (2023, June). Leveraging Weighted Cross-Graph Attention for Visual and Semantic Enhanced Video Captioning Network. In Proceedings of the AAAI Conference on Artificial Intelligence (Vol. 37, No. 2, pp. 2465-2473).</a:t>
            </a:r>
            <a:endParaRPr/>
          </a:p>
          <a:p>
            <a:pPr indent="0" lvl="0" marL="0" rtl="0" algn="just">
              <a:lnSpc>
                <a:spcPct val="90000"/>
              </a:lnSpc>
              <a:spcBef>
                <a:spcPts val="1000"/>
              </a:spcBef>
              <a:spcAft>
                <a:spcPts val="0"/>
              </a:spcAft>
              <a:buClr>
                <a:schemeClr val="lt1"/>
              </a:buClr>
              <a:buSzPts val="2000"/>
              <a:buNone/>
            </a:pPr>
            <a:r>
              <a:rPr lang="en-US" sz="2000">
                <a:latin typeface="Times New Roman"/>
                <a:ea typeface="Times New Roman"/>
                <a:cs typeface="Times New Roman"/>
                <a:sym typeface="Times New Roman"/>
              </a:rPr>
              <a:t>[10] Zhong, M., Chen, Y., Zhang, H., Xiong, H., &amp; Wang, Z. (2023). Bidirectional transformer with knowledge graph for video captioning. Multimedia Tools and Applications, 1-20.</a:t>
            </a:r>
            <a:endParaRPr/>
          </a:p>
          <a:p>
            <a:pPr indent="0" lvl="0" marL="0" rtl="0" algn="just">
              <a:lnSpc>
                <a:spcPct val="90000"/>
              </a:lnSpc>
              <a:spcBef>
                <a:spcPts val="1000"/>
              </a:spcBef>
              <a:spcAft>
                <a:spcPts val="0"/>
              </a:spcAft>
              <a:buClr>
                <a:schemeClr val="lt1"/>
              </a:buClr>
              <a:buSzPts val="2000"/>
              <a:buNone/>
            </a:pPr>
            <a:r>
              <a:t/>
            </a:r>
            <a:endParaRPr sz="2000">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54"/>
          <p:cNvSpPr txBox="1"/>
          <p:nvPr>
            <p:ph type="title"/>
          </p:nvPr>
        </p:nvSpPr>
        <p:spPr>
          <a:xfrm>
            <a:off x="1649730" y="233045"/>
            <a:ext cx="10019030" cy="998855"/>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Clr>
                <a:schemeClr val="lt1"/>
              </a:buClr>
              <a:buSzPts val="4400"/>
              <a:buFont typeface="Times New Roman"/>
              <a:buNone/>
            </a:pPr>
            <a:r>
              <a:rPr lang="en-US">
                <a:latin typeface="Times New Roman"/>
                <a:ea typeface="Times New Roman"/>
                <a:cs typeface="Times New Roman"/>
                <a:sym typeface="Times New Roman"/>
              </a:rPr>
              <a:t>References </a:t>
            </a:r>
            <a:endParaRPr/>
          </a:p>
        </p:txBody>
      </p:sp>
      <p:sp>
        <p:nvSpPr>
          <p:cNvPr id="494" name="Google Shape;494;p54"/>
          <p:cNvSpPr txBox="1"/>
          <p:nvPr>
            <p:ph idx="1" type="body"/>
          </p:nvPr>
        </p:nvSpPr>
        <p:spPr>
          <a:xfrm>
            <a:off x="1892300" y="1231900"/>
            <a:ext cx="10184765" cy="5253355"/>
          </a:xfrm>
          <a:prstGeom prst="rect">
            <a:avLst/>
          </a:prstGeom>
          <a:noFill/>
          <a:ln>
            <a:noFill/>
          </a:ln>
        </p:spPr>
        <p:txBody>
          <a:bodyPr anchorCtr="0" anchor="ctr" bIns="45700" lIns="91425" spcFirstLastPara="1" rIns="91425" wrap="square" tIns="45700">
            <a:normAutofit fontScale="95000"/>
          </a:bodyPr>
          <a:lstStyle/>
          <a:p>
            <a:pPr indent="0" lvl="0" marL="0" rtl="0" algn="just">
              <a:lnSpc>
                <a:spcPct val="90000"/>
              </a:lnSpc>
              <a:spcBef>
                <a:spcPts val="0"/>
              </a:spcBef>
              <a:spcAft>
                <a:spcPts val="0"/>
              </a:spcAft>
              <a:buClr>
                <a:schemeClr val="lt1"/>
              </a:buClr>
              <a:buSzPct val="100000"/>
              <a:buNone/>
            </a:pPr>
            <a:r>
              <a:rPr lang="en-US">
                <a:latin typeface="Times New Roman"/>
                <a:ea typeface="Times New Roman"/>
                <a:cs typeface="Times New Roman"/>
                <a:sym typeface="Times New Roman"/>
              </a:rPr>
              <a:t>[11] S. Rohitharun, L. Uday Kumar Reddy and S. Sujana, "Image Captioning Using CNN and RNN," 2022 2nd Asian Conference on Innovation in Technology (ASIANCON), Ravet, India, 2022, pp. 1-8, doi: 10.1109/ASIANCON55314.2022.9909146.</a:t>
            </a:r>
            <a:endParaRPr/>
          </a:p>
          <a:p>
            <a:pPr indent="0" lvl="0" marL="0" rtl="0" algn="just">
              <a:lnSpc>
                <a:spcPct val="90000"/>
              </a:lnSpc>
              <a:spcBef>
                <a:spcPts val="1000"/>
              </a:spcBef>
              <a:spcAft>
                <a:spcPts val="0"/>
              </a:spcAft>
              <a:buClr>
                <a:schemeClr val="lt1"/>
              </a:buClr>
              <a:buSzPct val="100000"/>
              <a:buNone/>
            </a:pPr>
            <a:r>
              <a:rPr lang="en-US">
                <a:latin typeface="Times New Roman"/>
                <a:ea typeface="Times New Roman"/>
                <a:cs typeface="Times New Roman"/>
                <a:sym typeface="Times New Roman"/>
              </a:rPr>
              <a:t>[12] Li, Z., Wei, J., Huang, F., &amp; Ma, H. (2023). Modeling graph-structured contexts for image captioning. Image and Vision Computing, 129, 104591.</a:t>
            </a:r>
            <a:endParaRPr/>
          </a:p>
          <a:p>
            <a:pPr indent="0" lvl="0" marL="0" rtl="0" algn="just">
              <a:lnSpc>
                <a:spcPct val="90000"/>
              </a:lnSpc>
              <a:spcBef>
                <a:spcPts val="1000"/>
              </a:spcBef>
              <a:spcAft>
                <a:spcPts val="0"/>
              </a:spcAft>
              <a:buClr>
                <a:schemeClr val="lt1"/>
              </a:buClr>
              <a:buSzPct val="100000"/>
              <a:buNone/>
            </a:pPr>
            <a:r>
              <a:rPr lang="en-US">
                <a:latin typeface="Times New Roman"/>
                <a:ea typeface="Times New Roman"/>
                <a:cs typeface="Times New Roman"/>
                <a:sym typeface="Times New Roman"/>
              </a:rPr>
              <a:t>[13] Zeng, P., Zhang, H., Gao, L., Li, X., Qian, J., &amp; Shen, H. T. (2023). Visual commonsense-aware representation network for video captioning. IEEE Transactions on Neural Networks and Learning Systems.</a:t>
            </a:r>
            <a:endParaRPr/>
          </a:p>
          <a:p>
            <a:pPr indent="0" lvl="0" marL="0" rtl="0" algn="just">
              <a:lnSpc>
                <a:spcPct val="90000"/>
              </a:lnSpc>
              <a:spcBef>
                <a:spcPts val="1000"/>
              </a:spcBef>
              <a:spcAft>
                <a:spcPts val="0"/>
              </a:spcAft>
              <a:buClr>
                <a:schemeClr val="lt1"/>
              </a:buClr>
              <a:buSzPct val="100000"/>
              <a:buNone/>
            </a:pPr>
            <a:r>
              <a:rPr lang="en-US">
                <a:latin typeface="Times New Roman"/>
                <a:ea typeface="Times New Roman"/>
                <a:cs typeface="Times New Roman"/>
                <a:sym typeface="Times New Roman"/>
              </a:rPr>
              <a:t>[14] Yan, L., Han, C., Xu, Z., Liu, D., &amp; Wang, Q. (2023, August). Prompt learns prompt: exploring knowledge-aware generative prompt collaboration for video captioning. In Proceedings of the Thirty-Second International Joint Conference on Artificial Intelligence (IJCAI). International Joint Conferences on Artificial Intelligence Organization. https://doi. org/10.24963/ijcai (Vol. 180).</a:t>
            </a:r>
            <a:endParaRPr/>
          </a:p>
          <a:p>
            <a:pPr indent="0" lvl="0" marL="0" rtl="0" algn="just">
              <a:lnSpc>
                <a:spcPct val="90000"/>
              </a:lnSpc>
              <a:spcBef>
                <a:spcPts val="1000"/>
              </a:spcBef>
              <a:spcAft>
                <a:spcPts val="0"/>
              </a:spcAft>
              <a:buClr>
                <a:schemeClr val="lt1"/>
              </a:buClr>
              <a:buSzPct val="100000"/>
              <a:buNone/>
            </a:pPr>
            <a:r>
              <a:rPr lang="en-US">
                <a:latin typeface="Times New Roman"/>
                <a:ea typeface="Times New Roman"/>
                <a:cs typeface="Times New Roman"/>
                <a:sym typeface="Times New Roman"/>
              </a:rPr>
              <a:t>[15] Yan, Z., Chen, Y., Song, J., &amp; Zhu, J. (2023). Multimodal feature fusion based on object relation for video captioning. CAAI Transactions on Intelligence Technology, 8(1), 247-259.</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55"/>
          <p:cNvSpPr txBox="1"/>
          <p:nvPr>
            <p:ph type="title"/>
          </p:nvPr>
        </p:nvSpPr>
        <p:spPr>
          <a:xfrm>
            <a:off x="6044488" y="2142798"/>
            <a:ext cx="4518122" cy="1688906"/>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4400"/>
              <a:buFont typeface="Times New Roman"/>
              <a:buNone/>
            </a:pPr>
            <a:r>
              <a:rPr lang="en-US" sz="4400">
                <a:latin typeface="Times New Roman"/>
                <a:ea typeface="Times New Roman"/>
                <a:cs typeface="Times New Roman"/>
                <a:sym typeface="Times New Roman"/>
              </a:rPr>
              <a:t>Thankyou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3"/>
          <p:cNvSpPr txBox="1"/>
          <p:nvPr>
            <p:ph type="title"/>
          </p:nvPr>
        </p:nvSpPr>
        <p:spPr>
          <a:xfrm>
            <a:off x="581709" y="721538"/>
            <a:ext cx="10889796" cy="1418998"/>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chemeClr val="lt1"/>
              </a:buClr>
              <a:buSzPts val="4400"/>
              <a:buFont typeface="Times New Roman"/>
              <a:buNone/>
            </a:pPr>
            <a:r>
              <a:rPr lang="en-US">
                <a:latin typeface="Times New Roman"/>
                <a:ea typeface="Times New Roman"/>
                <a:cs typeface="Times New Roman"/>
                <a:sym typeface="Times New Roman"/>
              </a:rPr>
              <a:t>Introduction</a:t>
            </a:r>
            <a:endParaRPr/>
          </a:p>
        </p:txBody>
      </p:sp>
      <p:sp>
        <p:nvSpPr>
          <p:cNvPr id="275" name="Google Shape;275;p23"/>
          <p:cNvSpPr txBox="1"/>
          <p:nvPr>
            <p:ph idx="4294967295" type="body"/>
          </p:nvPr>
        </p:nvSpPr>
        <p:spPr>
          <a:xfrm>
            <a:off x="261361" y="1736540"/>
            <a:ext cx="10018712" cy="4125912"/>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lt1"/>
              </a:buClr>
              <a:buSzPts val="2000"/>
              <a:buFont typeface="Noto Sans Symbols"/>
              <a:buChar char="⮚"/>
            </a:pPr>
            <a:r>
              <a:rPr lang="en-US">
                <a:latin typeface="Times New Roman"/>
                <a:ea typeface="Times New Roman"/>
                <a:cs typeface="Times New Roman"/>
                <a:sym typeface="Times New Roman"/>
              </a:rPr>
              <a:t>The computer vision have lead significant breakthroughs in image and video analysis. One such pivotal application is the field of image and video captioning, where the goal is to generate descriptive and contextually relevant textual captions for images and videos. </a:t>
            </a:r>
            <a:endParaRPr/>
          </a:p>
          <a:p>
            <a:pPr indent="-228600" lvl="0" marL="228600" rtl="0" algn="just">
              <a:lnSpc>
                <a:spcPct val="90000"/>
              </a:lnSpc>
              <a:spcBef>
                <a:spcPts val="1000"/>
              </a:spcBef>
              <a:spcAft>
                <a:spcPts val="0"/>
              </a:spcAft>
              <a:buClr>
                <a:schemeClr val="lt1"/>
              </a:buClr>
              <a:buSzPts val="2000"/>
              <a:buFont typeface="Noto Sans Symbols"/>
              <a:buChar char="⮚"/>
            </a:pPr>
            <a:r>
              <a:rPr lang="en-US">
                <a:latin typeface="Times New Roman"/>
                <a:ea typeface="Times New Roman"/>
                <a:cs typeface="Times New Roman"/>
                <a:sym typeface="Times New Roman"/>
              </a:rPr>
              <a:t>This uses deep learning and knowledge graphs to enhance the contextuality of image and video captions.</a:t>
            </a:r>
            <a:endParaRPr/>
          </a:p>
          <a:p>
            <a:pPr indent="-228600" lvl="0" marL="228600" rtl="0" algn="just">
              <a:lnSpc>
                <a:spcPct val="90000"/>
              </a:lnSpc>
              <a:spcBef>
                <a:spcPts val="1000"/>
              </a:spcBef>
              <a:spcAft>
                <a:spcPts val="0"/>
              </a:spcAft>
              <a:buClr>
                <a:schemeClr val="lt1"/>
              </a:buClr>
              <a:buSzPts val="2000"/>
              <a:buFont typeface="Noto Sans Symbols"/>
              <a:buChar char="⮚"/>
            </a:pPr>
            <a:r>
              <a:rPr lang="en-US">
                <a:latin typeface="Times New Roman"/>
                <a:ea typeface="Times New Roman"/>
                <a:cs typeface="Times New Roman"/>
                <a:sym typeface="Times New Roman"/>
              </a:rPr>
              <a:t>Image captioning has more challenging, as it requires understanding visual content and events’ temporal dynamics. Deep learning methods such as Convolutional Neural Networks (CNNs), Recurrent Neural Networks (RNNs), Long-Short Term Memory(LSTM) and Knowledge Graphs (KGs) have been used to achieve significant improvements in image/video captioning.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4"/>
          <p:cNvSpPr txBox="1"/>
          <p:nvPr>
            <p:ph type="title"/>
          </p:nvPr>
        </p:nvSpPr>
        <p:spPr>
          <a:xfrm>
            <a:off x="1302204" y="709663"/>
            <a:ext cx="10889796" cy="1418998"/>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chemeClr val="lt1"/>
              </a:buClr>
              <a:buSzPts val="4400"/>
              <a:buFont typeface="Times New Roman"/>
              <a:buNone/>
            </a:pPr>
            <a:r>
              <a:rPr lang="en-US">
                <a:latin typeface="Times New Roman"/>
                <a:ea typeface="Times New Roman"/>
                <a:cs typeface="Times New Roman"/>
                <a:sym typeface="Times New Roman"/>
              </a:rPr>
              <a:t>Introduction Cont’d</a:t>
            </a:r>
            <a:endParaRPr/>
          </a:p>
        </p:txBody>
      </p:sp>
      <p:sp>
        <p:nvSpPr>
          <p:cNvPr id="281" name="Google Shape;281;p24"/>
          <p:cNvSpPr txBox="1"/>
          <p:nvPr>
            <p:ph idx="4294967295" type="body"/>
          </p:nvPr>
        </p:nvSpPr>
        <p:spPr>
          <a:xfrm>
            <a:off x="332510" y="1967510"/>
            <a:ext cx="10018712" cy="4125913"/>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lt1"/>
              </a:buClr>
              <a:buSzPts val="2000"/>
              <a:buFont typeface="Noto Sans Symbols"/>
              <a:buChar char="⮚"/>
            </a:pPr>
            <a:r>
              <a:rPr lang="en-US">
                <a:latin typeface="Times New Roman"/>
                <a:ea typeface="Times New Roman"/>
                <a:cs typeface="Times New Roman"/>
                <a:sym typeface="Times New Roman"/>
              </a:rPr>
              <a:t>Image and video captioning play a crucial role in bridging the gap between visual content and textual understanding. By automatically generating captions, machines can provide meaningful insights into the content of images and videos, making them more accessible and understandable to users. </a:t>
            </a:r>
            <a:endParaRPr/>
          </a:p>
          <a:p>
            <a:pPr indent="-228600" lvl="0" marL="228600" rtl="0" algn="just">
              <a:lnSpc>
                <a:spcPct val="90000"/>
              </a:lnSpc>
              <a:spcBef>
                <a:spcPts val="1000"/>
              </a:spcBef>
              <a:spcAft>
                <a:spcPts val="0"/>
              </a:spcAft>
              <a:buClr>
                <a:schemeClr val="lt1"/>
              </a:buClr>
              <a:buSzPts val="2000"/>
              <a:buFont typeface="Noto Sans Symbols"/>
              <a:buChar char="⮚"/>
            </a:pPr>
            <a:r>
              <a:rPr lang="en-US">
                <a:latin typeface="Times New Roman"/>
                <a:ea typeface="Times New Roman"/>
                <a:cs typeface="Times New Roman"/>
                <a:sym typeface="Times New Roman"/>
              </a:rPr>
              <a:t>The artificial intelligence and knowledge graphs will help us to get the captioning of Image/Video Captioning’s.</a:t>
            </a:r>
            <a:endParaRPr/>
          </a:p>
          <a:p>
            <a:pPr indent="-228600" lvl="0" marL="228600" rtl="0" algn="just">
              <a:lnSpc>
                <a:spcPct val="90000"/>
              </a:lnSpc>
              <a:spcBef>
                <a:spcPts val="1000"/>
              </a:spcBef>
              <a:spcAft>
                <a:spcPts val="0"/>
              </a:spcAft>
              <a:buClr>
                <a:schemeClr val="lt1"/>
              </a:buClr>
              <a:buSzPts val="2000"/>
              <a:buFont typeface="Noto Sans Symbols"/>
              <a:buChar char="⮚"/>
            </a:pPr>
            <a:r>
              <a:rPr lang="en-US">
                <a:latin typeface="Times New Roman"/>
                <a:ea typeface="Times New Roman"/>
                <a:cs typeface="Times New Roman"/>
                <a:sym typeface="Times New Roman"/>
              </a:rPr>
              <a:t>Image and video captioning are related but distinct tasks in computer vision and natural language processing.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5"/>
          <p:cNvSpPr txBox="1"/>
          <p:nvPr>
            <p:ph type="title"/>
          </p:nvPr>
        </p:nvSpPr>
        <p:spPr>
          <a:xfrm>
            <a:off x="2040890" y="0"/>
            <a:ext cx="10019030" cy="629285"/>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90000"/>
              </a:lnSpc>
              <a:spcBef>
                <a:spcPts val="0"/>
              </a:spcBef>
              <a:spcAft>
                <a:spcPts val="0"/>
              </a:spcAft>
              <a:buClr>
                <a:schemeClr val="lt1"/>
              </a:buClr>
              <a:buSzPct val="100000"/>
              <a:buFont typeface="Times New Roman"/>
              <a:buNone/>
            </a:pPr>
            <a:r>
              <a:rPr lang="en-US">
                <a:latin typeface="Times New Roman"/>
                <a:ea typeface="Times New Roman"/>
                <a:cs typeface="Times New Roman"/>
                <a:sym typeface="Times New Roman"/>
              </a:rPr>
              <a:t>Literature Survey</a:t>
            </a:r>
            <a:endParaRPr/>
          </a:p>
        </p:txBody>
      </p:sp>
      <p:graphicFrame>
        <p:nvGraphicFramePr>
          <p:cNvPr id="287" name="Google Shape;287;p25"/>
          <p:cNvGraphicFramePr/>
          <p:nvPr/>
        </p:nvGraphicFramePr>
        <p:xfrm>
          <a:off x="738366" y="1093347"/>
          <a:ext cx="3000000" cy="3000000"/>
        </p:xfrm>
        <a:graphic>
          <a:graphicData uri="http://schemas.openxmlformats.org/drawingml/2006/table">
            <a:tbl>
              <a:tblPr bandRow="1" firstRow="1">
                <a:noFill/>
                <a:tableStyleId>{0291CACA-8E99-4C14-9862-9082D4693B1A}</a:tableStyleId>
              </a:tblPr>
              <a:tblGrid>
                <a:gridCol w="713750"/>
                <a:gridCol w="3018150"/>
                <a:gridCol w="3188975"/>
                <a:gridCol w="3338825"/>
              </a:tblGrid>
              <a:tr h="998850">
                <a:tc>
                  <a:txBody>
                    <a:bodyPr/>
                    <a:lstStyle/>
                    <a:p>
                      <a:pPr indent="0" lvl="0" marL="0" marR="0" rtl="0" algn="just">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S.NO</a:t>
                      </a:r>
                      <a:endParaRPr sz="1400" u="none" cap="none" strike="noStrike"/>
                    </a:p>
                  </a:txBody>
                  <a:tcPr marT="45725" marB="45725" marR="91450" marL="91450"/>
                </a:tc>
                <a:tc>
                  <a:txBody>
                    <a:bodyPr/>
                    <a:lstStyle/>
                    <a:p>
                      <a:pPr indent="0" lvl="0" marL="0" marR="0" rtl="0" algn="just">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NAME OF THE PAPER</a:t>
                      </a:r>
                      <a:endParaRPr sz="1400" u="none" cap="none" strike="noStrike"/>
                    </a:p>
                  </a:txBody>
                  <a:tcPr marT="45725" marB="45725" marR="91450" marL="91450"/>
                </a:tc>
                <a:tc>
                  <a:txBody>
                    <a:bodyPr/>
                    <a:lstStyle/>
                    <a:p>
                      <a:pPr indent="0" lvl="0" marL="0" marR="0" rtl="0" algn="just">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AUTHORS,PUBLISHER AND ALGORITHMS USED</a:t>
                      </a:r>
                      <a:endParaRPr sz="1800" u="none" cap="none" strike="noStrike">
                        <a:solidFill>
                          <a:schemeClr val="dk1"/>
                        </a:solidFill>
                        <a:latin typeface="Times New Roman"/>
                        <a:ea typeface="Times New Roman"/>
                        <a:cs typeface="Times New Roman"/>
                        <a:sym typeface="Times New Roman"/>
                      </a:endParaRPr>
                    </a:p>
                  </a:txBody>
                  <a:tcPr marT="45725" marB="45725" marR="91450" marL="91450"/>
                </a:tc>
                <a:tc>
                  <a:txBody>
                    <a:bodyPr/>
                    <a:lstStyle/>
                    <a:p>
                      <a:pPr indent="0" lvl="0" marL="0" marR="0" rtl="0" algn="just">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MECHANISM USED </a:t>
                      </a:r>
                      <a:endParaRPr sz="1800" u="none" cap="none" strike="noStrike">
                        <a:solidFill>
                          <a:schemeClr val="dk1"/>
                        </a:solidFill>
                        <a:latin typeface="Times New Roman"/>
                        <a:ea typeface="Times New Roman"/>
                        <a:cs typeface="Times New Roman"/>
                        <a:sym typeface="Times New Roman"/>
                      </a:endParaRPr>
                    </a:p>
                  </a:txBody>
                  <a:tcPr marT="45725" marB="45725" marR="91450" marL="91450"/>
                </a:tc>
              </a:tr>
              <a:tr h="2015250">
                <a:tc>
                  <a:txBody>
                    <a:bodyPr/>
                    <a:lstStyle/>
                    <a:p>
                      <a:pPr indent="0" lvl="0" marL="0" marR="0" rtl="0" algn="just">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1.</a:t>
                      </a:r>
                      <a:endParaRPr sz="1400" u="none" cap="none" strike="noStrike"/>
                    </a:p>
                  </a:txBody>
                  <a:tcPr marT="45725" marB="45725" marR="91450" marL="91450"/>
                </a:tc>
                <a:tc>
                  <a:txBody>
                    <a:bodyPr/>
                    <a:lstStyle/>
                    <a:p>
                      <a:pPr indent="0" lvl="0" marL="0" marR="0" rtl="0" algn="just">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Exploring deep learning approaches for video captioning: A </a:t>
                      </a:r>
                      <a:endParaRPr sz="1400" u="none" cap="none" strike="noStrike"/>
                    </a:p>
                    <a:p>
                      <a:pPr indent="0" lvl="0" marL="0" marR="0" rtl="0" algn="just">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comprehensive review</a:t>
                      </a:r>
                      <a:endParaRPr sz="1400" u="none" cap="none" strike="noStrike"/>
                    </a:p>
                  </a:txBody>
                  <a:tcPr marT="45725" marB="45725" marR="91450" marL="91450"/>
                </a:tc>
                <a:tc>
                  <a:txBody>
                    <a:bodyPr/>
                    <a:lstStyle/>
                    <a:p>
                      <a:pPr indent="0" lvl="0" marL="0" marR="0" rtl="0" algn="just">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Adel Jalal Yousif a,</a:t>
                      </a:r>
                      <a:endParaRPr sz="1400" u="none" cap="none" strike="noStrike"/>
                    </a:p>
                    <a:p>
                      <a:pPr indent="0" lvl="0" marL="0" marR="0" rtl="0" algn="just">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Mohammed H. Al-Jammas</a:t>
                      </a:r>
                      <a:endParaRPr sz="1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Elsevier, 2023</a:t>
                      </a:r>
                      <a:endParaRPr sz="1400" u="none" cap="none" strike="noStrike"/>
                    </a:p>
                    <a:p>
                      <a:pPr indent="0" lvl="0" marL="0" marR="0" rtl="0" algn="just">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(CNN+GRU)</a:t>
                      </a:r>
                      <a:endParaRPr sz="1800" u="none" cap="none" strike="noStrike">
                        <a:solidFill>
                          <a:schemeClr val="dk1"/>
                        </a:solidFill>
                        <a:latin typeface="Times New Roman"/>
                        <a:ea typeface="Times New Roman"/>
                        <a:cs typeface="Times New Roman"/>
                        <a:sym typeface="Times New Roman"/>
                      </a:endParaRPr>
                    </a:p>
                  </a:txBody>
                  <a:tcPr marT="45725" marB="45725" marR="91450" marL="91450"/>
                </a:tc>
                <a:tc>
                  <a:txBody>
                    <a:bodyPr/>
                    <a:lstStyle/>
                    <a:p>
                      <a:pPr indent="0" lvl="0" marL="0" marR="0" rtl="0" algn="just">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Deep learning based </a:t>
                      </a:r>
                      <a:endParaRPr sz="1400" u="none" cap="none" strike="noStrike"/>
                    </a:p>
                    <a:p>
                      <a:pPr indent="0" lvl="0" marL="0" marR="0" rtl="0" algn="just">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methods for video captioning, highlighting their key components, challenges, and recent advancements.</a:t>
                      </a:r>
                      <a:endParaRPr sz="1400" u="none" cap="none" strike="noStrike"/>
                    </a:p>
                  </a:txBody>
                  <a:tcPr marT="45725" marB="45725" marR="91450" marL="91450"/>
                </a:tc>
              </a:tr>
              <a:tr h="1755600">
                <a:tc>
                  <a:txBody>
                    <a:bodyPr/>
                    <a:lstStyle/>
                    <a:p>
                      <a:pPr indent="0" lvl="0" marL="0" marR="0" rtl="0" algn="just">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2.</a:t>
                      </a:r>
                      <a:endParaRPr sz="1400" u="none" cap="none" strike="noStrike"/>
                    </a:p>
                  </a:txBody>
                  <a:tcPr marT="45725" marB="45725" marR="91450" marL="91450"/>
                </a:tc>
                <a:tc>
                  <a:txBody>
                    <a:bodyPr/>
                    <a:lstStyle/>
                    <a:p>
                      <a:pPr indent="0" lvl="0" marL="0" marR="0" rtl="0" algn="just">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Deep learning and knowledge graph for image/video</a:t>
                      </a:r>
                      <a:endParaRPr sz="1400" u="none" cap="none" strike="noStrike"/>
                    </a:p>
                    <a:p>
                      <a:pPr indent="0" lvl="0" marL="0" marR="0" rtl="0" algn="just">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captioning: A review of datasets, evaluation metrics,</a:t>
                      </a:r>
                      <a:endParaRPr sz="1400" u="none" cap="none" strike="noStrike"/>
                    </a:p>
                    <a:p>
                      <a:pPr indent="0" lvl="0" marL="0" marR="0" rtl="0" algn="just">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and methods</a:t>
                      </a:r>
                      <a:endParaRPr sz="1400" u="none" cap="none" strike="noStrike"/>
                    </a:p>
                  </a:txBody>
                  <a:tcPr marT="45725" marB="45725" marR="91450" marL="91450"/>
                </a:tc>
                <a:tc>
                  <a:txBody>
                    <a:bodyPr/>
                    <a:lstStyle/>
                    <a:p>
                      <a:pPr indent="0" lvl="0" marL="0" marR="0" rtl="0" algn="just">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Mohammad Saif Wajid, Hugo Terashima-Marin, Peyman Najafirad,</a:t>
                      </a:r>
                      <a:endParaRPr sz="1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Mohd Anas Wajid.</a:t>
                      </a:r>
                      <a:endParaRPr sz="1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WILEY, 2023</a:t>
                      </a:r>
                      <a:endParaRPr sz="1400" u="none" cap="none" strike="noStrike"/>
                    </a:p>
                    <a:p>
                      <a:pPr indent="0" lvl="0" marL="0" marR="0" rtl="0" algn="just">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Knowledge Graph</a:t>
                      </a:r>
                      <a:endParaRPr sz="1400" u="none" cap="none" strike="noStrike"/>
                    </a:p>
                    <a:p>
                      <a:pPr indent="0" lvl="0" marL="0" marR="0" rtl="0" algn="just">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Times New Roman"/>
                        <a:ea typeface="Times New Roman"/>
                        <a:cs typeface="Times New Roman"/>
                        <a:sym typeface="Times New Roman"/>
                      </a:endParaRPr>
                    </a:p>
                  </a:txBody>
                  <a:tcPr marT="45725" marB="45725" marR="91450" marL="91450"/>
                </a:tc>
                <a:tc>
                  <a:txBody>
                    <a:bodyPr/>
                    <a:lstStyle/>
                    <a:p>
                      <a:pPr indent="0" lvl="0" marL="0" marR="0" rtl="0" algn="just">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Deep learning and knowledge graph-based approaches), benchmark datasets, and evaluation</a:t>
                      </a:r>
                      <a:endParaRPr sz="1400" u="none" cap="none" strike="noStrike"/>
                    </a:p>
                    <a:p>
                      <a:pPr indent="0" lvl="0" marL="0" marR="0" rtl="0" algn="just">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metrics with their benefits, limitations and the image/video captioning and their applications in the current scenario. </a:t>
                      </a:r>
                      <a:endParaRPr sz="1400" u="none" cap="none" strike="noStrike"/>
                    </a:p>
                  </a:txBody>
                  <a:tcPr marT="45725" marB="45725" marR="91450" marL="9145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6"/>
          <p:cNvSpPr txBox="1"/>
          <p:nvPr>
            <p:ph type="title"/>
          </p:nvPr>
        </p:nvSpPr>
        <p:spPr>
          <a:xfrm>
            <a:off x="2040890" y="0"/>
            <a:ext cx="10019030" cy="629285"/>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90000"/>
              </a:lnSpc>
              <a:spcBef>
                <a:spcPts val="0"/>
              </a:spcBef>
              <a:spcAft>
                <a:spcPts val="0"/>
              </a:spcAft>
              <a:buClr>
                <a:schemeClr val="lt1"/>
              </a:buClr>
              <a:buSzPct val="100000"/>
              <a:buFont typeface="Times New Roman"/>
              <a:buNone/>
            </a:pPr>
            <a:r>
              <a:rPr lang="en-US">
                <a:latin typeface="Times New Roman"/>
                <a:ea typeface="Times New Roman"/>
                <a:cs typeface="Times New Roman"/>
                <a:sym typeface="Times New Roman"/>
              </a:rPr>
              <a:t>Literature Survey</a:t>
            </a:r>
            <a:endParaRPr/>
          </a:p>
        </p:txBody>
      </p:sp>
      <p:graphicFrame>
        <p:nvGraphicFramePr>
          <p:cNvPr id="293" name="Google Shape;293;p26"/>
          <p:cNvGraphicFramePr/>
          <p:nvPr/>
        </p:nvGraphicFramePr>
        <p:xfrm>
          <a:off x="498631" y="847649"/>
          <a:ext cx="3000000" cy="3000000"/>
        </p:xfrm>
        <a:graphic>
          <a:graphicData uri="http://schemas.openxmlformats.org/drawingml/2006/table">
            <a:tbl>
              <a:tblPr bandRow="1" firstRow="1">
                <a:noFill/>
                <a:tableStyleId>{0291CACA-8E99-4C14-9862-9082D4693B1A}</a:tableStyleId>
              </a:tblPr>
              <a:tblGrid>
                <a:gridCol w="850275"/>
                <a:gridCol w="2836550"/>
                <a:gridCol w="3279775"/>
                <a:gridCol w="3881750"/>
              </a:tblGrid>
              <a:tr h="6126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S.NO</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NAME OF THE PAPER</a:t>
                      </a:r>
                      <a:endParaRPr sz="1400" u="none" cap="none" strike="noStrike"/>
                    </a:p>
                  </a:txBody>
                  <a:tcPr marT="45725" marB="45725" marR="91450" marL="91450"/>
                </a:tc>
                <a:tc>
                  <a:txBody>
                    <a:bodyPr/>
                    <a:lstStyle/>
                    <a:p>
                      <a:pPr indent="0" lvl="0" marL="0" marR="0" rtl="0" algn="just">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AUTHORS,PUBLISHER AND ALGORITHMS USED</a:t>
                      </a:r>
                      <a:endParaRPr sz="1800" u="none" cap="none" strike="noStrike">
                        <a:solidFill>
                          <a:schemeClr val="dk1"/>
                        </a:solidFill>
                        <a:latin typeface="Times New Roman"/>
                        <a:ea typeface="Times New Roman"/>
                        <a:cs typeface="Times New Roman"/>
                        <a:sym typeface="Times New Roman"/>
                      </a:endParaRPr>
                    </a:p>
                  </a:txBody>
                  <a:tcPr marT="45725" marB="45725" marR="91450" marL="91450"/>
                </a:tc>
                <a:tc>
                  <a:txBody>
                    <a:bodyPr/>
                    <a:lstStyle/>
                    <a:p>
                      <a:pPr indent="0" lvl="0" marL="0" marR="0" rtl="0" algn="just">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MECHANISM USED </a:t>
                      </a:r>
                      <a:endParaRPr sz="1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Times New Roman"/>
                        <a:ea typeface="Times New Roman"/>
                        <a:cs typeface="Times New Roman"/>
                        <a:sym typeface="Times New Roman"/>
                      </a:endParaRPr>
                    </a:p>
                  </a:txBody>
                  <a:tcPr marT="45725" marB="45725" marR="91450" marL="91450"/>
                </a:tc>
              </a:tr>
              <a:tr h="25482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3.</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CPTR: FULL TRANSFORMER NETWORK FOR IMAGE CAPTIONING</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Wei Liu, Sihan Chen,  Longteng Guo, Xinxin Zhu</a:t>
                      </a:r>
                      <a:endParaRPr sz="1400" u="none" cap="none" strike="noStrike"/>
                    </a:p>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 Jing Liu</a:t>
                      </a:r>
                      <a:endParaRPr sz="1400" u="none" cap="none" strike="noStrike"/>
                    </a:p>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IEEE, 2021</a:t>
                      </a:r>
                      <a:endParaRPr sz="1400" u="none" cap="none" strike="noStrike"/>
                    </a:p>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Transformer Networks</a:t>
                      </a:r>
                      <a:endParaRPr sz="1800" u="none" cap="none" strike="noStrike">
                        <a:solidFill>
                          <a:schemeClr val="dk1"/>
                        </a:solidFill>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700"/>
                        <a:buFont typeface="Arial"/>
                        <a:buNone/>
                      </a:pPr>
                      <a:r>
                        <a:rPr lang="en-US" sz="1700" u="none" cap="none" strike="noStrike">
                          <a:solidFill>
                            <a:schemeClr val="dk1"/>
                          </a:solidFill>
                          <a:latin typeface="Times New Roman"/>
                          <a:ea typeface="Times New Roman"/>
                          <a:cs typeface="Times New Roman"/>
                          <a:sym typeface="Times New Roman"/>
                        </a:rPr>
                        <a:t> This paper provides the image captioning task from</a:t>
                      </a:r>
                      <a:endParaRPr sz="1400" u="none" cap="none" strike="noStrike"/>
                    </a:p>
                    <a:p>
                      <a:pPr indent="0" lvl="0" marL="0" marR="0" rtl="0" algn="ctr">
                        <a:lnSpc>
                          <a:spcPct val="100000"/>
                        </a:lnSpc>
                        <a:spcBef>
                          <a:spcPts val="0"/>
                        </a:spcBef>
                        <a:spcAft>
                          <a:spcPts val="0"/>
                        </a:spcAft>
                        <a:buClr>
                          <a:srgbClr val="000000"/>
                        </a:buClr>
                        <a:buSzPts val="1700"/>
                        <a:buFont typeface="Arial"/>
                        <a:buNone/>
                      </a:pPr>
                      <a:r>
                        <a:rPr lang="en-US" sz="1700" u="none" cap="none" strike="noStrike">
                          <a:solidFill>
                            <a:schemeClr val="dk1"/>
                          </a:solidFill>
                          <a:latin typeface="Times New Roman"/>
                          <a:ea typeface="Times New Roman"/>
                          <a:cs typeface="Times New Roman"/>
                          <a:sym typeface="Times New Roman"/>
                        </a:rPr>
                        <a:t>a new sequence-to-sequence prediction perspective and pro_x0002_pose CaPtion TransformeR (CPTR) and provide detailed visual_x0002_izations of the self-attention between patches in the encoder</a:t>
                      </a:r>
                      <a:endParaRPr sz="1400" u="none" cap="none" strike="noStrike"/>
                    </a:p>
                    <a:p>
                      <a:pPr indent="0" lvl="0" marL="0" marR="0" rtl="0" algn="ctr">
                        <a:lnSpc>
                          <a:spcPct val="100000"/>
                        </a:lnSpc>
                        <a:spcBef>
                          <a:spcPts val="0"/>
                        </a:spcBef>
                        <a:spcAft>
                          <a:spcPts val="0"/>
                        </a:spcAft>
                        <a:buClr>
                          <a:srgbClr val="000000"/>
                        </a:buClr>
                        <a:buSzPts val="1700"/>
                        <a:buFont typeface="Arial"/>
                        <a:buNone/>
                      </a:pPr>
                      <a:r>
                        <a:rPr lang="en-US" sz="1700" u="none" cap="none" strike="noStrike">
                          <a:solidFill>
                            <a:schemeClr val="dk1"/>
                          </a:solidFill>
                          <a:latin typeface="Times New Roman"/>
                          <a:ea typeface="Times New Roman"/>
                          <a:cs typeface="Times New Roman"/>
                          <a:sym typeface="Times New Roman"/>
                        </a:rPr>
                        <a:t>and the “words-to-patches” attention in the decoder</a:t>
                      </a:r>
                      <a:endParaRPr sz="1400" u="none" cap="none" strike="noStrike"/>
                    </a:p>
                  </a:txBody>
                  <a:tcPr marT="45725" marB="45725" marR="91450" marL="91450"/>
                </a:tc>
              </a:tr>
              <a:tr h="175560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4.</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Video captioning using transformer network</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Mubashira I. Nechikkat, Bhagyasree V. Pattilikattil, Soumya Varma</a:t>
                      </a:r>
                      <a:endParaRPr sz="1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Conference, 2022</a:t>
                      </a:r>
                      <a:endParaRPr sz="1400" u="none" cap="none" strike="noStrike"/>
                    </a:p>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LSTM+RNN</a:t>
                      </a:r>
                      <a:endParaRPr sz="1800" u="none" cap="none" strike="noStrike">
                        <a:solidFill>
                          <a:schemeClr val="dk1"/>
                        </a:solidFill>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700"/>
                        <a:buFont typeface="Arial"/>
                        <a:buNone/>
                      </a:pPr>
                      <a:r>
                        <a:rPr lang="en-US" sz="1700" u="none" cap="none" strike="noStrike">
                          <a:solidFill>
                            <a:schemeClr val="dk1"/>
                          </a:solidFill>
                          <a:latin typeface="Times New Roman"/>
                          <a:ea typeface="Times New Roman"/>
                          <a:cs typeface="Times New Roman"/>
                          <a:sym typeface="Times New Roman"/>
                        </a:rPr>
                        <a:t>This paper introduces transformer based network architecture over </a:t>
                      </a:r>
                      <a:endParaRPr sz="1400" u="none" cap="none" strike="noStrike"/>
                    </a:p>
                    <a:p>
                      <a:pPr indent="0" lvl="0" marL="0" marR="0" rtl="0" algn="ctr">
                        <a:lnSpc>
                          <a:spcPct val="100000"/>
                        </a:lnSpc>
                        <a:spcBef>
                          <a:spcPts val="0"/>
                        </a:spcBef>
                        <a:spcAft>
                          <a:spcPts val="0"/>
                        </a:spcAft>
                        <a:buClr>
                          <a:srgbClr val="000000"/>
                        </a:buClr>
                        <a:buSzPts val="1700"/>
                        <a:buFont typeface="Arial"/>
                        <a:buNone/>
                      </a:pPr>
                      <a:r>
                        <a:rPr lang="en-US" sz="1700" u="none" cap="none" strike="noStrike">
                          <a:solidFill>
                            <a:schemeClr val="dk1"/>
                          </a:solidFill>
                          <a:latin typeface="Times New Roman"/>
                          <a:ea typeface="Times New Roman"/>
                          <a:cs typeface="Times New Roman"/>
                          <a:sym typeface="Times New Roman"/>
                        </a:rPr>
                        <a:t>LSTM based models for captioning video. This architecture is generally used in language translation models.  Transformer </a:t>
                      </a:r>
                      <a:endParaRPr sz="1400" u="none" cap="none" strike="noStrike"/>
                    </a:p>
                    <a:p>
                      <a:pPr indent="0" lvl="0" marL="0" marR="0" rtl="0" algn="ctr">
                        <a:lnSpc>
                          <a:spcPct val="100000"/>
                        </a:lnSpc>
                        <a:spcBef>
                          <a:spcPts val="0"/>
                        </a:spcBef>
                        <a:spcAft>
                          <a:spcPts val="0"/>
                        </a:spcAft>
                        <a:buClr>
                          <a:srgbClr val="000000"/>
                        </a:buClr>
                        <a:buSzPts val="1700"/>
                        <a:buFont typeface="Arial"/>
                        <a:buNone/>
                      </a:pPr>
                      <a:r>
                        <a:rPr lang="en-US" sz="1700" u="none" cap="none" strike="noStrike">
                          <a:solidFill>
                            <a:schemeClr val="dk1"/>
                          </a:solidFill>
                          <a:latin typeface="Times New Roman"/>
                          <a:ea typeface="Times New Roman"/>
                          <a:cs typeface="Times New Roman"/>
                          <a:sym typeface="Times New Roman"/>
                        </a:rPr>
                        <a:t>network contains multi-head self-attention and the encoder-decoder attention to improve the performance of text </a:t>
                      </a:r>
                      <a:endParaRPr sz="1400" u="none" cap="none" strike="noStrike"/>
                    </a:p>
                    <a:p>
                      <a:pPr indent="0" lvl="0" marL="0" marR="0" rtl="0" algn="ctr">
                        <a:lnSpc>
                          <a:spcPct val="100000"/>
                        </a:lnSpc>
                        <a:spcBef>
                          <a:spcPts val="0"/>
                        </a:spcBef>
                        <a:spcAft>
                          <a:spcPts val="0"/>
                        </a:spcAft>
                        <a:buClr>
                          <a:srgbClr val="000000"/>
                        </a:buClr>
                        <a:buSzPts val="1700"/>
                        <a:buFont typeface="Arial"/>
                        <a:buNone/>
                      </a:pPr>
                      <a:r>
                        <a:rPr lang="en-US" sz="1700" u="none" cap="none" strike="noStrike">
                          <a:solidFill>
                            <a:schemeClr val="dk1"/>
                          </a:solidFill>
                          <a:latin typeface="Times New Roman"/>
                          <a:ea typeface="Times New Roman"/>
                          <a:cs typeface="Times New Roman"/>
                          <a:sym typeface="Times New Roman"/>
                        </a:rPr>
                        <a:t>description generation. </a:t>
                      </a:r>
                      <a:endParaRPr sz="1400" u="none" cap="none" strike="noStrike"/>
                    </a:p>
                  </a:txBody>
                  <a:tcPr marT="45725" marB="45725" marR="91450" marL="9145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7"/>
          <p:cNvSpPr txBox="1"/>
          <p:nvPr>
            <p:ph type="title"/>
          </p:nvPr>
        </p:nvSpPr>
        <p:spPr>
          <a:xfrm>
            <a:off x="2040890" y="0"/>
            <a:ext cx="10019030" cy="629285"/>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90000"/>
              </a:lnSpc>
              <a:spcBef>
                <a:spcPts val="0"/>
              </a:spcBef>
              <a:spcAft>
                <a:spcPts val="0"/>
              </a:spcAft>
              <a:buClr>
                <a:schemeClr val="lt1"/>
              </a:buClr>
              <a:buSzPct val="100000"/>
              <a:buFont typeface="Times New Roman"/>
              <a:buNone/>
            </a:pPr>
            <a:r>
              <a:rPr lang="en-US">
                <a:latin typeface="Times New Roman"/>
                <a:ea typeface="Times New Roman"/>
                <a:cs typeface="Times New Roman"/>
                <a:sym typeface="Times New Roman"/>
              </a:rPr>
              <a:t>Literature Survey</a:t>
            </a:r>
            <a:endParaRPr/>
          </a:p>
        </p:txBody>
      </p:sp>
      <p:graphicFrame>
        <p:nvGraphicFramePr>
          <p:cNvPr id="299" name="Google Shape;299;p27"/>
          <p:cNvGraphicFramePr/>
          <p:nvPr/>
        </p:nvGraphicFramePr>
        <p:xfrm>
          <a:off x="572694" y="655237"/>
          <a:ext cx="3000000" cy="3000000"/>
        </p:xfrm>
        <a:graphic>
          <a:graphicData uri="http://schemas.openxmlformats.org/drawingml/2006/table">
            <a:tbl>
              <a:tblPr bandRow="1" firstRow="1">
                <a:noFill/>
                <a:tableStyleId>{0291CACA-8E99-4C14-9862-9082D4693B1A}</a:tableStyleId>
              </a:tblPr>
              <a:tblGrid>
                <a:gridCol w="742500"/>
                <a:gridCol w="3139750"/>
                <a:gridCol w="3317450"/>
                <a:gridCol w="3473350"/>
              </a:tblGrid>
              <a:tr h="758775">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S.NO</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NAME OF THE PAPER</a:t>
                      </a:r>
                      <a:endParaRPr sz="1400" u="none" cap="none" strike="noStrike"/>
                    </a:p>
                  </a:txBody>
                  <a:tcPr marT="45725" marB="45725" marR="91450" marL="91450"/>
                </a:tc>
                <a:tc>
                  <a:txBody>
                    <a:bodyPr/>
                    <a:lstStyle/>
                    <a:p>
                      <a:pPr indent="0" lvl="0" marL="0" marR="0" rtl="0" algn="just">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AUTHORS,PUBLISHER AND ALGORITHMS USED</a:t>
                      </a:r>
                      <a:endParaRPr sz="1800" u="none" cap="none" strike="noStrike">
                        <a:solidFill>
                          <a:schemeClr val="dk1"/>
                        </a:solidFill>
                        <a:latin typeface="Times New Roman"/>
                        <a:ea typeface="Times New Roman"/>
                        <a:cs typeface="Times New Roman"/>
                        <a:sym typeface="Times New Roman"/>
                      </a:endParaRPr>
                    </a:p>
                  </a:txBody>
                  <a:tcPr marT="45725" marB="45725" marR="91450" marL="91450"/>
                </a:tc>
                <a:tc>
                  <a:txBody>
                    <a:bodyPr/>
                    <a:lstStyle/>
                    <a:p>
                      <a:pPr indent="0" lvl="0" marL="0" marR="0" rtl="0" algn="just">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MECHANISM USED </a:t>
                      </a:r>
                      <a:endParaRPr sz="1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Times New Roman"/>
                        <a:ea typeface="Times New Roman"/>
                        <a:cs typeface="Times New Roman"/>
                        <a:sym typeface="Times New Roman"/>
                      </a:endParaRPr>
                    </a:p>
                  </a:txBody>
                  <a:tcPr marT="45725" marB="45725" marR="91450" marL="91450"/>
                </a:tc>
              </a:tr>
              <a:tr h="2216175">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5.</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Text with Knowledge Graph Augmented Transformer for Video Captioning</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Xin Gu1,Guang Chen, Yufei Wang, Libo Zhang, Tiejian Luo, Longyin Wen</a:t>
                      </a:r>
                      <a:endParaRPr sz="1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IEEE, 2023</a:t>
                      </a:r>
                      <a:endParaRPr sz="1400" u="none" cap="none" strike="noStrike"/>
                    </a:p>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CNN+KG</a:t>
                      </a:r>
                      <a:endParaRPr sz="1800" u="none" cap="none" strike="noStrike">
                        <a:solidFill>
                          <a:schemeClr val="dk1"/>
                        </a:solidFill>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This paper, proposes a text</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with knowledge graph augmented transformer (TextKG) for</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video captioning. Notably, TextKG is a two-stream trans_x0002_former, formed by the external stream and internal stream.</a:t>
                      </a:r>
                      <a:endParaRPr sz="1400" u="none" cap="none" strike="noStrike"/>
                    </a:p>
                  </a:txBody>
                  <a:tcPr marT="45725" marB="45725" marR="91450" marL="91450"/>
                </a:tc>
              </a:tr>
              <a:tr h="2628575">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6.</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Boosting Entity-aware Image Captioning with Multi-modal Knowledge Graph</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Wentian Zhao</a:t>
                      </a:r>
                      <a:endParaRPr sz="1400" u="none" cap="none" strike="noStrike"/>
                    </a:p>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 Yao Hu</a:t>
                      </a:r>
                      <a:endParaRPr sz="1400" u="none" cap="none" strike="noStrike"/>
                    </a:p>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 Heda Wang</a:t>
                      </a:r>
                      <a:endParaRPr sz="1400" u="none" cap="none" strike="noStrike"/>
                    </a:p>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 Xinxiao Wu10, and Jiebo Luo</a:t>
                      </a:r>
                      <a:endParaRPr sz="1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IEEE, 2023</a:t>
                      </a:r>
                      <a:endParaRPr sz="1400" u="none" cap="none" strike="noStrike"/>
                    </a:p>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Knowledge Graph</a:t>
                      </a:r>
                      <a:endParaRPr sz="1400" u="none" cap="none" strike="noStrike"/>
                    </a:p>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chemeClr val="dk1"/>
                          </a:solidFill>
                          <a:latin typeface="Times New Roman"/>
                          <a:ea typeface="Times New Roman"/>
                          <a:cs typeface="Times New Roman"/>
                          <a:sym typeface="Times New Roman"/>
                        </a:rPr>
                        <a:t>Image captioning aims to describe named entities and events related to the image by utilizing the back_x0002_ground knowledge. , the multi-modal knowl_x0002_edge graph is integrated into the captioning model via a graph attention mechanism. Extensive experiments on both</a:t>
                      </a:r>
                      <a:endParaRPr sz="1400" u="none" cap="none" strike="noStrike"/>
                    </a:p>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chemeClr val="dk1"/>
                          </a:solidFill>
                          <a:latin typeface="Times New Roman"/>
                          <a:ea typeface="Times New Roman"/>
                          <a:cs typeface="Times New Roman"/>
                          <a:sym typeface="Times New Roman"/>
                        </a:rPr>
                        <a:t>GoodNews and NYTimes800k datasets demonstrate the effectiveness of our method.</a:t>
                      </a:r>
                      <a:endParaRPr sz="1400" u="none" cap="none" strike="noStrike"/>
                    </a:p>
                  </a:txBody>
                  <a:tcPr marT="45725" marB="45725" marR="91450" marL="9145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8"/>
          <p:cNvSpPr txBox="1"/>
          <p:nvPr>
            <p:ph type="title"/>
          </p:nvPr>
        </p:nvSpPr>
        <p:spPr>
          <a:xfrm>
            <a:off x="2040890" y="0"/>
            <a:ext cx="10019030" cy="629285"/>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90000"/>
              </a:lnSpc>
              <a:spcBef>
                <a:spcPts val="0"/>
              </a:spcBef>
              <a:spcAft>
                <a:spcPts val="0"/>
              </a:spcAft>
              <a:buClr>
                <a:schemeClr val="lt1"/>
              </a:buClr>
              <a:buSzPct val="100000"/>
              <a:buFont typeface="Times New Roman"/>
              <a:buNone/>
            </a:pPr>
            <a:r>
              <a:rPr lang="en-US">
                <a:latin typeface="Times New Roman"/>
                <a:ea typeface="Times New Roman"/>
                <a:cs typeface="Times New Roman"/>
                <a:sym typeface="Times New Roman"/>
              </a:rPr>
              <a:t>Literature Survey</a:t>
            </a:r>
            <a:endParaRPr/>
          </a:p>
        </p:txBody>
      </p:sp>
      <p:graphicFrame>
        <p:nvGraphicFramePr>
          <p:cNvPr id="305" name="Google Shape;305;p28"/>
          <p:cNvGraphicFramePr/>
          <p:nvPr/>
        </p:nvGraphicFramePr>
        <p:xfrm>
          <a:off x="782852" y="561046"/>
          <a:ext cx="3000000" cy="3000000"/>
        </p:xfrm>
        <a:graphic>
          <a:graphicData uri="http://schemas.openxmlformats.org/drawingml/2006/table">
            <a:tbl>
              <a:tblPr bandRow="1" firstRow="1">
                <a:noFill/>
                <a:tableStyleId>{0291CACA-8E99-4C14-9862-9082D4693B1A}</a:tableStyleId>
              </a:tblPr>
              <a:tblGrid>
                <a:gridCol w="795650"/>
                <a:gridCol w="3058800"/>
                <a:gridCol w="3134350"/>
                <a:gridCol w="3583950"/>
              </a:tblGrid>
              <a:tr h="82550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S.NO</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NAME OF THE PAPER</a:t>
                      </a:r>
                      <a:endParaRPr sz="1400" u="none" cap="none" strike="noStrike"/>
                    </a:p>
                  </a:txBody>
                  <a:tcPr marT="45725" marB="45725" marR="91450" marL="91450"/>
                </a:tc>
                <a:tc>
                  <a:txBody>
                    <a:bodyPr/>
                    <a:lstStyle/>
                    <a:p>
                      <a:pPr indent="0" lvl="0" marL="0" marR="0" rtl="0" algn="just">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AUTHORS,PUBLISHER AND ALGORITHMS USED</a:t>
                      </a:r>
                      <a:endParaRPr sz="1800" u="none" cap="none" strike="noStrike">
                        <a:solidFill>
                          <a:schemeClr val="dk1"/>
                        </a:solidFill>
                        <a:latin typeface="Times New Roman"/>
                        <a:ea typeface="Times New Roman"/>
                        <a:cs typeface="Times New Roman"/>
                        <a:sym typeface="Times New Roman"/>
                      </a:endParaRPr>
                    </a:p>
                  </a:txBody>
                  <a:tcPr marT="45725" marB="45725" marR="91450" marL="91450"/>
                </a:tc>
                <a:tc>
                  <a:txBody>
                    <a:bodyPr/>
                    <a:lstStyle/>
                    <a:p>
                      <a:pPr indent="0" lvl="0" marL="0" marR="0" rtl="0" algn="just">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MECHANISM USED </a:t>
                      </a:r>
                      <a:endParaRPr sz="1800" u="none" cap="none" strike="noStrike">
                        <a:solidFill>
                          <a:schemeClr val="dk1"/>
                        </a:solidFill>
                        <a:latin typeface="Times New Roman"/>
                        <a:ea typeface="Times New Roman"/>
                        <a:cs typeface="Times New Roman"/>
                        <a:sym typeface="Times New Roman"/>
                      </a:endParaRPr>
                    </a:p>
                  </a:txBody>
                  <a:tcPr marT="45725" marB="45725" marR="91450" marL="91450"/>
                </a:tc>
              </a:tr>
              <a:tr h="25298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7.</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Leveraging Weighted Fine-Grained Cross-Graph Attention for</a:t>
                      </a:r>
                      <a:endParaRPr sz="1400" u="none" cap="none" strike="noStrike"/>
                    </a:p>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Visual and Semantic Enhanced Video Captioning Network</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Deepali Verma, Arya Haldar, Tanima Dutta</a:t>
                      </a:r>
                      <a:endParaRPr sz="1400" u="none" cap="none" strike="noStrike"/>
                    </a:p>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(AAAI-23)</a:t>
                      </a:r>
                      <a:endParaRPr sz="1400" u="none" cap="none" strike="noStrike"/>
                    </a:p>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CNN</a:t>
                      </a:r>
                      <a:endParaRPr sz="1800" u="none" cap="none" strike="noStrike">
                        <a:solidFill>
                          <a:schemeClr val="dk1"/>
                        </a:solidFill>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chemeClr val="dk1"/>
                          </a:solidFill>
                          <a:latin typeface="Times New Roman"/>
                          <a:ea typeface="Times New Roman"/>
                          <a:cs typeface="Times New Roman"/>
                          <a:sym typeface="Times New Roman"/>
                        </a:rPr>
                        <a:t>The proposed network achieves promising results on</a:t>
                      </a:r>
                      <a:endParaRPr sz="1400" u="none" cap="none" strike="noStrike"/>
                    </a:p>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chemeClr val="dk1"/>
                          </a:solidFill>
                          <a:latin typeface="Times New Roman"/>
                          <a:ea typeface="Times New Roman"/>
                          <a:cs typeface="Times New Roman"/>
                          <a:sym typeface="Times New Roman"/>
                        </a:rPr>
                        <a:t>three benchmark datasets: YouTube2Text, MSR-VTT, and</a:t>
                      </a:r>
                      <a:endParaRPr sz="1400" u="none" cap="none" strike="noStrike"/>
                    </a:p>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chemeClr val="dk1"/>
                          </a:solidFill>
                          <a:latin typeface="Times New Roman"/>
                          <a:ea typeface="Times New Roman"/>
                          <a:cs typeface="Times New Roman"/>
                          <a:sym typeface="Times New Roman"/>
                        </a:rPr>
                        <a:t>VATEX. The experimental results show that our network accurately captures all key objects, relationships, and se_x0002_mantically enhanced events of a video to generate human annotation-like captions.</a:t>
                      </a:r>
                      <a:endParaRPr sz="1400" u="none" cap="none" strike="noStrike"/>
                    </a:p>
                  </a:txBody>
                  <a:tcPr marT="45725" marB="45725" marR="91450" marL="91450"/>
                </a:tc>
              </a:tr>
              <a:tr h="27025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8.</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Bidirectional transformer with knowledge graph for video captioning</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Maosheng Zhong, Youde Chen</a:t>
                      </a:r>
                      <a:endParaRPr sz="1400" u="none" cap="none" strike="noStrike"/>
                    </a:p>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Springer, 2023</a:t>
                      </a:r>
                      <a:endParaRPr sz="1400" u="none" cap="none" strike="noStrike"/>
                    </a:p>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LSTM + GAN </a:t>
                      </a:r>
                      <a:endParaRPr sz="1800" u="none" cap="none" strike="noStrike">
                        <a:solidFill>
                          <a:schemeClr val="dk1"/>
                        </a:solidFill>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chemeClr val="dk1"/>
                          </a:solidFill>
                          <a:latin typeface="Times New Roman"/>
                          <a:ea typeface="Times New Roman"/>
                          <a:cs typeface="Times New Roman"/>
                          <a:sym typeface="Times New Roman"/>
                        </a:rPr>
                        <a:t>Experiments on two mainstream benchmark datasets, i.e., MSVD and MSR-VTT, demonstrate the effectiveness of BTKG, which achieves state-of-the-art performance in significant metrics. Moreover, the sentences generated by BTKG contain scene words and modifiers, that are more in line with human language habits. </a:t>
                      </a:r>
                      <a:endParaRPr sz="1400" u="none" cap="none" strike="noStrike"/>
                    </a:p>
                  </a:txBody>
                  <a:tcPr marT="45725" marB="45725" marR="91450" marL="9145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Custom">
  <a:themeElements>
    <a:clrScheme name="Custom 7">
      <a:dk1>
        <a:srgbClr val="000000"/>
      </a:dk1>
      <a:lt1>
        <a:srgbClr val="FFFFFF"/>
      </a:lt1>
      <a:dk2>
        <a:srgbClr val="0F253E"/>
      </a:dk2>
      <a:lt2>
        <a:srgbClr val="E7E6E6"/>
      </a:lt2>
      <a:accent1>
        <a:srgbClr val="4472C4"/>
      </a:accent1>
      <a:accent2>
        <a:srgbClr val="B83903"/>
      </a:accent2>
      <a:accent3>
        <a:srgbClr val="75262A"/>
      </a:accent3>
      <a:accent4>
        <a:srgbClr val="F79320"/>
      </a:accent4>
      <a:accent5>
        <a:srgbClr val="44668D"/>
      </a:accent5>
      <a:accent6>
        <a:srgbClr val="0F253E"/>
      </a:accent6>
      <a:hlink>
        <a:srgbClr val="AEC0D9"/>
      </a:hlink>
      <a:folHlink>
        <a:srgbClr val="B8390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