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8" r:id="rId3"/>
    <p:sldId id="276" r:id="rId4"/>
    <p:sldId id="257" r:id="rId5"/>
    <p:sldId id="265" r:id="rId6"/>
    <p:sldId id="266" r:id="rId7"/>
    <p:sldId id="261" r:id="rId8"/>
    <p:sldId id="260" r:id="rId9"/>
    <p:sldId id="277" r:id="rId10"/>
    <p:sldId id="258" r:id="rId11"/>
    <p:sldId id="263" r:id="rId12"/>
    <p:sldId id="271" r:id="rId13"/>
    <p:sldId id="272" r:id="rId14"/>
    <p:sldId id="273" r:id="rId15"/>
    <p:sldId id="264" r:id="rId16"/>
    <p:sldId id="275" r:id="rId17"/>
    <p:sldId id="274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75200" autoAdjust="0"/>
  </p:normalViewPr>
  <p:slideViewPr>
    <p:cSldViewPr snapToGrid="0">
      <p:cViewPr varScale="1">
        <p:scale>
          <a:sx n="165" d="100"/>
          <a:sy n="165" d="100"/>
        </p:scale>
        <p:origin x="14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B2F96-B852-4E62-A440-A40FC6EE8BF4}" type="datetimeFigureOut">
              <a:rPr lang="hu-HU" smtClean="0"/>
              <a:t>2022. 04. 04.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D5627-2EC6-4212-8271-F1EB6C1D5C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4277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What I’m going to talk about today is the theoretical background of the properties of bosonic circuits and doing calculations with them.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800" dirty="0">
              <a:effectLst/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The reason I chose this project is that quantum computers </a:t>
            </a:r>
            <a:r>
              <a:rPr lang="en-US" sz="1800" b="1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have the potential to revolutionize computation by making certain types of classical problems solvable</a:t>
            </a:r>
            <a:r>
              <a:rPr lang="en-US" sz="18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. </a:t>
            </a:r>
            <a:endParaRPr lang="hu-HU" sz="1800" dirty="0">
              <a:effectLst/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While no quantum computer is sophisticated enough to do these calculations</a:t>
            </a:r>
            <a:r>
              <a:rPr lang="en-US" sz="1800" b="1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yet</a:t>
            </a:r>
            <a:r>
              <a:rPr lang="hu-HU" sz="1800" b="1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. </a:t>
            </a:r>
            <a:r>
              <a:rPr lang="hu-HU" sz="1800" b="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But</a:t>
            </a:r>
            <a:r>
              <a:rPr lang="en-US" sz="1800" b="1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a </a:t>
            </a:r>
            <a:r>
              <a:rPr lang="en-US" sz="1800" b="1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great</a:t>
            </a:r>
            <a:r>
              <a:rPr lang="en-US" sz="18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progress</a:t>
            </a:r>
            <a:r>
              <a:rPr lang="en-US" sz="18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is under way.</a:t>
            </a:r>
            <a:endParaRPr lang="hu-HU" sz="1800" dirty="0">
              <a:effectLst/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9637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ClrTx/>
              <a:buSzTx/>
              <a:buFontTx/>
              <a:buNone/>
              <a:tabLst>
                <a:tab pos="5943600" algn="r"/>
              </a:tabLst>
              <a:defRPr/>
            </a:pPr>
            <a:r>
              <a:rPr lang="en-US" sz="18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I’d like to begin with an open question that is:</a:t>
            </a:r>
            <a:endParaRPr lang="hu-HU" sz="1800" dirty="0">
              <a:effectLst/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1800"/>
              </a:spcAft>
              <a:tabLst>
                <a:tab pos="5943600" algn="r"/>
              </a:tabLst>
            </a:pPr>
            <a:endParaRPr lang="hu-HU" sz="1200" dirty="0">
              <a:effectLst/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1800"/>
              </a:spcAft>
              <a:tabLst>
                <a:tab pos="5943600" algn="r"/>
              </a:tabLst>
            </a:pPr>
            <a:r>
              <a:rPr lang="en-US" sz="12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When will we be able to build an optical quantum computer that can outperform any existing classical computer?</a:t>
            </a:r>
            <a:endParaRPr lang="hu-HU" sz="1200" dirty="0">
              <a:effectLst/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1800"/>
              </a:spcAft>
              <a:tabLst>
                <a:tab pos="5943600" algn="r"/>
              </a:tabLst>
            </a:pPr>
            <a:r>
              <a:rPr lang="en-US" sz="12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What physical resources</a:t>
            </a:r>
            <a:r>
              <a:rPr lang="hu-HU" sz="12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and equipment</a:t>
            </a:r>
            <a:r>
              <a:rPr lang="hu-HU" sz="12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(other than time and memory)</a:t>
            </a:r>
            <a:r>
              <a:rPr lang="en-US" sz="12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will this device need?</a:t>
            </a:r>
            <a:endParaRPr lang="hu-HU" sz="1200" dirty="0">
              <a:effectLst/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1800"/>
              </a:spcAft>
              <a:tabLst>
                <a:tab pos="5943600" algn="r"/>
              </a:tabLst>
            </a:pPr>
            <a:r>
              <a:rPr lang="en-US" sz="12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How much do we have to improve</a:t>
            </a:r>
            <a:r>
              <a:rPr lang="hu-HU" sz="12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our</a:t>
            </a:r>
            <a:r>
              <a:rPr lang="en-US" sz="12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technology to reach this?</a:t>
            </a:r>
            <a:endParaRPr lang="hu-HU" sz="1200" dirty="0">
              <a:effectLst/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endParaRPr lang="hu-HU" dirty="0"/>
          </a:p>
          <a:p>
            <a:r>
              <a:rPr lang="hu-HU" dirty="0"/>
              <a:t>There was a tremendous effort made in this field. One of the results was a scheme that is quite promising, but it needs a tremendous amount of hardware: </a:t>
            </a:r>
          </a:p>
          <a:p>
            <a:r>
              <a:rPr lang="en-US" dirty="0"/>
              <a:t>we would need billions of linear optical elements and millions of single photon sources.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This begs the question: Is there any easier way to do this? Boson sampling answers that 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6903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time we put less emphasis on using the boson sampler simulator and more on understanding </a:t>
            </a:r>
            <a:r>
              <a:rPr lang="hu-HU" dirty="0"/>
              <a:t>the application that we’re dealing 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5500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i="1" dirty="0"/>
              <a:t>How does the boson sampler come into play?</a:t>
            </a:r>
          </a:p>
          <a:p>
            <a:endParaRPr lang="hu-HU" dirty="0"/>
          </a:p>
          <a:p>
            <a:r>
              <a:rPr lang="hu-HU" dirty="0"/>
              <a:t>This is the model overview of the variational bosonic solver.</a:t>
            </a:r>
          </a:p>
          <a:p>
            <a:r>
              <a:rPr lang="hu-HU" dirty="0"/>
              <a:t>In the first step we generate a quantum state with the M-mode interferometer. </a:t>
            </a:r>
          </a:p>
          <a:p>
            <a:r>
              <a:rPr lang="hu-HU" dirty="0"/>
              <a:t>This interferometer has some parameters, that </a:t>
            </a:r>
            <a:r>
              <a:rPr lang="hu-HU"/>
              <a:t>are tunable </a:t>
            </a:r>
            <a:endParaRPr lang="hu-HU" dirty="0"/>
          </a:p>
          <a:p>
            <a:r>
              <a:rPr lang="hu-HU" dirty="0"/>
              <a:t>The amplitudes of the quantum states depend on the circuit elements’ angles, thetas and psis.</a:t>
            </a:r>
          </a:p>
          <a:p>
            <a:endParaRPr lang="hu-HU" dirty="0"/>
          </a:p>
          <a:p>
            <a:r>
              <a:rPr lang="hu-HU" dirty="0"/>
              <a:t>Then we apply a parity function so that the we map the optical states to a many-qubit hilbert space. Then we have our qubits. </a:t>
            </a:r>
          </a:p>
          <a:p>
            <a:r>
              <a:rPr lang="hu-HU" dirty="0"/>
              <a:t>Note: Each qubit state has a some energy associated with it.</a:t>
            </a:r>
          </a:p>
          <a:p>
            <a:endParaRPr lang="hu-HU" dirty="0"/>
          </a:p>
          <a:p>
            <a:r>
              <a:rPr lang="hu-HU" dirty="0"/>
              <a:t>So we apply the parity functions and record the amplitudes of the qubits.</a:t>
            </a:r>
          </a:p>
          <a:p>
            <a:endParaRPr lang="hu-HU" dirty="0"/>
          </a:p>
          <a:p>
            <a:r>
              <a:rPr lang="hu-HU" dirty="0"/>
              <a:t>Then using these amplitudes and the qubit states we calculate the expected value of the energy – it is the objective function, that we try to minimize. </a:t>
            </a:r>
          </a:p>
          <a:p>
            <a:endParaRPr lang="hu-HU" dirty="0"/>
          </a:p>
          <a:p>
            <a:r>
              <a:rPr lang="hu-HU" dirty="0"/>
              <a:t>Then we tweak the psi and theta parameters with gradient descent and do the previous steps again.</a:t>
            </a:r>
          </a:p>
          <a:p>
            <a:endParaRPr lang="hu-HU" dirty="0"/>
          </a:p>
          <a:p>
            <a:r>
              <a:rPr lang="hu-HU" dirty="0"/>
              <a:t>The goal is to find the smallest energy and the associated bit string.</a:t>
            </a:r>
          </a:p>
          <a:p>
            <a:endParaRPr lang="hu-HU" dirty="0"/>
          </a:p>
          <a:p>
            <a:r>
              <a:rPr lang="hu-HU" dirty="0"/>
              <a:t>So, how can we use this ? We need to formulate our our problem as optimizing the energy by choosing an appropriate Hamiltonian matrix. </a:t>
            </a:r>
          </a:p>
          <a:p>
            <a:endParaRPr lang="hu-HU" dirty="0"/>
          </a:p>
          <a:p>
            <a:endParaRPr lang="hu-HU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1337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and vacuum states, that are propagated through a linear optics network.  </a:t>
            </a:r>
            <a:endParaRPr lang="hu-HU" dirty="0"/>
          </a:p>
          <a:p>
            <a:r>
              <a:rPr lang="hu-HU" dirty="0"/>
              <a:t>It implements a unitary map on the single photon creation operators like this.</a:t>
            </a:r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This linear optic network is basically an </a:t>
            </a:r>
            <a:r>
              <a:rPr lang="hu-HU" b="1" dirty="0"/>
              <a:t>interferometer </a:t>
            </a:r>
            <a:r>
              <a:rPr lang="hu-HU" b="0" dirty="0"/>
              <a:t>made of beam splitters and phase shifters as it can be seen on the diagram on the left. </a:t>
            </a:r>
            <a:endParaRPr lang="hu-HU" b="1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2199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</a:t>
            </a:r>
            <a:r>
              <a:rPr lang="hu-HU" dirty="0"/>
              <a:t>in n modes </a:t>
            </a:r>
            <a:r>
              <a:rPr lang="en-US" dirty="0"/>
              <a:t>and vacuum states</a:t>
            </a:r>
            <a:r>
              <a:rPr lang="hu-HU" dirty="0"/>
              <a:t> in the remaining of the m modes.</a:t>
            </a:r>
          </a:p>
          <a:p>
            <a:r>
              <a:rPr lang="hu-HU" dirty="0"/>
              <a:t>Note: there is only one photon per mode.</a:t>
            </a:r>
          </a:p>
          <a:p>
            <a:r>
              <a:rPr lang="hu-HU" dirty="0"/>
              <a:t>This input state is </a:t>
            </a:r>
            <a:r>
              <a:rPr lang="en-US" dirty="0"/>
              <a:t>propagated through a linear optics network.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 unitary map depends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1078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Then the question is why do we need a quantum computer for that?</a:t>
            </a:r>
          </a:p>
          <a:p>
            <a:r>
              <a:rPr lang="hu-HU" dirty="0"/>
              <a:t>One of the key results is that measuring the probability of a given configuration is proportional to a permanent of the A matrix.</a:t>
            </a:r>
          </a:p>
          <a:p>
            <a:r>
              <a:rPr lang="hu-HU" dirty="0"/>
              <a:t>The A matrix is a unitary transformation describing the linear optics network and the output configuration.</a:t>
            </a:r>
          </a:p>
          <a:p>
            <a:r>
              <a:rPr lang="hu-HU" dirty="0"/>
              <a:t>It is a very hard problem to calculate complex-valued matrix permanents. So boson sampling is classically inefficient to simulate, we need a real quantum device to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7068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My contribution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1965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Unfortunatly</a:t>
            </a:r>
            <a:r>
              <a:rPr lang="en-US" dirty="0"/>
              <a:t> we found no clear correspondence between the expected value of the QUBO matrix and the number of breaks</a:t>
            </a:r>
            <a:r>
              <a:rPr lang="hu-HU" dirty="0"/>
              <a:t>. </a:t>
            </a:r>
          </a:p>
          <a:p>
            <a:endParaRPr lang="hu-HU" dirty="0"/>
          </a:p>
          <a:p>
            <a:r>
              <a:rPr lang="en-US" dirty="0"/>
              <a:t>This leads to the conclusion that perhaps the Q matrix is calculated in a wrong way.</a:t>
            </a:r>
            <a:endParaRPr lang="hu-HU" dirty="0"/>
          </a:p>
          <a:p>
            <a:endParaRPr lang="hu-HU" dirty="0"/>
          </a:p>
          <a:p>
            <a:r>
              <a:rPr lang="en-US" dirty="0"/>
              <a:t>In the future we might try using different timetables  with the same calculations, however we presume that it is not very likely to generate better results.</a:t>
            </a:r>
            <a:endParaRPr lang="hu-HU" dirty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289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D1A0-6EFC-4A4D-81CB-2B45F8E88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927F6-56B8-4D7E-A334-801D57294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DCF5B-F4DC-45F9-99B4-07F21748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C2E49-F616-4534-A5A9-FF4A3417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E49E2-6F0B-40CD-AF17-8F1574EF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637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C73F-E9C6-4703-98EB-201DBAD6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807E2-960B-45F8-B7BC-A89F7E561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DA878-7EDE-444D-9662-C6D55E43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3F5B6-8CEF-414E-B3FB-F7630E45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BD411-D29A-42B7-B9D7-549790AF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49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D8A04-EAFC-4964-BCCB-3E918B6C0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AD4C4-6066-4971-ACB6-0B5AA420D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A22F6-AE0D-41AD-BEEB-196AF2DA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E7036-F972-4581-AEEA-AA6EA231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98DEA-56FD-4402-A141-EF62AEB5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545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26F2-4F01-4BC8-910A-E802B0CF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6B1E8-4890-4B13-BD70-0700F1C6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C980C-BC5D-4F3E-80C2-56F60B61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DDFB8-8816-40F1-A40D-82771F34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50BE7-F605-41D7-B191-54CF2D8C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002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F1D1-AB6E-413B-9D15-F8D0861D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CF36D-CDE2-4695-8F70-77153B0F8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60BAA-45A7-4B4C-8317-B13E0462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56308-E247-426F-A008-9D969704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92FF-100C-478E-8929-AC46FCDC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283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A2C1-C96E-4D0B-8C79-7C0D86AA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9D383-B916-440E-B821-648DAC03B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759EB-C686-4329-89CA-0D2ECBD33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090AA-E432-4317-B9F8-68053EF9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2022. 04. 04.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DAA0C-BF92-4AF2-BCC2-B0DD90A7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B8B45-5A7A-4E46-9767-8662CAC4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595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215D8-1A21-42BB-9062-C9A2B70E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543A3-BC41-454C-A8A9-D26A7A93E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234F5-E014-4D7A-84DC-0EB0A3ED6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7330-C887-4301-BC71-27B7E48BC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7A19C-B8ED-4C93-9F38-0C9194ECD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36C72-D74A-473A-B4A5-EF985999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2022. 04. 04.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21E2A-10AA-49CF-B760-5A579641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0C7356-7BE6-435B-954F-27693CD1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177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9DDC-E1C4-411D-8BD3-3F253C99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9D0D0-5977-48A7-9ABC-C581F316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2022. 04. 04.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14C00-E1D1-462E-91AF-6B185AC5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0C25F-E80B-432E-8062-9C134E19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798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57527A-9078-41A2-9968-B1FE47AB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2022. 04. 04.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2F469-01AF-494A-8B5F-197486BD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CE447-3DF1-41FB-B8B7-FE502D4B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67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B21E-86F7-422A-A397-F08981763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1CE2E-EB30-4E4F-804D-CFF7CB4A6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A084-A445-4D43-8DE6-0EF9DC41E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85A1C-A2B0-426D-9EA7-26992986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2022. 04. 04.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75B15-A0D6-4490-B642-E8294328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1A9D9-0AAD-4A59-B666-123E5E45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711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85B6-B8C3-4AB2-A911-6A7E083CD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264BF-C456-4BF6-A633-ABEA7B77E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E2D13-2C2B-4AA5-A7C2-40111D566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58482-2729-40D0-BB23-0AA63E5B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2022. 04. 04.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7484A-228F-4571-BAE9-E6BF0BE0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72C14-9E07-4686-A67F-2A56924E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772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4F9AF-F639-48F9-9727-2C2F0F2C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6E711-C308-4824-9846-F2A9BF38E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35E62-1E3E-4381-9FDA-CFECE832F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6A5EC-5C40-4D16-A161-35791B9AB6ED}" type="datetimeFigureOut">
              <a:rPr lang="hu-HU" smtClean="0"/>
              <a:t>2022. 04. 04.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60CBE-FE97-4CC8-990A-3945AF2E3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E1951-DC16-41B9-A574-8CD679684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439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160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853A-68F6-4A66-8B82-AEEF7456C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Quadratic optimization with quantum computing</a:t>
            </a:r>
            <a:br>
              <a:rPr lang="hu-HU" dirty="0"/>
            </a:br>
            <a:r>
              <a:rPr lang="hu-HU" sz="1400" dirty="0"/>
              <a:t>midterm presentation</a:t>
            </a:r>
            <a:endParaRPr lang="hu-H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2ADD9-2F12-45C9-925E-F85334D83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Bálint Hantos</a:t>
            </a:r>
          </a:p>
          <a:p>
            <a:r>
              <a:rPr lang="hu-HU" dirty="0"/>
              <a:t>Supervisor: Péter Rakyta</a:t>
            </a:r>
          </a:p>
        </p:txBody>
      </p:sp>
    </p:spTree>
    <p:extLst>
      <p:ext uri="{BB962C8B-B14F-4D97-AF65-F5344CB8AC3E}">
        <p14:creationId xmlns:p14="http://schemas.microsoft.com/office/powerpoint/2010/main" val="4254405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AD9EA76-160F-4255-90C4-97C3A5E8456C}"/>
              </a:ext>
            </a:extLst>
          </p:cNvPr>
          <p:cNvSpPr txBox="1"/>
          <p:nvPr/>
        </p:nvSpPr>
        <p:spPr>
          <a:xfrm>
            <a:off x="8419873" y="6215876"/>
            <a:ext cx="3535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Gard</a:t>
            </a:r>
            <a:r>
              <a:rPr lang="hu-HU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et al. "An introduction to boson-sampling.„</a:t>
            </a:r>
            <a:r>
              <a:rPr lang="hu-HU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2016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95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BD3454-1C07-4D84-AF5C-720BBA3210EA}"/>
              </a:ext>
            </a:extLst>
          </p:cNvPr>
          <p:cNvSpPr txBox="1"/>
          <p:nvPr/>
        </p:nvSpPr>
        <p:spPr>
          <a:xfrm>
            <a:off x="1382695" y="1464983"/>
            <a:ext cx="363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Input: Single photon quantum states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273356-88B8-4FAF-BC58-35374A6B9516}"/>
              </a:ext>
            </a:extLst>
          </p:cNvPr>
          <p:cNvGrpSpPr/>
          <p:nvPr/>
        </p:nvGrpSpPr>
        <p:grpSpPr>
          <a:xfrm>
            <a:off x="5173309" y="1521142"/>
            <a:ext cx="6493128" cy="3815715"/>
            <a:chOff x="5173309" y="1521142"/>
            <a:chExt cx="6493128" cy="381571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3AF74E-A528-4E98-A8B6-4FD1EF849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3309" y="1521142"/>
              <a:ext cx="6493128" cy="381571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AA1FF7-5866-43BB-AEFC-38E2A381858B}"/>
                </a:ext>
              </a:extLst>
            </p:cNvPr>
            <p:cNvSpPr/>
            <p:nvPr/>
          </p:nvSpPr>
          <p:spPr>
            <a:xfrm>
              <a:off x="7414260" y="2522220"/>
              <a:ext cx="216408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97B938C-8C08-44CB-BC22-181CD44E8126}"/>
              </a:ext>
            </a:extLst>
          </p:cNvPr>
          <p:cNvSpPr txBox="1"/>
          <p:nvPr/>
        </p:nvSpPr>
        <p:spPr>
          <a:xfrm>
            <a:off x="1782745" y="3982767"/>
            <a:ext cx="2484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Output: superposition of multiphoton states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4A111C-BE6B-4ABF-BF93-317128CA633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267200" y="4305933"/>
            <a:ext cx="2819400" cy="197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06AD940-7993-498D-86D8-B0E62BC71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745" y="1890781"/>
            <a:ext cx="2638425" cy="533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BBBD1A7-5DEA-41B4-84AA-EE25E9E638A7}"/>
              </a:ext>
            </a:extLst>
          </p:cNvPr>
          <p:cNvSpPr txBox="1"/>
          <p:nvPr/>
        </p:nvSpPr>
        <p:spPr>
          <a:xfrm>
            <a:off x="7414260" y="2736502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</p:spTree>
    <p:extLst>
      <p:ext uri="{BB962C8B-B14F-4D97-AF65-F5344CB8AC3E}">
        <p14:creationId xmlns:p14="http://schemas.microsoft.com/office/powerpoint/2010/main" val="179540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73AF74E-A528-4E98-A8B6-4FD1EF849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309" y="1521142"/>
            <a:ext cx="6493128" cy="38157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D9EA76-160F-4255-90C4-97C3A5E8456C}"/>
              </a:ext>
            </a:extLst>
          </p:cNvPr>
          <p:cNvSpPr txBox="1"/>
          <p:nvPr/>
        </p:nvSpPr>
        <p:spPr>
          <a:xfrm>
            <a:off x="7482896" y="6185098"/>
            <a:ext cx="6088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Gard, Bryan T., et al. "An introduction to boson-sampling.„</a:t>
            </a:r>
            <a:r>
              <a:rPr lang="hu-H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2016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355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3CD95B-BF53-42B6-BE21-184E25A17753}"/>
              </a:ext>
            </a:extLst>
          </p:cNvPr>
          <p:cNvSpPr txBox="1"/>
          <p:nvPr/>
        </p:nvSpPr>
        <p:spPr>
          <a:xfrm>
            <a:off x="838200" y="2681288"/>
            <a:ext cx="54835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latin typeface="+mj-lt"/>
              </a:rPr>
              <a:t>Relation to matrix permanents: </a:t>
            </a:r>
          </a:p>
          <a:p>
            <a:endParaRPr lang="hu-HU" sz="2400" dirty="0">
              <a:latin typeface="+mj-lt"/>
            </a:endParaRPr>
          </a:p>
          <a:p>
            <a:endParaRPr lang="hu-HU" sz="2400" dirty="0">
              <a:latin typeface="+mj-lt"/>
            </a:endParaRPr>
          </a:p>
          <a:p>
            <a:endParaRPr lang="hu-HU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latin typeface="+mj-lt"/>
              </a:rPr>
              <a:t>A – unitary of the linear optics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latin typeface="+mj-lt"/>
              </a:rPr>
              <a:t>Complex-valued permanent: #P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latin typeface="+mj-lt"/>
              </a:rPr>
              <a:t>Boson sampling is classically inefficient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latin typeface="+mj-lt"/>
            </a:endParaRPr>
          </a:p>
          <a:p>
            <a:endParaRPr lang="hu-HU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F81C2C-BC4B-42FE-AB26-55C621B2E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031" y="3023060"/>
            <a:ext cx="2708627" cy="78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90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1B46-CD40-42BC-8F17-4AF0C79D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Application: break minimization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3E3F7-310C-4896-8125-5AEE4013D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i="1"/>
              <a:t>Break: </a:t>
            </a:r>
            <a:r>
              <a:rPr lang="hu-HU" sz="2000"/>
              <a:t>when a team plays two consecutive games at home or away</a:t>
            </a:r>
          </a:p>
          <a:p>
            <a:endParaRPr lang="hu-HU" sz="2000"/>
          </a:p>
          <a:p>
            <a:r>
              <a:rPr lang="hu-HU" sz="2000" i="1"/>
              <a:t>Timetable</a:t>
            </a:r>
            <a:r>
              <a:rPr lang="hu-HU" sz="2000"/>
              <a:t> shows </a:t>
            </a:r>
            <a:r>
              <a:rPr lang="hu-HU" sz="2000" b="1"/>
              <a:t>which team</a:t>
            </a:r>
            <a:r>
              <a:rPr lang="hu-HU" sz="2000"/>
              <a:t>s play </a:t>
            </a:r>
            <a:r>
              <a:rPr lang="hu-HU" sz="2000" b="1"/>
              <a:t>when</a:t>
            </a:r>
          </a:p>
          <a:p>
            <a:r>
              <a:rPr lang="hu-HU" sz="2000" i="1"/>
              <a:t>Home-away assignment </a:t>
            </a:r>
            <a:r>
              <a:rPr lang="hu-HU" sz="2000"/>
              <a:t>table shows </a:t>
            </a:r>
            <a:r>
              <a:rPr lang="hu-HU" sz="2000" b="1"/>
              <a:t>where</a:t>
            </a:r>
            <a:r>
              <a:rPr lang="hu-HU" sz="2000"/>
              <a:t> the game is played</a:t>
            </a:r>
          </a:p>
          <a:p>
            <a:endParaRPr lang="hu-HU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D1AB86-EED7-4785-939F-ACD7697B7742}"/>
              </a:ext>
            </a:extLst>
          </p:cNvPr>
          <p:cNvGrpSpPr/>
          <p:nvPr/>
        </p:nvGrpSpPr>
        <p:grpSpPr>
          <a:xfrm>
            <a:off x="2932747" y="3777615"/>
            <a:ext cx="5915025" cy="1771650"/>
            <a:chOff x="5858827" y="4001294"/>
            <a:chExt cx="5915025" cy="177165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AD266E9-FBD2-4EF5-8F4D-21BA290A0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58827" y="4001294"/>
              <a:ext cx="5915025" cy="177165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AA5403-8DF5-43A6-9827-B5AE32BD3D6C}"/>
                </a:ext>
              </a:extLst>
            </p:cNvPr>
            <p:cNvSpPr/>
            <p:nvPr/>
          </p:nvSpPr>
          <p:spPr>
            <a:xfrm>
              <a:off x="6537960" y="4001294"/>
              <a:ext cx="807720" cy="342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9E0A08-FA17-42F0-8307-F636B7A3D9FF}"/>
              </a:ext>
            </a:extLst>
          </p:cNvPr>
          <p:cNvSpPr txBox="1"/>
          <p:nvPr/>
        </p:nvSpPr>
        <p:spPr>
          <a:xfrm>
            <a:off x="4815840" y="6367701"/>
            <a:ext cx="8991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Kuramat</a:t>
            </a:r>
            <a:r>
              <a:rPr lang="hu-H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et al.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"Solving Large Break Minimization Problems in a Mirrored Double Round-robin Tournament Using Quantum Annealing."</a:t>
            </a:r>
            <a:endParaRPr lang="hu-HU" sz="1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2510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1B46-CD40-42BC-8F17-4AF0C79D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Application: break minimization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3E3F7-310C-4896-8125-5AEE4013D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i="1"/>
              <a:t>Break: </a:t>
            </a:r>
            <a:r>
              <a:rPr lang="hu-HU" sz="2000"/>
              <a:t>when a team plays two consecutive games at home or away</a:t>
            </a:r>
          </a:p>
          <a:p>
            <a:endParaRPr lang="hu-HU" sz="2000"/>
          </a:p>
          <a:p>
            <a:r>
              <a:rPr lang="hu-HU" sz="2000" i="1"/>
              <a:t>Timetable</a:t>
            </a:r>
            <a:r>
              <a:rPr lang="hu-HU" sz="2000"/>
              <a:t> shows </a:t>
            </a:r>
            <a:r>
              <a:rPr lang="hu-HU" sz="2000" b="1"/>
              <a:t>which team</a:t>
            </a:r>
            <a:r>
              <a:rPr lang="hu-HU" sz="2000"/>
              <a:t>s play </a:t>
            </a:r>
            <a:r>
              <a:rPr lang="hu-HU" sz="2000" b="1"/>
              <a:t>when</a:t>
            </a:r>
          </a:p>
          <a:p>
            <a:r>
              <a:rPr lang="hu-HU" sz="2000" i="1"/>
              <a:t>Home-away assignment </a:t>
            </a:r>
            <a:r>
              <a:rPr lang="hu-HU" sz="2000"/>
              <a:t>table shows </a:t>
            </a:r>
            <a:r>
              <a:rPr lang="hu-HU" sz="2000" b="1"/>
              <a:t>where</a:t>
            </a:r>
            <a:r>
              <a:rPr lang="hu-HU" sz="2000"/>
              <a:t> the game is played</a:t>
            </a:r>
          </a:p>
          <a:p>
            <a:endParaRPr lang="hu-HU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D1AB86-EED7-4785-939F-ACD7697B7742}"/>
              </a:ext>
            </a:extLst>
          </p:cNvPr>
          <p:cNvGrpSpPr/>
          <p:nvPr/>
        </p:nvGrpSpPr>
        <p:grpSpPr>
          <a:xfrm>
            <a:off x="2909887" y="3777615"/>
            <a:ext cx="5915025" cy="1771650"/>
            <a:chOff x="5835967" y="4001294"/>
            <a:chExt cx="5915025" cy="177165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AD266E9-FBD2-4EF5-8F4D-21BA290A0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35967" y="4001294"/>
              <a:ext cx="5915025" cy="177165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AA5403-8DF5-43A6-9827-B5AE32BD3D6C}"/>
                </a:ext>
              </a:extLst>
            </p:cNvPr>
            <p:cNvSpPr/>
            <p:nvPr/>
          </p:nvSpPr>
          <p:spPr>
            <a:xfrm>
              <a:off x="6537960" y="4001294"/>
              <a:ext cx="807720" cy="342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511765E-CFF7-438C-8A44-B0959AE25BD4}"/>
              </a:ext>
            </a:extLst>
          </p:cNvPr>
          <p:cNvSpPr txBox="1"/>
          <p:nvPr/>
        </p:nvSpPr>
        <p:spPr>
          <a:xfrm>
            <a:off x="4815840" y="6367701"/>
            <a:ext cx="8991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Kuramat</a:t>
            </a:r>
            <a:r>
              <a:rPr lang="hu-H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et al.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"Solving Large Break Minimization Problems in a Mirrored Double Round-robin Tournament Using Quantum Annealing."</a:t>
            </a:r>
            <a:endParaRPr lang="hu-HU" sz="1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FEA912-56B6-4646-821E-9AB8EAFCBCFD}"/>
              </a:ext>
            </a:extLst>
          </p:cNvPr>
          <p:cNvSpPr/>
          <p:nvPr/>
        </p:nvSpPr>
        <p:spPr>
          <a:xfrm>
            <a:off x="6819900" y="4701540"/>
            <a:ext cx="571500" cy="190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0E92B8-477C-43BE-A928-E86566DA9114}"/>
              </a:ext>
            </a:extLst>
          </p:cNvPr>
          <p:cNvSpPr/>
          <p:nvPr/>
        </p:nvSpPr>
        <p:spPr>
          <a:xfrm>
            <a:off x="7475220" y="4701540"/>
            <a:ext cx="571500" cy="1905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F2F19D-4489-4A1B-A508-DEC2115A9A7C}"/>
              </a:ext>
            </a:extLst>
          </p:cNvPr>
          <p:cNvSpPr/>
          <p:nvPr/>
        </p:nvSpPr>
        <p:spPr>
          <a:xfrm>
            <a:off x="7760970" y="4617720"/>
            <a:ext cx="571500" cy="35814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5918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D104-569E-4327-8E1E-4FB13855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Break minimization: formulation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E48AE1-5FAC-467B-BEDB-EB18F2330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5340" y="1690688"/>
            <a:ext cx="3124200" cy="19526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C02190-146B-42F1-9095-4EF8127EE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3" y="4267994"/>
            <a:ext cx="5591175" cy="1466850"/>
          </a:xfrm>
          <a:prstGeom prst="rect">
            <a:avLst/>
          </a:prstGeo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2A0829FA-015E-43E7-87AB-EEC8B45B72B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6491288" y="2667001"/>
            <a:ext cx="1944052" cy="2334418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8FC82D-E8E5-426C-9D1C-7C59E3DFFAF8}"/>
              </a:ext>
            </a:extLst>
          </p:cNvPr>
          <p:cNvSpPr txBox="1"/>
          <p:nvPr/>
        </p:nvSpPr>
        <p:spPr>
          <a:xfrm>
            <a:off x="1101091" y="3655546"/>
            <a:ext cx="281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Create an assignment schema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5AAC47-DD8B-42A8-A2DF-959E6E6CB0C7}"/>
              </a:ext>
            </a:extLst>
          </p:cNvPr>
          <p:cNvSpPr txBox="1"/>
          <p:nvPr/>
        </p:nvSpPr>
        <p:spPr>
          <a:xfrm>
            <a:off x="1013460" y="1690688"/>
            <a:ext cx="348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Take a timetable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1A5086-28F8-466A-BFA7-980C3E6D9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676" y="1551434"/>
            <a:ext cx="3695700" cy="2000250"/>
          </a:xfrm>
          <a:prstGeom prst="rect">
            <a:avLst/>
          </a:prstGeom>
        </p:spPr>
      </p:pic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0D12585-BC99-4A87-AD7A-3111DC79AB06}"/>
              </a:ext>
            </a:extLst>
          </p:cNvPr>
          <p:cNvCxnSpPr>
            <a:stCxn id="16" idx="2"/>
            <a:endCxn id="5" idx="0"/>
          </p:cNvCxnSpPr>
          <p:nvPr/>
        </p:nvCxnSpPr>
        <p:spPr>
          <a:xfrm rot="5400000">
            <a:off x="3761959" y="3485427"/>
            <a:ext cx="716310" cy="848825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F338B1-5A8B-4C55-8937-74E5FE719266}"/>
              </a:ext>
            </a:extLst>
          </p:cNvPr>
          <p:cNvSpPr txBox="1"/>
          <p:nvPr/>
        </p:nvSpPr>
        <p:spPr>
          <a:xfrm>
            <a:off x="6491288" y="2095082"/>
            <a:ext cx="252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Group the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BF2800-2702-4D02-9ACF-4FBAA27AE216}"/>
                  </a:ext>
                </a:extLst>
              </p:cNvPr>
              <p:cNvSpPr txBox="1"/>
              <p:nvPr/>
            </p:nvSpPr>
            <p:spPr>
              <a:xfrm>
                <a:off x="3912871" y="3684771"/>
                <a:ext cx="169693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hu-HU" b="1" dirty="0"/>
                  <a:t> </a:t>
                </a:r>
              </a:p>
              <a:p>
                <a:r>
                  <a:rPr lang="hu-HU" dirty="0"/>
                  <a:t>objective function</a:t>
                </a:r>
                <a:endParaRPr lang="hu-HU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BF2800-2702-4D02-9ACF-4FBAA27AE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871" y="3684771"/>
                <a:ext cx="1696939" cy="553998"/>
              </a:xfrm>
              <a:prstGeom prst="rect">
                <a:avLst/>
              </a:prstGeom>
              <a:blipFill>
                <a:blip r:embed="rId5"/>
                <a:stretch>
                  <a:fillRect l="-8633" t="-1099" r="-8273" b="-2527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DA8D29FB-9D25-4BE2-8E19-1333AB7F04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988" y="4514850"/>
            <a:ext cx="276225" cy="1466850"/>
          </a:xfrm>
          <a:prstGeom prst="rect">
            <a:avLst/>
          </a:prstGeom>
        </p:spPr>
      </p:pic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4F3EA79-757B-4AE8-8E19-51CCABC4A549}"/>
              </a:ext>
            </a:extLst>
          </p:cNvPr>
          <p:cNvCxnSpPr>
            <a:stCxn id="7" idx="2"/>
            <a:endCxn id="25" idx="0"/>
          </p:cNvCxnSpPr>
          <p:nvPr/>
        </p:nvCxnSpPr>
        <p:spPr>
          <a:xfrm rot="16200000" flipH="1">
            <a:off x="9754002" y="3886750"/>
            <a:ext cx="871537" cy="384661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6C31473-6D1E-48B4-8364-3D00B27BF13D}"/>
              </a:ext>
            </a:extLst>
          </p:cNvPr>
          <p:cNvSpPr txBox="1"/>
          <p:nvPr/>
        </p:nvSpPr>
        <p:spPr>
          <a:xfrm>
            <a:off x="8550443" y="4047707"/>
            <a:ext cx="169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Find </a:t>
            </a:r>
            <a:r>
              <a:rPr lang="hu-HU" b="1" dirty="0"/>
              <a:t>z</a:t>
            </a:r>
            <a:r>
              <a:rPr lang="hu-HU" dirty="0"/>
              <a:t> vector(s)</a:t>
            </a:r>
          </a:p>
          <a:p>
            <a:r>
              <a:rPr lang="hu-HU" dirty="0"/>
              <a:t>/w minimal &lt;</a:t>
            </a:r>
            <a:r>
              <a:rPr lang="hu-HU" b="1" dirty="0"/>
              <a:t>Q</a:t>
            </a:r>
            <a:r>
              <a:rPr lang="hu-HU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9776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A7AF-4038-4E92-86E2-EE6BDB27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QUBO and number of breaks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48A7B4B-4241-463C-8D97-4935CCB8A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348" y="1690688"/>
            <a:ext cx="5801784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5C052C-59CF-432D-B7DB-CE19B7A920E6}"/>
              </a:ext>
            </a:extLst>
          </p:cNvPr>
          <p:cNvSpPr txBox="1"/>
          <p:nvPr/>
        </p:nvSpPr>
        <p:spPr>
          <a:xfrm>
            <a:off x="937260" y="1690688"/>
            <a:ext cx="49400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Calculated the &lt;</a:t>
            </a:r>
            <a:r>
              <a:rPr lang="hu-HU" b="1" dirty="0"/>
              <a:t>z</a:t>
            </a:r>
            <a:r>
              <a:rPr lang="hu-HU" dirty="0"/>
              <a:t>|</a:t>
            </a:r>
            <a:r>
              <a:rPr lang="hu-HU" b="1" dirty="0"/>
              <a:t>Q</a:t>
            </a:r>
            <a:r>
              <a:rPr lang="hu-HU" dirty="0"/>
              <a:t>|</a:t>
            </a:r>
            <a:r>
              <a:rPr lang="hu-HU" b="1" dirty="0"/>
              <a:t>z</a:t>
            </a:r>
            <a:r>
              <a:rPr lang="hu-HU" dirty="0"/>
              <a:t>&gt; for all </a:t>
            </a:r>
            <a:r>
              <a:rPr lang="hu-HU" b="1" dirty="0"/>
              <a:t>z</a:t>
            </a:r>
            <a:r>
              <a:rPr lang="hu-HU" dirty="0"/>
              <a:t> in a tournament</a:t>
            </a:r>
            <a:endParaRPr lang="hu-HU" b="1" dirty="0"/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Implemented a break counting algorithm, </a:t>
            </a:r>
            <a:br>
              <a:rPr lang="hu-HU" dirty="0"/>
            </a:br>
            <a:r>
              <a:rPr lang="hu-HU" dirty="0"/>
              <a:t>given a timetable and a </a:t>
            </a:r>
            <a:r>
              <a:rPr lang="hu-HU" b="1" dirty="0"/>
              <a:t>z </a:t>
            </a:r>
            <a:r>
              <a:rPr lang="hu-HU" dirty="0"/>
              <a:t>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Compared energy and number of breaks</a:t>
            </a: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Expected a linear connection between breaks and energy (&lt;</a:t>
            </a:r>
            <a:r>
              <a:rPr lang="hu-HU" b="1" dirty="0"/>
              <a:t>Q</a:t>
            </a:r>
            <a:r>
              <a:rPr lang="hu-HU" dirty="0"/>
              <a:t>&gt; = &lt;</a:t>
            </a:r>
            <a:r>
              <a:rPr lang="hu-HU" b="1" dirty="0"/>
              <a:t>E</a:t>
            </a:r>
            <a:r>
              <a:rPr lang="hu-HU" dirty="0"/>
              <a:t>&gt;)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32573D-FA42-4F23-AFC1-7ACD43681F03}"/>
              </a:ext>
            </a:extLst>
          </p:cNvPr>
          <p:cNvCxnSpPr/>
          <p:nvPr/>
        </p:nvCxnSpPr>
        <p:spPr>
          <a:xfrm>
            <a:off x="5257800" y="3284220"/>
            <a:ext cx="10439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544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A7AF-4038-4E92-86E2-EE6BDB27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QUBO and number of breaks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48A7B4B-4241-463C-8D97-4935CCB8A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348" y="1690688"/>
            <a:ext cx="5801784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5C052C-59CF-432D-B7DB-CE19B7A920E6}"/>
              </a:ext>
            </a:extLst>
          </p:cNvPr>
          <p:cNvSpPr txBox="1"/>
          <p:nvPr/>
        </p:nvSpPr>
        <p:spPr>
          <a:xfrm>
            <a:off x="937260" y="1690688"/>
            <a:ext cx="49400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Calculated the &lt;</a:t>
            </a:r>
            <a:r>
              <a:rPr lang="hu-HU" b="1" dirty="0"/>
              <a:t>z</a:t>
            </a:r>
            <a:r>
              <a:rPr lang="hu-HU" dirty="0"/>
              <a:t>|</a:t>
            </a:r>
            <a:r>
              <a:rPr lang="hu-HU" b="1" dirty="0"/>
              <a:t>Q</a:t>
            </a:r>
            <a:r>
              <a:rPr lang="hu-HU" dirty="0"/>
              <a:t>|</a:t>
            </a:r>
            <a:r>
              <a:rPr lang="hu-HU" b="1" dirty="0"/>
              <a:t>z</a:t>
            </a:r>
            <a:r>
              <a:rPr lang="hu-HU" dirty="0"/>
              <a:t>&gt; for all </a:t>
            </a:r>
            <a:r>
              <a:rPr lang="hu-HU" b="1" dirty="0"/>
              <a:t>z</a:t>
            </a:r>
            <a:r>
              <a:rPr lang="hu-HU" dirty="0"/>
              <a:t> in a tournament</a:t>
            </a:r>
            <a:br>
              <a:rPr lang="hu-HU" dirty="0"/>
            </a:br>
            <a:r>
              <a:rPr lang="hu-HU" dirty="0"/>
              <a:t>(all possible home-away assignment table)</a:t>
            </a:r>
            <a:endParaRPr lang="hu-HU" b="1" dirty="0"/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Implemented a </a:t>
            </a:r>
            <a:r>
              <a:rPr lang="hu-HU" b="1" dirty="0"/>
              <a:t>break counting algorithm</a:t>
            </a:r>
            <a:r>
              <a:rPr lang="hu-HU" dirty="0"/>
              <a:t>, </a:t>
            </a:r>
            <a:br>
              <a:rPr lang="hu-HU" dirty="0"/>
            </a:br>
            <a:r>
              <a:rPr lang="hu-HU" dirty="0"/>
              <a:t>given a timetable and a </a:t>
            </a:r>
            <a:r>
              <a:rPr lang="hu-HU" b="1" dirty="0"/>
              <a:t>z </a:t>
            </a:r>
            <a:r>
              <a:rPr lang="hu-HU" dirty="0"/>
              <a:t>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Compared </a:t>
            </a:r>
            <a:r>
              <a:rPr lang="hu-HU" b="1" dirty="0"/>
              <a:t>energy</a:t>
            </a:r>
            <a:r>
              <a:rPr lang="hu-HU" dirty="0"/>
              <a:t> and </a:t>
            </a:r>
            <a:r>
              <a:rPr lang="hu-HU" b="1" dirty="0"/>
              <a:t>number of breaks</a:t>
            </a: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Expected a linear connection between breaks and energy (&lt;</a:t>
            </a:r>
            <a:r>
              <a:rPr lang="hu-HU" b="1" dirty="0"/>
              <a:t>Q</a:t>
            </a:r>
            <a:r>
              <a:rPr lang="hu-HU" dirty="0"/>
              <a:t>&gt; = &lt;</a:t>
            </a:r>
            <a:r>
              <a:rPr lang="hu-HU" b="1" dirty="0"/>
              <a:t>E</a:t>
            </a:r>
            <a:r>
              <a:rPr lang="hu-HU" dirty="0"/>
              <a:t>&gt;)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Found no clear correspondence bw breaks and expected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Perhaps </a:t>
            </a:r>
            <a:r>
              <a:rPr lang="hu-HU" b="1" dirty="0"/>
              <a:t>Q </a:t>
            </a:r>
            <a:r>
              <a:rPr lang="hu-HU" dirty="0"/>
              <a:t>calculated wrongly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32573D-FA42-4F23-AFC1-7ACD43681F03}"/>
              </a:ext>
            </a:extLst>
          </p:cNvPr>
          <p:cNvCxnSpPr/>
          <p:nvPr/>
        </p:nvCxnSpPr>
        <p:spPr>
          <a:xfrm>
            <a:off x="5257800" y="3284220"/>
            <a:ext cx="10439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34CAC3-387C-4783-9214-CA37C887B65B}"/>
              </a:ext>
            </a:extLst>
          </p:cNvPr>
          <p:cNvCxnSpPr/>
          <p:nvPr/>
        </p:nvCxnSpPr>
        <p:spPr>
          <a:xfrm flipV="1">
            <a:off x="6751320" y="2834640"/>
            <a:ext cx="4145280" cy="259842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DCC2EDF-CB42-4D3E-BF80-D6D0F4FC7ADD}"/>
              </a:ext>
            </a:extLst>
          </p:cNvPr>
          <p:cNvSpPr/>
          <p:nvPr/>
        </p:nvSpPr>
        <p:spPr>
          <a:xfrm>
            <a:off x="8915400" y="3649980"/>
            <a:ext cx="601980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8334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33FB-A7CE-486A-AB56-F63B365C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6828A-95BB-48A1-9FC2-F6F662A42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Break minimization: less of two home/away games in a row</a:t>
            </a:r>
          </a:p>
          <a:p>
            <a:endParaRPr lang="hu-HU" sz="2000" b="1" dirty="0"/>
          </a:p>
          <a:p>
            <a:r>
              <a:rPr lang="hu-HU" sz="2000" b="1" dirty="0"/>
              <a:t>Goal</a:t>
            </a:r>
            <a:r>
              <a:rPr lang="hu-HU" sz="2000" dirty="0"/>
              <a:t>: generate home-away assigment tables (</a:t>
            </a:r>
            <a:r>
              <a:rPr lang="hu-HU" sz="2000" b="1" dirty="0"/>
              <a:t>where </a:t>
            </a:r>
            <a:r>
              <a:rPr lang="hu-HU" sz="2000" dirty="0"/>
              <a:t>teams play)</a:t>
            </a:r>
          </a:p>
          <a:p>
            <a:endParaRPr lang="hu-HU" sz="2000" dirty="0"/>
          </a:p>
          <a:p>
            <a:r>
              <a:rPr lang="hu-HU" sz="2000" dirty="0"/>
              <a:t>Formulating a QUBO problem based on break minimization</a:t>
            </a:r>
          </a:p>
          <a:p>
            <a:endParaRPr lang="hu-HU" sz="2000" dirty="0"/>
          </a:p>
        </p:txBody>
      </p:sp>
      <p:pic>
        <p:nvPicPr>
          <p:cNvPr id="4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F5BBA38-026E-409E-9F28-491104891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20" y="2917666"/>
            <a:ext cx="4165812" cy="312435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C76DA84-AE5C-4AFA-97C6-1A8BC1034F7B}"/>
              </a:ext>
            </a:extLst>
          </p:cNvPr>
          <p:cNvGrpSpPr/>
          <p:nvPr/>
        </p:nvGrpSpPr>
        <p:grpSpPr>
          <a:xfrm>
            <a:off x="1272963" y="4126865"/>
            <a:ext cx="5915025" cy="1771650"/>
            <a:chOff x="5835967" y="4001294"/>
            <a:chExt cx="5915025" cy="17716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2268D6-1BEC-4B01-89CF-3ADFA5961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5967" y="4001294"/>
              <a:ext cx="5915025" cy="177165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8FBCF1-7EF9-4F0A-9A1C-436E50AF8574}"/>
                </a:ext>
              </a:extLst>
            </p:cNvPr>
            <p:cNvSpPr/>
            <p:nvPr/>
          </p:nvSpPr>
          <p:spPr>
            <a:xfrm>
              <a:off x="6537960" y="4001294"/>
              <a:ext cx="807720" cy="342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3BD2BDB-1E58-41FD-878B-3BC7506C8A24}"/>
              </a:ext>
            </a:extLst>
          </p:cNvPr>
          <p:cNvSpPr/>
          <p:nvPr/>
        </p:nvSpPr>
        <p:spPr>
          <a:xfrm>
            <a:off x="5182976" y="5050790"/>
            <a:ext cx="571500" cy="190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E48F7C-420B-408C-9CD2-59BC2E720EC8}"/>
              </a:ext>
            </a:extLst>
          </p:cNvPr>
          <p:cNvSpPr/>
          <p:nvPr/>
        </p:nvSpPr>
        <p:spPr>
          <a:xfrm>
            <a:off x="5838296" y="5050790"/>
            <a:ext cx="571500" cy="1905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CA670-2192-4CDF-8E54-0DEB4E73C888}"/>
              </a:ext>
            </a:extLst>
          </p:cNvPr>
          <p:cNvSpPr/>
          <p:nvPr/>
        </p:nvSpPr>
        <p:spPr>
          <a:xfrm>
            <a:off x="6124046" y="4966970"/>
            <a:ext cx="571500" cy="35814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1" name="Picture 2" descr="Post-game handshake ban idiotic - National Alliance for Youth Sports">
            <a:extLst>
              <a:ext uri="{FF2B5EF4-FFF2-40B4-BE49-F238E27FC236}">
                <a16:creationId xmlns:a16="http://schemas.microsoft.com/office/drawing/2014/main" id="{8A695A50-8DF5-4F79-94B6-FEBF60AD0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322" y="740252"/>
            <a:ext cx="2963395" cy="196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47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1B46-CD40-42BC-8F17-4AF0C79DE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hu-HU"/>
              <a:t>Application: break minimization</a:t>
            </a:r>
            <a:endParaRPr lang="hu-H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AAF9-2F7B-4D53-821D-95BFE2A28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hu-HU" sz="1400" b="1" u="sng" dirty="0"/>
              <a:t>Motivation</a:t>
            </a:r>
            <a:r>
              <a:rPr lang="hu-HU" sz="1400" dirty="0"/>
              <a:t>: Ensure fairness in team sports</a:t>
            </a:r>
          </a:p>
          <a:p>
            <a:endParaRPr lang="hu-HU" sz="1400" dirty="0"/>
          </a:p>
          <a:p>
            <a:r>
              <a:rPr lang="hu-HU" sz="1400" dirty="0"/>
              <a:t>It is more favorable to play on </a:t>
            </a:r>
            <a:r>
              <a:rPr lang="hu-HU" sz="1400" b="1" dirty="0"/>
              <a:t>home</a:t>
            </a:r>
            <a:r>
              <a:rPr lang="hu-HU" sz="1400" dirty="0"/>
              <a:t> ground</a:t>
            </a:r>
          </a:p>
          <a:p>
            <a:pPr lvl="2"/>
            <a:r>
              <a:rPr lang="hu-HU" sz="1400" dirty="0"/>
              <a:t>Less travel</a:t>
            </a:r>
          </a:p>
          <a:p>
            <a:pPr lvl="2"/>
            <a:r>
              <a:rPr lang="hu-HU" sz="1400" dirty="0"/>
              <a:t>Psychological advantages</a:t>
            </a:r>
          </a:p>
          <a:p>
            <a:pPr lvl="2"/>
            <a:r>
              <a:rPr lang="hu-HU" sz="1400" dirty="0"/>
              <a:t>More comfortable climate</a:t>
            </a:r>
          </a:p>
          <a:p>
            <a:pPr lvl="2"/>
            <a:endParaRPr lang="hu-HU" sz="1400" dirty="0"/>
          </a:p>
          <a:p>
            <a:r>
              <a:rPr lang="hu-HU" sz="1400" dirty="0"/>
              <a:t>Measures for fairness:</a:t>
            </a:r>
          </a:p>
          <a:p>
            <a:pPr lvl="2"/>
            <a:r>
              <a:rPr lang="hu-HU" sz="1400" dirty="0"/>
              <a:t>Playing a in a neutral venue (no team plays at home)</a:t>
            </a:r>
          </a:p>
          <a:p>
            <a:pPr lvl="2"/>
            <a:r>
              <a:rPr lang="hu-HU" sz="1400" dirty="0"/>
              <a:t>Football: the away team’s score gets doubled</a:t>
            </a:r>
          </a:p>
          <a:p>
            <a:pPr lvl="2"/>
            <a:r>
              <a:rPr lang="hu-HU" sz="1400" b="1" dirty="0"/>
              <a:t>Balance the tournament</a:t>
            </a:r>
            <a:r>
              <a:rPr lang="hu-HU" sz="1400" dirty="0"/>
              <a:t>: limit home/away games in a row</a:t>
            </a:r>
            <a:endParaRPr lang="hu-HU" sz="1400" b="1" dirty="0"/>
          </a:p>
        </p:txBody>
      </p:sp>
      <p:pic>
        <p:nvPicPr>
          <p:cNvPr id="7" name="Picture 2" descr="Post-game handshake ban idiotic - National Alliance for Youth Sports">
            <a:extLst>
              <a:ext uri="{FF2B5EF4-FFF2-40B4-BE49-F238E27FC236}">
                <a16:creationId xmlns:a16="http://schemas.microsoft.com/office/drawing/2014/main" id="{7915306B-A5C4-40AB-8BBA-CD33E7614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4" r="20059" b="-1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6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1B46-CD40-42BC-8F17-4AF0C79DE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hu-HU"/>
              <a:t>Application: break minimization</a:t>
            </a:r>
            <a:endParaRPr lang="hu-H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AAF9-2F7B-4D53-821D-95BFE2A28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7825739" cy="3462228"/>
          </a:xfrm>
        </p:spPr>
        <p:txBody>
          <a:bodyPr>
            <a:normAutofit/>
          </a:bodyPr>
          <a:lstStyle/>
          <a:p>
            <a:r>
              <a:rPr lang="hu-HU" sz="1400" b="1" dirty="0"/>
              <a:t>Balance the tournament</a:t>
            </a:r>
            <a:r>
              <a:rPr lang="hu-HU" sz="1400" dirty="0"/>
              <a:t>: limit home/away games in a row</a:t>
            </a:r>
          </a:p>
          <a:p>
            <a:r>
              <a:rPr lang="hu-HU" sz="1400" i="1" dirty="0"/>
              <a:t>Break: </a:t>
            </a:r>
            <a:r>
              <a:rPr lang="hu-HU" sz="1400" dirty="0"/>
              <a:t>when a team plays two consecutive games at home or away</a:t>
            </a:r>
          </a:p>
          <a:p>
            <a:endParaRPr lang="hu-HU" sz="1400" dirty="0"/>
          </a:p>
          <a:p>
            <a:r>
              <a:rPr lang="hu-HU" sz="1400" dirty="0"/>
              <a:t>Minimizing breaks ensures fairness</a:t>
            </a:r>
          </a:p>
          <a:p>
            <a:pPr marL="0" indent="0">
              <a:buNone/>
            </a:pPr>
            <a:r>
              <a:rPr lang="hu-HU" sz="2800" b="1" dirty="0"/>
              <a:t>					How?</a:t>
            </a:r>
          </a:p>
        </p:txBody>
      </p:sp>
      <p:pic>
        <p:nvPicPr>
          <p:cNvPr id="8" name="Picture 7" descr="A group of men playing football&#10;&#10;Description automatically generated with medium confidence">
            <a:extLst>
              <a:ext uri="{FF2B5EF4-FFF2-40B4-BE49-F238E27FC236}">
                <a16:creationId xmlns:a16="http://schemas.microsoft.com/office/drawing/2014/main" id="{912FEB49-E94C-40D3-82B5-7C4F58121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727" y="0"/>
            <a:ext cx="4562272" cy="3200400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31377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32D4-326C-4797-A966-CB25DC44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5725"/>
            <a:ext cx="10515600" cy="1325563"/>
          </a:xfrm>
        </p:spPr>
        <p:txBody>
          <a:bodyPr/>
          <a:lstStyle/>
          <a:p>
            <a:r>
              <a:rPr lang="hu-HU" dirty="0">
                <a:latin typeface="+mn-lt"/>
              </a:rPr>
              <a:t>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4CCF5-9AC4-4EEE-9510-C9EDD8341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020" y="1825625"/>
            <a:ext cx="5859780" cy="4351338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1800"/>
              </a:spcAft>
              <a:tabLst>
                <a:tab pos="5943600" algn="r"/>
              </a:tabLst>
            </a:pPr>
            <a:r>
              <a:rPr lang="en-US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When will we be able to build a</a:t>
            </a:r>
            <a:r>
              <a:rPr lang="hu-HU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 powerful</a:t>
            </a:r>
            <a:r>
              <a:rPr lang="en-US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 optical quantum computer?</a:t>
            </a:r>
            <a:endParaRPr lang="hu-HU" sz="2400" dirty="0">
              <a:effectLst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1800"/>
              </a:spcAft>
              <a:tabLst>
                <a:tab pos="5943600" algn="r"/>
              </a:tabLst>
            </a:pPr>
            <a:r>
              <a:rPr lang="en-US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What physical resources and equipment will this device need?</a:t>
            </a:r>
            <a:endParaRPr lang="hu-HU" sz="2400" dirty="0">
              <a:effectLst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1800"/>
              </a:spcAft>
              <a:tabLst>
                <a:tab pos="5943600" algn="r"/>
              </a:tabLst>
            </a:pPr>
            <a:r>
              <a:rPr lang="en-US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How much do we have to improve technology to reach this?</a:t>
            </a:r>
            <a:endParaRPr lang="hu-HU" sz="2400" dirty="0">
              <a:effectLst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23655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A9ED-9E05-4DD5-973C-9186ECFE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Combinatorial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4DA0-F2C3-420F-BFF6-AE6C98E42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Combinatorial optimisation problems:</a:t>
            </a:r>
          </a:p>
          <a:p>
            <a:pPr lvl="1"/>
            <a:r>
              <a:rPr lang="hu-HU" dirty="0"/>
              <a:t>Discrete variables (instead of continous)</a:t>
            </a:r>
          </a:p>
          <a:p>
            <a:pPr lvl="1"/>
            <a:endParaRPr lang="hu-HU" dirty="0"/>
          </a:p>
          <a:p>
            <a:pPr lvl="1"/>
            <a:r>
              <a:rPr lang="hu-HU" dirty="0"/>
              <a:t>Optimizing over </a:t>
            </a:r>
            <a:r>
              <a:rPr lang="hu-HU" b="1" dirty="0"/>
              <a:t>discrete</a:t>
            </a:r>
            <a:r>
              <a:rPr lang="hu-HU" dirty="0"/>
              <a:t> &gt;&gt; </a:t>
            </a:r>
            <a:r>
              <a:rPr lang="hu-HU" b="1" dirty="0"/>
              <a:t>continous </a:t>
            </a:r>
            <a:r>
              <a:rPr lang="hu-HU" dirty="0"/>
              <a:t>variables</a:t>
            </a:r>
          </a:p>
          <a:p>
            <a:pPr lvl="1"/>
            <a:endParaRPr lang="hu-HU" dirty="0"/>
          </a:p>
          <a:p>
            <a:pPr lvl="1"/>
            <a:r>
              <a:rPr lang="hu-HU" dirty="0">
                <a:solidFill>
                  <a:schemeClr val="tx1"/>
                </a:solidFill>
              </a:rPr>
              <a:t>Constraints?</a:t>
            </a:r>
          </a:p>
          <a:p>
            <a:pPr lvl="2"/>
            <a:r>
              <a:rPr lang="hu-HU" dirty="0"/>
              <a:t>Continous: add to the objective function! (eg. Lagrangian multiplier)</a:t>
            </a:r>
            <a:endParaRPr lang="hu-HU" dirty="0">
              <a:solidFill>
                <a:schemeClr val="tx1"/>
              </a:solidFill>
            </a:endParaRPr>
          </a:p>
          <a:p>
            <a:pPr lvl="2"/>
            <a:r>
              <a:rPr lang="hu-HU" dirty="0"/>
              <a:t>Discrete is h</a:t>
            </a:r>
            <a:r>
              <a:rPr lang="hu-HU" dirty="0">
                <a:solidFill>
                  <a:schemeClr val="tx1"/>
                </a:solidFill>
              </a:rPr>
              <a:t>ard, if there are constraints (check every case)</a:t>
            </a:r>
            <a:endParaRPr lang="hu-HU" dirty="0"/>
          </a:p>
          <a:p>
            <a:pPr marL="457200" lvl="1" indent="0">
              <a:buNone/>
            </a:pPr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42B79-E703-449A-9A96-E33DD1280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087" y="1962150"/>
            <a:ext cx="2762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7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A9ED-9E05-4DD5-973C-9186ECFE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Combinatorial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4DA0-F2C3-420F-BFF6-AE6C98E42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Combinatorial optimisation problems: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Discrete variables (instead of continous)</a:t>
            </a:r>
          </a:p>
          <a:p>
            <a:pPr lvl="1"/>
            <a:endParaRPr lang="hu-HU" dirty="0">
              <a:solidFill>
                <a:schemeClr val="tx1"/>
              </a:solidFill>
            </a:endParaRPr>
          </a:p>
          <a:p>
            <a:pPr lvl="1"/>
            <a:r>
              <a:rPr lang="hu-HU" dirty="0">
                <a:solidFill>
                  <a:schemeClr val="tx1"/>
                </a:solidFill>
              </a:rPr>
              <a:t>Optimizing over </a:t>
            </a:r>
            <a:r>
              <a:rPr lang="hu-HU" b="1" dirty="0">
                <a:solidFill>
                  <a:schemeClr val="tx1"/>
                </a:solidFill>
              </a:rPr>
              <a:t>discrete</a:t>
            </a:r>
            <a:r>
              <a:rPr lang="hu-HU" dirty="0">
                <a:solidFill>
                  <a:schemeClr val="tx1"/>
                </a:solidFill>
              </a:rPr>
              <a:t> &gt;&gt; </a:t>
            </a:r>
            <a:r>
              <a:rPr lang="hu-HU" b="1" dirty="0">
                <a:solidFill>
                  <a:schemeClr val="tx1"/>
                </a:solidFill>
              </a:rPr>
              <a:t>continous </a:t>
            </a:r>
            <a:r>
              <a:rPr lang="hu-HU" dirty="0">
                <a:solidFill>
                  <a:schemeClr val="tx1"/>
                </a:solidFill>
              </a:rPr>
              <a:t>variables</a:t>
            </a:r>
          </a:p>
          <a:p>
            <a:pPr lvl="1"/>
            <a:endParaRPr lang="hu-HU" dirty="0">
              <a:solidFill>
                <a:schemeClr val="tx1"/>
              </a:solidFill>
            </a:endParaRPr>
          </a:p>
          <a:p>
            <a:pPr lvl="1"/>
            <a:r>
              <a:rPr lang="hu-HU" dirty="0">
                <a:solidFill>
                  <a:schemeClr val="tx1"/>
                </a:solidFill>
              </a:rPr>
              <a:t>Constraints?</a:t>
            </a:r>
          </a:p>
          <a:p>
            <a:pPr lvl="2"/>
            <a:r>
              <a:rPr lang="hu-HU" dirty="0"/>
              <a:t>Continous: add to the objective function! (eg. Lagrangian multiplier)</a:t>
            </a:r>
            <a:endParaRPr lang="hu-HU" dirty="0">
              <a:solidFill>
                <a:schemeClr val="tx1"/>
              </a:solidFill>
            </a:endParaRPr>
          </a:p>
          <a:p>
            <a:pPr lvl="2"/>
            <a:r>
              <a:rPr lang="hu-HU" dirty="0"/>
              <a:t>Discrete is h</a:t>
            </a:r>
            <a:r>
              <a:rPr lang="hu-HU" dirty="0">
                <a:solidFill>
                  <a:schemeClr val="tx1"/>
                </a:solidFill>
              </a:rPr>
              <a:t>ard, if there are constraints (check every case)</a:t>
            </a:r>
          </a:p>
          <a:p>
            <a:pPr lvl="1"/>
            <a:endParaRPr lang="hu-HU" dirty="0">
              <a:solidFill>
                <a:schemeClr val="tx1"/>
              </a:solidFill>
            </a:endParaRPr>
          </a:p>
          <a:p>
            <a:pPr lvl="1"/>
            <a:r>
              <a:rPr lang="hu-HU" dirty="0">
                <a:solidFill>
                  <a:schemeClr val="tx1"/>
                </a:solidFill>
              </a:rPr>
              <a:t>It is even harder for </a:t>
            </a:r>
            <a:r>
              <a:rPr lang="hu-HU" b="1" dirty="0">
                <a:solidFill>
                  <a:schemeClr val="tx1"/>
                </a:solidFill>
              </a:rPr>
              <a:t>binary</a:t>
            </a:r>
            <a:r>
              <a:rPr lang="hu-HU" dirty="0">
                <a:solidFill>
                  <a:schemeClr val="tx1"/>
                </a:solidFill>
              </a:rPr>
              <a:t> (0,1) variables: brute force method</a:t>
            </a:r>
          </a:p>
          <a:p>
            <a:pPr lvl="1"/>
            <a:endParaRPr lang="hu-HU" dirty="0">
              <a:solidFill>
                <a:schemeClr val="tx1"/>
              </a:solidFill>
            </a:endParaRPr>
          </a:p>
          <a:p>
            <a:pPr lvl="1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42B79-E703-449A-9A96-E33DD1280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087" y="1962150"/>
            <a:ext cx="2762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8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C24B-D202-49E0-9803-FF84FB4E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Quadratic unconstrained binary optimization - QUBO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6F65E9-B171-4D64-B0C0-2D197471ABEE}"/>
                  </a:ext>
                </a:extLst>
              </p:cNvPr>
              <p:cNvSpPr txBox="1"/>
              <p:nvPr/>
            </p:nvSpPr>
            <p:spPr>
              <a:xfrm>
                <a:off x="1402080" y="1973580"/>
                <a:ext cx="284226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i="1" smtClean="0">
                          <a:latin typeface="Cambria Math" panose="02040503050406030204" pitchFamily="18" charset="0"/>
                        </a:rPr>
                        <m:t>〈 </m:t>
                      </m:r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hu-HU" sz="2400" b="1" i="1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hu-HU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6F65E9-B171-4D64-B0C0-2D197471A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080" y="1973580"/>
                <a:ext cx="2842260" cy="369332"/>
              </a:xfrm>
              <a:prstGeom prst="rect">
                <a:avLst/>
              </a:prstGeom>
              <a:blipFill>
                <a:blip r:embed="rId3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4649EE-82EE-4C3E-9636-0F50B502C610}"/>
                  </a:ext>
                </a:extLst>
              </p:cNvPr>
              <p:cNvSpPr txBox="1"/>
              <p:nvPr/>
            </p:nvSpPr>
            <p:spPr>
              <a:xfrm>
                <a:off x="5318760" y="1690688"/>
                <a:ext cx="3802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1800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hu-HU" dirty="0"/>
                  <a:t> is a symmetric matrix (n x 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1800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hu-HU" dirty="0"/>
                  <a:t> is a </a:t>
                </a:r>
                <a:r>
                  <a:rPr lang="hu-HU" b="1" dirty="0"/>
                  <a:t>binary </a:t>
                </a:r>
                <a:r>
                  <a:rPr lang="hu-HU" dirty="0"/>
                  <a:t>vector (n)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4649EE-82EE-4C3E-9636-0F50B502C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760" y="1690688"/>
                <a:ext cx="3802380" cy="646331"/>
              </a:xfrm>
              <a:prstGeom prst="rect">
                <a:avLst/>
              </a:prstGeom>
              <a:blipFill>
                <a:blip r:embed="rId4"/>
                <a:stretch>
                  <a:fillRect l="-1124" t="-4717" b="-1415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727F9E-EB77-4F16-8C90-FC07E3CB4A3B}"/>
                  </a:ext>
                </a:extLst>
              </p:cNvPr>
              <p:cNvSpPr txBox="1"/>
              <p:nvPr/>
            </p:nvSpPr>
            <p:spPr>
              <a:xfrm>
                <a:off x="1779270" y="2337019"/>
                <a:ext cx="31127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1800" i="1" smtClean="0">
                        <a:latin typeface="Cambria Math" panose="02040503050406030204" pitchFamily="18" charset="0"/>
                      </a:rPr>
                      <m:t>〈 10010 | </m:t>
                    </m:r>
                    <m:r>
                      <a:rPr lang="hu-HU" sz="1800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hu-HU" sz="1800" i="1" smtClean="0">
                        <a:latin typeface="Cambria Math" panose="02040503050406030204" pitchFamily="18" charset="0"/>
                      </a:rPr>
                      <m:t>| 10010 〉</m:t>
                    </m:r>
                  </m:oMath>
                </a14:m>
                <a:r>
                  <a:rPr lang="hu-HU" sz="1800" dirty="0"/>
                  <a:t> = scalar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727F9E-EB77-4F16-8C90-FC07E3CB4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270" y="2337019"/>
                <a:ext cx="3112770" cy="369332"/>
              </a:xfrm>
              <a:prstGeom prst="rect">
                <a:avLst/>
              </a:prstGeom>
              <a:blipFill>
                <a:blip r:embed="rId5"/>
                <a:stretch>
                  <a:fillRect l="-587" t="-8197" b="-245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D31DB7-A274-4539-810A-CEC49A1D5E38}"/>
                  </a:ext>
                </a:extLst>
              </p:cNvPr>
              <p:cNvSpPr txBox="1"/>
              <p:nvPr/>
            </p:nvSpPr>
            <p:spPr>
              <a:xfrm>
                <a:off x="1402080" y="3450790"/>
                <a:ext cx="284226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sz="24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hu-HU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hu-HU" sz="2400" i="1" smtClean="0">
                          <a:latin typeface="Cambria Math" panose="02040503050406030204" pitchFamily="18" charset="0"/>
                        </a:rPr>
                        <m:t>〈 </m:t>
                      </m:r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hu-HU" sz="2400" b="1" i="1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〉</m:t>
                      </m:r>
                      <m:r>
                        <a:rPr lang="hu-H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D31DB7-A274-4539-810A-CEC49A1D5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080" y="3450790"/>
                <a:ext cx="2842260" cy="369332"/>
              </a:xfrm>
              <a:prstGeom prst="rect">
                <a:avLst/>
              </a:prstGeom>
              <a:blipFill>
                <a:blip r:embed="rId6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BDCC64B-AF07-48DD-9300-C12FF5137FA6}"/>
              </a:ext>
            </a:extLst>
          </p:cNvPr>
          <p:cNvSpPr txBox="1"/>
          <p:nvPr/>
        </p:nvSpPr>
        <p:spPr>
          <a:xfrm>
            <a:off x="5516880" y="3429000"/>
            <a:ext cx="4168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Optimization problem: </a:t>
            </a:r>
          </a:p>
          <a:p>
            <a:r>
              <a:rPr lang="hu-HU" dirty="0"/>
              <a:t>We want to find </a:t>
            </a:r>
            <a:r>
              <a:rPr lang="hu-HU" b="1" dirty="0"/>
              <a:t>z </a:t>
            </a:r>
            <a:r>
              <a:rPr lang="hu-HU" dirty="0"/>
              <a:t>such that min(&lt;</a:t>
            </a:r>
            <a:r>
              <a:rPr lang="hu-HU" b="1" dirty="0"/>
              <a:t>z</a:t>
            </a:r>
            <a:r>
              <a:rPr lang="hu-HU" dirty="0"/>
              <a:t>|</a:t>
            </a:r>
            <a:r>
              <a:rPr lang="hu-HU" b="1" dirty="0"/>
              <a:t>Q|z</a:t>
            </a:r>
            <a:r>
              <a:rPr lang="hu-HU" dirty="0"/>
              <a:t>&gt;)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2E6F69-7F7F-4809-B2BE-1E72BCDEDA1F}"/>
                  </a:ext>
                </a:extLst>
              </p:cNvPr>
              <p:cNvSpPr txBox="1"/>
              <p:nvPr/>
            </p:nvSpPr>
            <p:spPr>
              <a:xfrm>
                <a:off x="2758440" y="4890313"/>
                <a:ext cx="60960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hu-HU" dirty="0">
                    <a:solidFill>
                      <a:schemeClr val="tx1"/>
                    </a:solidFill>
                  </a:rPr>
                  <a:t>Size of problem </a:t>
                </a:r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u-HU" b="0" dirty="0">
                    <a:solidFill>
                      <a:schemeClr val="tx1"/>
                    </a:solidFill>
                  </a:rPr>
                  <a:t> possible solutions</a:t>
                </a:r>
              </a:p>
              <a:p>
                <a:pPr lvl="1"/>
                <a:endParaRPr lang="hu-HU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hu-HU" b="1" dirty="0">
                    <a:solidFill>
                      <a:schemeClr val="tx1"/>
                    </a:solidFill>
                  </a:rPr>
                  <a:t>			Binary optimization is expensive.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2E6F69-7F7F-4809-B2BE-1E72BCDED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440" y="4890313"/>
                <a:ext cx="6096000" cy="923330"/>
              </a:xfrm>
              <a:prstGeom prst="rect">
                <a:avLst/>
              </a:prstGeom>
              <a:blipFill>
                <a:blip r:embed="rId7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1DF2BDA8-9247-4590-BFAB-5AC9B60658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207" y="4461510"/>
            <a:ext cx="2762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431C-E03F-4A39-9BF4-F1AD3623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 overview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E460632-FD01-470B-BABC-59A55760A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37" y="2277028"/>
            <a:ext cx="6630325" cy="344853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6C46C8-67F2-4E99-8267-0BBE969017A2}"/>
              </a:ext>
            </a:extLst>
          </p:cNvPr>
          <p:cNvSpPr txBox="1"/>
          <p:nvPr/>
        </p:nvSpPr>
        <p:spPr>
          <a:xfrm>
            <a:off x="5046133" y="6311899"/>
            <a:ext cx="8229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Bradler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Kamil, and Hugo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Wallner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"Certain properties and applications of shallow bosonic circuits.„</a:t>
            </a:r>
            <a:r>
              <a:rPr lang="hu-H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2021</a:t>
            </a:r>
            <a:endParaRPr lang="hu-HU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01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73AF74E-A528-4E98-A8B6-4FD1EF849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309" y="1521142"/>
            <a:ext cx="6493128" cy="38157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673703-11BE-49C6-8547-1BFF32959360}"/>
              </a:ext>
            </a:extLst>
          </p:cNvPr>
          <p:cNvSpPr txBox="1"/>
          <p:nvPr/>
        </p:nvSpPr>
        <p:spPr>
          <a:xfrm>
            <a:off x="1621155" y="4474646"/>
            <a:ext cx="362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Beam splitters and phase shifters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0164B-E6CE-4D6D-B60D-7E3776E63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915" y="2616332"/>
            <a:ext cx="3225165" cy="9934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DE4390A-45BE-4356-83F7-7F7C05BC4441}"/>
              </a:ext>
            </a:extLst>
          </p:cNvPr>
          <p:cNvSpPr/>
          <p:nvPr/>
        </p:nvSpPr>
        <p:spPr>
          <a:xfrm>
            <a:off x="1836420" y="1496159"/>
            <a:ext cx="2811780" cy="2811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A59DB7-23CB-48F0-BF33-C8D26051C545}"/>
              </a:ext>
            </a:extLst>
          </p:cNvPr>
          <p:cNvCxnSpPr>
            <a:cxnSpLocks/>
          </p:cNvCxnSpPr>
          <p:nvPr/>
        </p:nvCxnSpPr>
        <p:spPr>
          <a:xfrm>
            <a:off x="3627120" y="1532936"/>
            <a:ext cx="2674620" cy="916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2376B0-6374-4671-8248-00D135B1764B}"/>
              </a:ext>
            </a:extLst>
          </p:cNvPr>
          <p:cNvCxnSpPr>
            <a:cxnSpLocks/>
          </p:cNvCxnSpPr>
          <p:nvPr/>
        </p:nvCxnSpPr>
        <p:spPr>
          <a:xfrm flipV="1">
            <a:off x="3627120" y="3438422"/>
            <a:ext cx="2674620" cy="815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DA119D-1F2C-43ED-A393-7A23F7C5E944}"/>
              </a:ext>
            </a:extLst>
          </p:cNvPr>
          <p:cNvSpPr txBox="1"/>
          <p:nvPr/>
        </p:nvSpPr>
        <p:spPr>
          <a:xfrm>
            <a:off x="8419873" y="6215876"/>
            <a:ext cx="3535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Gard</a:t>
            </a:r>
            <a:r>
              <a:rPr lang="hu-HU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et al. "An introduction to boson-sampling.„</a:t>
            </a:r>
            <a:r>
              <a:rPr lang="hu-HU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54004E-1A6E-498C-AA90-4673257E249E}"/>
              </a:ext>
            </a:extLst>
          </p:cNvPr>
          <p:cNvSpPr txBox="1"/>
          <p:nvPr/>
        </p:nvSpPr>
        <p:spPr>
          <a:xfrm>
            <a:off x="6402210" y="6492875"/>
            <a:ext cx="56218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Bradler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Wallner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 "Certain properties and applications of shallow bosonic circuits.„</a:t>
            </a:r>
            <a:r>
              <a:rPr lang="hu-HU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2021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8FDE57-CA3E-4F60-A0DD-496F25357599}"/>
              </a:ext>
            </a:extLst>
          </p:cNvPr>
          <p:cNvCxnSpPr/>
          <p:nvPr/>
        </p:nvCxnSpPr>
        <p:spPr>
          <a:xfrm flipV="1">
            <a:off x="2415540" y="3162300"/>
            <a:ext cx="335280" cy="13792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6F1A3-ADDB-4111-84E1-58BC933BDDC7}"/>
              </a:ext>
            </a:extLst>
          </p:cNvPr>
          <p:cNvCxnSpPr>
            <a:cxnSpLocks/>
          </p:cNvCxnSpPr>
          <p:nvPr/>
        </p:nvCxnSpPr>
        <p:spPr>
          <a:xfrm flipH="1" flipV="1">
            <a:off x="2248236" y="2902049"/>
            <a:ext cx="160355" cy="16335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EE719C-31D9-4E2C-972D-D2F94428CE9A}"/>
              </a:ext>
            </a:extLst>
          </p:cNvPr>
          <p:cNvCxnSpPr>
            <a:cxnSpLocks/>
          </p:cNvCxnSpPr>
          <p:nvPr/>
        </p:nvCxnSpPr>
        <p:spPr>
          <a:xfrm flipH="1" flipV="1">
            <a:off x="3452195" y="3569798"/>
            <a:ext cx="441625" cy="1078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CD8C0A-0F3D-42A8-BEE8-D7756EA5CE55}"/>
              </a:ext>
            </a:extLst>
          </p:cNvPr>
          <p:cNvCxnSpPr>
            <a:cxnSpLocks/>
          </p:cNvCxnSpPr>
          <p:nvPr/>
        </p:nvCxnSpPr>
        <p:spPr>
          <a:xfrm flipV="1">
            <a:off x="3893820" y="3345180"/>
            <a:ext cx="0" cy="1303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153A9B0-1780-43F5-843B-A461C458B83A}"/>
              </a:ext>
            </a:extLst>
          </p:cNvPr>
          <p:cNvSpPr/>
          <p:nvPr/>
        </p:nvSpPr>
        <p:spPr>
          <a:xfrm>
            <a:off x="8200354" y="2529840"/>
            <a:ext cx="1377986" cy="830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409E128-E2B6-4917-8320-CFAA84DA4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1314" y="2600177"/>
            <a:ext cx="767290" cy="60854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B28E279-48A9-45E8-88D0-9D092C2B4B27}"/>
              </a:ext>
            </a:extLst>
          </p:cNvPr>
          <p:cNvSpPr txBox="1"/>
          <p:nvPr/>
        </p:nvSpPr>
        <p:spPr>
          <a:xfrm>
            <a:off x="2180272" y="1059477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</p:spTree>
    <p:extLst>
      <p:ext uri="{BB962C8B-B14F-4D97-AF65-F5344CB8AC3E}">
        <p14:creationId xmlns:p14="http://schemas.microsoft.com/office/powerpoint/2010/main" val="132933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8737</TotalTime>
  <Words>1709</Words>
  <Application>Microsoft Office PowerPoint</Application>
  <PresentationFormat>Widescreen</PresentationFormat>
  <Paragraphs>210</Paragraphs>
  <Slides>17</Slides>
  <Notes>9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LM Roman 10</vt:lpstr>
      <vt:lpstr>Office Theme</vt:lpstr>
      <vt:lpstr>Quadratic optimization with quantum computing midterm presentation</vt:lpstr>
      <vt:lpstr>Application: break minimization</vt:lpstr>
      <vt:lpstr>Application: break minimization</vt:lpstr>
      <vt:lpstr>Open questions</vt:lpstr>
      <vt:lpstr>Combinatorial optimization</vt:lpstr>
      <vt:lpstr>Combinatorial optimization</vt:lpstr>
      <vt:lpstr>Quadratic unconstrained binary optimization - QUBO</vt:lpstr>
      <vt:lpstr>Model overview</vt:lpstr>
      <vt:lpstr>PowerPoint Presentation</vt:lpstr>
      <vt:lpstr>PowerPoint Presentation</vt:lpstr>
      <vt:lpstr>PowerPoint Presentation</vt:lpstr>
      <vt:lpstr>Application: break minimization</vt:lpstr>
      <vt:lpstr>Application: break minimization</vt:lpstr>
      <vt:lpstr>Break minimization: formulation</vt:lpstr>
      <vt:lpstr>QUBO and number of breaks</vt:lpstr>
      <vt:lpstr>QUBO and number of breaks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Quadratic optimization with quantum computing</dc:title>
  <dc:creator>Balint831@sulid.hu</dc:creator>
  <cp:lastModifiedBy>Balint831@sulid.hu</cp:lastModifiedBy>
  <cp:revision>85</cp:revision>
  <dcterms:created xsi:type="dcterms:W3CDTF">2022-02-21T08:30:20Z</dcterms:created>
  <dcterms:modified xsi:type="dcterms:W3CDTF">2022-04-04T09:18:51Z</dcterms:modified>
</cp:coreProperties>
</file>