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8" r:id="rId3"/>
    <p:sldId id="276" r:id="rId4"/>
    <p:sldId id="257" r:id="rId5"/>
    <p:sldId id="265" r:id="rId6"/>
    <p:sldId id="300" r:id="rId7"/>
    <p:sldId id="301" r:id="rId8"/>
    <p:sldId id="293" r:id="rId9"/>
    <p:sldId id="294" r:id="rId10"/>
    <p:sldId id="292" r:id="rId11"/>
    <p:sldId id="291" r:id="rId12"/>
    <p:sldId id="289" r:id="rId13"/>
    <p:sldId id="297" r:id="rId14"/>
    <p:sldId id="298" r:id="rId15"/>
    <p:sldId id="296" r:id="rId16"/>
    <p:sldId id="303" r:id="rId17"/>
    <p:sldId id="295" r:id="rId18"/>
    <p:sldId id="302" r:id="rId19"/>
    <p:sldId id="299" r:id="rId20"/>
    <p:sldId id="288" r:id="rId21"/>
    <p:sldId id="266" r:id="rId22"/>
    <p:sldId id="261" r:id="rId23"/>
    <p:sldId id="277" r:id="rId24"/>
    <p:sldId id="258" r:id="rId25"/>
    <p:sldId id="282" r:id="rId26"/>
    <p:sldId id="281" r:id="rId27"/>
    <p:sldId id="280" r:id="rId28"/>
    <p:sldId id="284" r:id="rId29"/>
    <p:sldId id="285" r:id="rId30"/>
    <p:sldId id="260" r:id="rId31"/>
    <p:sldId id="263" r:id="rId32"/>
    <p:sldId id="272" r:id="rId33"/>
    <p:sldId id="273" r:id="rId34"/>
    <p:sldId id="287" r:id="rId35"/>
    <p:sldId id="275" r:id="rId36"/>
    <p:sldId id="278" r:id="rId37"/>
    <p:sldId id="286" r:id="rId38"/>
    <p:sldId id="274" r:id="rId39"/>
  </p:sldIdLst>
  <p:sldSz cx="12192000" cy="6858000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5360" autoAdjust="0"/>
  </p:normalViewPr>
  <p:slideViewPr>
    <p:cSldViewPr snapToGrid="0">
      <p:cViewPr varScale="1">
        <p:scale>
          <a:sx n="143" d="100"/>
          <a:sy n="143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0:57.6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22.13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32.62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4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24575,'3'0'0,"4"0"0,8 0 0,4 0 0,2 0 0,0 0 0,1 0 0,-2 0 0,0 0 0,0 0 0,-1 0 0,0 0 0,-1 0 0,1 0 0,-1 0 0,1 0 0,-4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5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24575,'0'-2'0,"1"1"0,-1-1 0,0 1 0,1-1 0,0 1 0,-1-1 0,1 1 0,0-1 0,0 1 0,-1 0 0,1 0 0,0-1 0,1 1 0,-1 0 0,0 0 0,0 0 0,0 0 0,1 0 0,1-1 0,33-17 0,-25 14 0,315-178 0,-320 179-227,1 0-1,0 0 1,0 1-1,0 0 1,13-3-1,-4 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24575,'-9'1'0,"1"1"0,-1 1 0,1-1 0,0 1 0,0 1 0,0 0 0,-14 8 0,-6 3 0,-145 54 0,-42 20 0,27 11 0,175-94-1365,2-2-5461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24575,'11'-8'0,"1"-1"0,-1 2 0,1-1 0,0 2 0,1 0 0,26-9 0,19-10 0,-33 11 0,19-8 0,-1-2 0,61-46 0,-91 61-1365,-2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1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24575,'0'335'-1365,"0"-319"-5461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0.53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9.73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35.9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5:05.7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08.40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29.22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EFB2F96-B852-4E62-A440-A40FC6EE8BF4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defTabSz="990752">
              <a:defRPr/>
            </a:pP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4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38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3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546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90752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 cut is one of the most famous problems in combinatiorial optimization.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an undirected graph, the max cut problem aims to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model this problem by introducing binary variables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81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59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Cost function: i and j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45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44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7.png"/><Relationship Id="rId18" Type="http://schemas.openxmlformats.org/officeDocument/2006/relationships/customXml" Target="../ink/ink24.xml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21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6.png"/><Relationship Id="rId24" Type="http://schemas.openxmlformats.org/officeDocument/2006/relationships/customXml" Target="../ink/ink27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20.xml"/><Relationship Id="rId19" Type="http://schemas.openxmlformats.org/officeDocument/2006/relationships/image" Target="../media/image20.png"/><Relationship Id="rId4" Type="http://schemas.openxmlformats.org/officeDocument/2006/relationships/customXml" Target="../ink/ink17.xml"/><Relationship Id="rId9" Type="http://schemas.openxmlformats.org/officeDocument/2006/relationships/image" Target="../media/image1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3.xml"/><Relationship Id="rId18" Type="http://schemas.openxmlformats.org/officeDocument/2006/relationships/image" Target="../media/image31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28.png"/><Relationship Id="rId17" Type="http://schemas.openxmlformats.org/officeDocument/2006/relationships/customXml" Target="../ink/ink35.xml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27.png"/><Relationship Id="rId19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customXml" Target="../ink/ink31.xm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8.png"/><Relationship Id="rId18" Type="http://schemas.openxmlformats.org/officeDocument/2006/relationships/customXml" Target="../ink/ink43.xml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customXml" Target="../ink/ink40.xm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2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39.xml"/><Relationship Id="rId19" Type="http://schemas.openxmlformats.org/officeDocument/2006/relationships/image" Target="../media/image31.png"/><Relationship Id="rId4" Type="http://schemas.openxmlformats.org/officeDocument/2006/relationships/customXml" Target="../ink/ink36.xml"/><Relationship Id="rId9" Type="http://schemas.openxmlformats.org/officeDocument/2006/relationships/image" Target="../media/image26.png"/><Relationship Id="rId14" Type="http://schemas.openxmlformats.org/officeDocument/2006/relationships/customXml" Target="../ink/ink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48.xml"/><Relationship Id="rId26" Type="http://schemas.openxmlformats.org/officeDocument/2006/relationships/image" Target="../media/image42.png"/><Relationship Id="rId3" Type="http://schemas.openxmlformats.org/officeDocument/2006/relationships/tags" Target="../tags/tag3.xml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45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tags" Target="../tags/tag2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34.png"/><Relationship Id="rId24" Type="http://schemas.openxmlformats.org/officeDocument/2006/relationships/customXml" Target="../ink/ink51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44.xml"/><Relationship Id="rId19" Type="http://schemas.openxmlformats.org/officeDocument/2006/relationships/image" Target="../media/image38.png"/><Relationship Id="rId4" Type="http://schemas.openxmlformats.org/officeDocument/2006/relationships/tags" Target="../tags/tag4.xml"/><Relationship Id="rId9" Type="http://schemas.openxmlformats.org/officeDocument/2006/relationships/image" Target="../media/image6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" Type="http://schemas.openxmlformats.org/officeDocument/2006/relationships/tags" Target="../tags/tag7.xml"/><Relationship Id="rId21" Type="http://schemas.openxmlformats.org/officeDocument/2006/relationships/image" Target="../media/image36.png"/><Relationship Id="rId7" Type="http://schemas.openxmlformats.org/officeDocument/2006/relationships/tags" Target="../tags/tag11.xml"/><Relationship Id="rId12" Type="http://schemas.openxmlformats.org/officeDocument/2006/relationships/image" Target="../media/image44.png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3.png"/><Relationship Id="rId2" Type="http://schemas.openxmlformats.org/officeDocument/2006/relationships/tags" Target="../tags/tag6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4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33.png"/><Relationship Id="rId24" Type="http://schemas.openxmlformats.org/officeDocument/2006/relationships/customXml" Target="../ink/ink56.xml"/><Relationship Id="rId32" Type="http://schemas.openxmlformats.org/officeDocument/2006/relationships/image" Target="../media/image42.png"/><Relationship Id="rId5" Type="http://schemas.openxmlformats.org/officeDocument/2006/relationships/tags" Target="../tags/tag9.xml"/><Relationship Id="rId15" Type="http://schemas.openxmlformats.org/officeDocument/2006/relationships/image" Target="../media/image6.png"/><Relationship Id="rId23" Type="http://schemas.openxmlformats.org/officeDocument/2006/relationships/image" Target="../media/image37.png"/><Relationship Id="rId28" Type="http://schemas.openxmlformats.org/officeDocument/2006/relationships/customXml" Target="../ink/ink58.xml"/><Relationship Id="rId10" Type="http://schemas.openxmlformats.org/officeDocument/2006/relationships/image" Target="../media/image32.png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46.png"/><Relationship Id="rId22" Type="http://schemas.openxmlformats.org/officeDocument/2006/relationships/customXml" Target="../ink/ink55.xml"/><Relationship Id="rId27" Type="http://schemas.openxmlformats.org/officeDocument/2006/relationships/image" Target="../media/image39.png"/><Relationship Id="rId30" Type="http://schemas.openxmlformats.org/officeDocument/2006/relationships/customXml" Target="../ink/ink59.xml"/><Relationship Id="rId8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Relationship Id="rId9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5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0.png"/><Relationship Id="rId12" Type="http://schemas.openxmlformats.org/officeDocument/2006/relationships/image" Target="../media/image5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customXml" Target="../ink/ink60.xml"/><Relationship Id="rId11" Type="http://schemas.openxmlformats.org/officeDocument/2006/relationships/image" Target="../media/image150.png"/><Relationship Id="rId5" Type="http://schemas.openxmlformats.org/officeDocument/2006/relationships/image" Target="../media/image52.png"/><Relationship Id="rId10" Type="http://schemas.openxmlformats.org/officeDocument/2006/relationships/customXml" Target="../ink/ink62.xml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40.png"/><Relationship Id="rId1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200.png"/><Relationship Id="rId3" Type="http://schemas.openxmlformats.org/officeDocument/2006/relationships/tags" Target="../tags/tag16.xml"/><Relationship Id="rId7" Type="http://schemas.openxmlformats.org/officeDocument/2006/relationships/image" Target="../media/image52.png"/><Relationship Id="rId12" Type="http://schemas.openxmlformats.org/officeDocument/2006/relationships/customXml" Target="../ink/ink65.xml"/><Relationship Id="rId2" Type="http://schemas.openxmlformats.org/officeDocument/2006/relationships/tags" Target="../tags/tag15.xml"/><Relationship Id="rId16" Type="http://schemas.openxmlformats.org/officeDocument/2006/relationships/image" Target="../media/image56.png"/><Relationship Id="rId1" Type="http://schemas.openxmlformats.org/officeDocument/2006/relationships/tags" Target="../tags/tag14.xml"/><Relationship Id="rId6" Type="http://schemas.openxmlformats.org/officeDocument/2006/relationships/image" Target="../media/image53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0.xml"/><Relationship Id="rId15" Type="http://schemas.openxmlformats.org/officeDocument/2006/relationships/image" Target="../media/image57.png"/><Relationship Id="rId10" Type="http://schemas.openxmlformats.org/officeDocument/2006/relationships/customXml" Target="../ink/ink6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200.png"/><Relationship Id="rId3" Type="http://schemas.openxmlformats.org/officeDocument/2006/relationships/tags" Target="../tags/tag19.xml"/><Relationship Id="rId7" Type="http://schemas.openxmlformats.org/officeDocument/2006/relationships/image" Target="../media/image53.png"/><Relationship Id="rId12" Type="http://schemas.openxmlformats.org/officeDocument/2006/relationships/customXml" Target="../ink/ink68.xml"/><Relationship Id="rId2" Type="http://schemas.openxmlformats.org/officeDocument/2006/relationships/tags" Target="../tags/tag18.xml"/><Relationship Id="rId16" Type="http://schemas.openxmlformats.org/officeDocument/2006/relationships/image" Target="../media/image56.png"/><Relationship Id="rId1" Type="http://schemas.openxmlformats.org/officeDocument/2006/relationships/tags" Target="../tags/tag17.xml"/><Relationship Id="rId6" Type="http://schemas.openxmlformats.org/officeDocument/2006/relationships/image" Target="../media/image52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1.xml"/><Relationship Id="rId15" Type="http://schemas.openxmlformats.org/officeDocument/2006/relationships/image" Target="../media/image57.png"/><Relationship Id="rId10" Type="http://schemas.openxmlformats.org/officeDocument/2006/relationships/customXml" Target="../ink/ink6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8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60.png"/><Relationship Id="rId2" Type="http://schemas.openxmlformats.org/officeDocument/2006/relationships/tags" Target="../tags/tag23.xml"/><Relationship Id="rId16" Type="http://schemas.openxmlformats.org/officeDocument/2006/relationships/image" Target="../media/image63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55.png"/><Relationship Id="rId5" Type="http://schemas.openxmlformats.org/officeDocument/2006/relationships/tags" Target="../tags/tag26.xml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6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33.xml"/><Relationship Id="rId10" Type="http://schemas.openxmlformats.org/officeDocument/2006/relationships/image" Target="../media/image66.png"/><Relationship Id="rId4" Type="http://schemas.openxmlformats.org/officeDocument/2006/relationships/tags" Target="../tags/tag32.xml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76.png"/><Relationship Id="rId5" Type="http://schemas.openxmlformats.org/officeDocument/2006/relationships/image" Target="../media/image3.gif"/><Relationship Id="rId4" Type="http://schemas.openxmlformats.org/officeDocument/2006/relationships/image" Target="../media/image4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82.png"/><Relationship Id="rId5" Type="http://schemas.openxmlformats.org/officeDocument/2006/relationships/image" Target="../media/image440.png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customXml" Target="../ink/ink14.xml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12.xml"/><Relationship Id="rId1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Biweekely Presentation IV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5643195-13AF-4573-90A2-BECCD6CB4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14:cNvPr>
              <p14:cNvContentPartPr/>
              <p14:nvPr/>
            </p14:nvContentPartPr>
            <p14:xfrm>
              <a:off x="819978" y="1847951"/>
              <a:ext cx="3732120" cy="27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338" y="1740311"/>
                <a:ext cx="3767760" cy="29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14:cNvPr>
              <p14:cNvContentPartPr/>
              <p14:nvPr/>
            </p14:nvContentPartPr>
            <p14:xfrm>
              <a:off x="740058" y="1789631"/>
              <a:ext cx="1370160" cy="96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418" y="1681991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14:cNvPr>
              <p14:cNvContentPartPr/>
              <p14:nvPr/>
            </p14:nvContentPartPr>
            <p14:xfrm>
              <a:off x="2308578" y="3563351"/>
              <a:ext cx="2243520" cy="241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0938" y="3455711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14:cNvPr>
              <p14:cNvContentPartPr/>
              <p14:nvPr/>
            </p14:nvContentPartPr>
            <p14:xfrm>
              <a:off x="1260978" y="3497111"/>
              <a:ext cx="106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338" y="3488471"/>
                <a:ext cx="12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14:cNvPr>
              <p14:cNvContentPartPr/>
              <p14:nvPr/>
            </p14:nvContentPartPr>
            <p14:xfrm>
              <a:off x="1688298" y="4444271"/>
              <a:ext cx="166680" cy="9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658" y="4435631"/>
                <a:ext cx="184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14:cNvPr>
              <p14:cNvContentPartPr/>
              <p14:nvPr/>
            </p14:nvContentPartPr>
            <p14:xfrm>
              <a:off x="2307858" y="3984191"/>
              <a:ext cx="255240" cy="113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9218" y="3975551"/>
                <a:ext cx="2728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14:cNvPr>
              <p14:cNvContentPartPr/>
              <p14:nvPr/>
            </p14:nvContentPartPr>
            <p14:xfrm>
              <a:off x="3103458" y="2225591"/>
              <a:ext cx="147240" cy="8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4458" y="2216951"/>
                <a:ext cx="164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14:cNvPr>
              <p14:cNvContentPartPr/>
              <p14:nvPr/>
            </p14:nvContentPartPr>
            <p14:xfrm>
              <a:off x="4057818" y="3043151"/>
              <a:ext cx="360" cy="12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818" y="3034151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14:cNvPr>
              <p14:cNvContentPartPr/>
              <p14:nvPr/>
            </p14:nvContentPartPr>
            <p14:xfrm>
              <a:off x="8956767" y="3514372"/>
              <a:ext cx="2243520" cy="241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39127" y="3406732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14:cNvPr>
              <p14:cNvContentPartPr/>
              <p14:nvPr/>
            </p14:nvContentPartPr>
            <p14:xfrm>
              <a:off x="7320597" y="1586676"/>
              <a:ext cx="1370160" cy="960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2957" y="1479036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14:cNvPr>
              <p14:cNvContentPartPr/>
              <p14:nvPr/>
            </p14:nvContentPartPr>
            <p14:xfrm>
              <a:off x="7507086" y="1726682"/>
              <a:ext cx="3732120" cy="275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9446" y="1619042"/>
                <a:ext cx="376776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72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430CDE-40E7-49A0-B315-24934C08DFED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43EE62C-1AF8-4B55-9705-51BA5726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29" y="19424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013311" y="36817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50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3" name="Picture 52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B5BDF0F7-CB44-449F-AD7B-76F82D8CF2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64" y="2322251"/>
            <a:ext cx="3419151" cy="3854712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5DA43AD8-E6E6-4F88-9032-87394EE5B9E7}"/>
              </a:ext>
            </a:extLst>
          </p:cNvPr>
          <p:cNvSpPr/>
          <p:nvPr/>
        </p:nvSpPr>
        <p:spPr>
          <a:xfrm>
            <a:off x="5024946" y="4061539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6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8E3E5B2A-CB01-469F-9094-371E7CAA02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675A3993-C4D4-4307-8BA8-BFCA665A5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3C35DA9-743E-4507-B482-6079EDDAC1E9}"/>
              </a:ext>
            </a:extLst>
          </p:cNvPr>
          <p:cNvSpPr txBox="1"/>
          <p:nvPr/>
        </p:nvSpPr>
        <p:spPr>
          <a:xfrm>
            <a:off x="6615095" y="4311181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Cost function</a:t>
            </a:r>
            <a:r>
              <a:rPr lang="hu-HU" dirty="0"/>
              <a:t>: </a:t>
            </a:r>
            <a:endParaRPr lang="hu-HU" b="1" dirty="0"/>
          </a:p>
        </p:txBody>
      </p:sp>
      <p:pic>
        <p:nvPicPr>
          <p:cNvPr id="98" name="Picture 97" descr="\documentclass{article}&#10;\usepackage{amsmath}&#10;\pagestyle{empty}&#10;\begin{document}&#10;&#10;$f(\mathbf{x}) = \sum_{(i,j)\epsilon E} - x_i - x_j + 2x_ix_j $&#10;&#10;&#10;\end{document}" title="IguanaTex Bitmap Display">
            <a:extLst>
              <a:ext uri="{FF2B5EF4-FFF2-40B4-BE49-F238E27FC236}">
                <a16:creationId xmlns:a16="http://schemas.microsoft.com/office/drawing/2014/main" id="{942621D3-7CC3-4071-B838-07043AD4DD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27" y="4793080"/>
            <a:ext cx="3286741" cy="281424"/>
          </a:xfrm>
          <a:prstGeom prst="rect">
            <a:avLst/>
          </a:prstGeom>
        </p:spPr>
      </p:pic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79F28C13-EC97-45C6-BFB3-90C9F835A39F}"/>
              </a:ext>
            </a:extLst>
          </p:cNvPr>
          <p:cNvGraphicFramePr>
            <a:graphicFrameLocks noGrp="1"/>
          </p:cNvGraphicFramePr>
          <p:nvPr/>
        </p:nvGraphicFramePr>
        <p:xfrm>
          <a:off x="6857740" y="5326193"/>
          <a:ext cx="4048314" cy="131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584121189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4001927904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2587498793"/>
                    </a:ext>
                  </a:extLst>
                </a:gridCol>
              </a:tblGrid>
              <a:tr h="262485"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Cost</a:t>
                      </a:r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59671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3162302944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10825315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1694592637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97395656"/>
                  </a:ext>
                </a:extLst>
              </a:tr>
            </a:tbl>
          </a:graphicData>
        </a:graphic>
      </p:graphicFrame>
      <p:pic>
        <p:nvPicPr>
          <p:cNvPr id="91" name="Picture 90" descr="\documentclass{article}&#10;\usepackage{amsmath}&#10;\pagestyle{empty}&#10;\begin{document}&#10;&#10;$x_i $&#10;&#10;&#10;\end{document}" title="IguanaTex Bitmap Display">
            <a:extLst>
              <a:ext uri="{FF2B5EF4-FFF2-40B4-BE49-F238E27FC236}">
                <a16:creationId xmlns:a16="http://schemas.microsoft.com/office/drawing/2014/main" id="{E4DE4E91-C414-4299-8FC3-975DC23320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0" y="5412882"/>
            <a:ext cx="179705" cy="137179"/>
          </a:xfrm>
          <a:prstGeom prst="rect">
            <a:avLst/>
          </a:prstGeom>
        </p:spPr>
      </p:pic>
      <p:pic>
        <p:nvPicPr>
          <p:cNvPr id="94" name="Picture 93" descr="\documentclass{article}&#10;\usepackage{amsmath}&#10;\pagestyle{empty}&#10;\begin{document}&#10;&#10;$x_j $&#10;&#10;&#10;\end{document}" title="IguanaTex Bitmap Display">
            <a:extLst>
              <a:ext uri="{FF2B5EF4-FFF2-40B4-BE49-F238E27FC236}">
                <a16:creationId xmlns:a16="http://schemas.microsoft.com/office/drawing/2014/main" id="{C66DA5B7-E0C1-448C-8386-DAA4AE90C7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07" y="5397781"/>
            <a:ext cx="193943" cy="16738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5549E1E3-166F-49E7-946D-3ADA76F949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945B987C-F162-4AB7-95B0-F0D3CBC8BB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CFB6-9A88-4729-A6F8-528933F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Quantum computer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65E7F-05A7-4ADE-AC1F-A1C011B094A4}"/>
              </a:ext>
            </a:extLst>
          </p:cNvPr>
          <p:cNvSpPr txBox="1"/>
          <p:nvPr/>
        </p:nvSpPr>
        <p:spPr>
          <a:xfrm>
            <a:off x="1765392" y="4916129"/>
            <a:ext cx="21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Updates    x    Shots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34DEA-E520-43B1-A315-8E5FD73EAC69}"/>
              </a:ext>
            </a:extLst>
          </p:cNvPr>
          <p:cNvCxnSpPr/>
          <p:nvPr/>
        </p:nvCxnSpPr>
        <p:spPr>
          <a:xfrm>
            <a:off x="2619722" y="53446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B1C0AC-7428-40DB-AC9A-D96383E149AB}"/>
              </a:ext>
            </a:extLst>
          </p:cNvPr>
          <p:cNvSpPr txBox="1"/>
          <p:nvPr/>
        </p:nvSpPr>
        <p:spPr>
          <a:xfrm>
            <a:off x="2164746" y="60643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275CE-0542-4E12-B727-734FDD404617}"/>
              </a:ext>
            </a:extLst>
          </p:cNvPr>
          <p:cNvSpPr txBox="1"/>
          <p:nvPr/>
        </p:nvSpPr>
        <p:spPr>
          <a:xfrm>
            <a:off x="5094831" y="4975329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Epochs    x    Batch size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95E15A-1B87-4C3A-B4ED-F226DEE8C111}"/>
              </a:ext>
            </a:extLst>
          </p:cNvPr>
          <p:cNvCxnSpPr/>
          <p:nvPr/>
        </p:nvCxnSpPr>
        <p:spPr>
          <a:xfrm>
            <a:off x="5949161" y="54038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Timeline&#10;&#10;Description automatically generated">
            <a:extLst>
              <a:ext uri="{FF2B5EF4-FFF2-40B4-BE49-F238E27FC236}">
                <a16:creationId xmlns:a16="http://schemas.microsoft.com/office/drawing/2014/main" id="{6B70A648-1A2E-49A4-9022-350A143E7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2"/>
          <a:stretch/>
        </p:blipFill>
        <p:spPr>
          <a:xfrm>
            <a:off x="6700559" y="1356419"/>
            <a:ext cx="4986407" cy="2947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47895-C64D-44DA-BFD5-65E24668FC72}"/>
              </a:ext>
            </a:extLst>
          </p:cNvPr>
          <p:cNvSpPr txBox="1"/>
          <p:nvPr/>
        </p:nvSpPr>
        <p:spPr>
          <a:xfrm>
            <a:off x="5494185" y="61235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F002AE-2936-4BD6-BD86-57ADD76F235F}"/>
              </a:ext>
            </a:extLst>
          </p:cNvPr>
          <p:cNvCxnSpPr/>
          <p:nvPr/>
        </p:nvCxnSpPr>
        <p:spPr>
          <a:xfrm>
            <a:off x="4421825" y="4916129"/>
            <a:ext cx="0" cy="1445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398B9D-1C8F-4EE8-8FCA-B4F2E4147190}"/>
              </a:ext>
            </a:extLst>
          </p:cNvPr>
          <p:cNvSpPr txBox="1"/>
          <p:nvPr/>
        </p:nvSpPr>
        <p:spPr>
          <a:xfrm>
            <a:off x="660769" y="4455169"/>
            <a:ext cx="796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       </a:t>
            </a:r>
            <a:r>
              <a:rPr lang="hu-HU" b="1" dirty="0"/>
              <a:t>Variational bosonic solver	          Mini-batch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F762F-7B2B-4D05-A2AE-9B77AC6FAF43}"/>
              </a:ext>
            </a:extLst>
          </p:cNvPr>
          <p:cNvSpPr txBox="1"/>
          <p:nvPr/>
        </p:nvSpPr>
        <p:spPr>
          <a:xfrm>
            <a:off x="914400" y="1690688"/>
            <a:ext cx="1038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Piquasso – Photoninc quantum computer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Boosted with FPGA server for linear algebra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Large speedup with splitting up the QUBO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D884D-88B1-44AD-B62C-BE92A75D9959}"/>
              </a:ext>
            </a:extLst>
          </p:cNvPr>
          <p:cNvSpPr txBox="1"/>
          <p:nvPr/>
        </p:nvSpPr>
        <p:spPr>
          <a:xfrm>
            <a:off x="3506311" y="4026637"/>
            <a:ext cx="25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cap="small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06258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-24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458534"/>
            <a:ext cx="0" cy="108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(best): -24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20</a:t>
            </a:r>
          </a:p>
          <a:p>
            <a:r>
              <a:rPr lang="hu-HU" sz="1400" dirty="0"/>
              <a:t>Updates</a:t>
            </a:r>
            <a:r>
              <a:rPr lang="hu-HU" sz="1400"/>
              <a:t>: 30</a:t>
            </a:r>
            <a:endParaRPr lang="hu-HU" sz="1400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5981C0E-20A2-9035-B37D-35C4A648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0" y="1393585"/>
            <a:ext cx="4607327" cy="3455495"/>
          </a:xfrm>
        </p:spPr>
      </p:pic>
    </p:spTree>
    <p:extLst>
      <p:ext uri="{BB962C8B-B14F-4D97-AF65-F5344CB8AC3E}">
        <p14:creationId xmlns:p14="http://schemas.microsoft.com/office/powerpoint/2010/main" val="358950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714166"/>
            <a:ext cx="148228" cy="8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variational: [-50, -46]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hart, radar chart&#10;&#10;Description automatically generated">
            <a:extLst>
              <a:ext uri="{FF2B5EF4-FFF2-40B4-BE49-F238E27FC236}">
                <a16:creationId xmlns:a16="http://schemas.microsoft.com/office/drawing/2014/main" id="{01B795C9-E770-4E58-AB63-34546449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90" y="1026454"/>
            <a:ext cx="2392450" cy="16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AA525C-6C00-42BA-8B90-E3563BC1C995}"/>
              </a:ext>
            </a:extLst>
          </p:cNvPr>
          <p:cNvSpPr txBox="1"/>
          <p:nvPr/>
        </p:nvSpPr>
        <p:spPr>
          <a:xfrm>
            <a:off x="9774840" y="122809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6B225-B85A-4241-BB46-98D82D41EA1F}"/>
              </a:ext>
            </a:extLst>
          </p:cNvPr>
          <p:cNvSpPr txBox="1"/>
          <p:nvPr/>
        </p:nvSpPr>
        <p:spPr>
          <a:xfrm>
            <a:off x="9774840" y="3625135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8D2C-772C-4F4C-8425-4E54672AE177}"/>
              </a:ext>
            </a:extLst>
          </p:cNvPr>
          <p:cNvSpPr txBox="1"/>
          <p:nvPr/>
        </p:nvSpPr>
        <p:spPr>
          <a:xfrm>
            <a:off x="6667778" y="5693046"/>
            <a:ext cx="20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Certainly wrong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E4A0B6-C7A9-49EB-89D9-343F3E9C29B1}"/>
              </a:ext>
            </a:extLst>
          </p:cNvPr>
          <p:cNvSpPr/>
          <p:nvPr/>
        </p:nvSpPr>
        <p:spPr>
          <a:xfrm>
            <a:off x="8056064" y="2542966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5DB0A911-DAFF-467F-B2CA-B33DB8C08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82" y="3210412"/>
            <a:ext cx="2392451" cy="16200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B4C14-BB68-41BA-AE69-DAF1B4C0F84E}"/>
              </a:ext>
            </a:extLst>
          </p:cNvPr>
          <p:cNvCxnSpPr/>
          <p:nvPr/>
        </p:nvCxnSpPr>
        <p:spPr>
          <a:xfrm flipV="1">
            <a:off x="7528782" y="4714166"/>
            <a:ext cx="440514" cy="978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30</a:t>
            </a:r>
          </a:p>
          <a:p>
            <a:r>
              <a:rPr lang="hu-HU" sz="1400" dirty="0"/>
              <a:t>Updates: 15</a:t>
            </a:r>
          </a:p>
        </p:txBody>
      </p:sp>
    </p:spTree>
    <p:extLst>
      <p:ext uri="{BB962C8B-B14F-4D97-AF65-F5344CB8AC3E}">
        <p14:creationId xmlns:p14="http://schemas.microsoft.com/office/powerpoint/2010/main" val="423920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91245" y="5167312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420268" y="4551977"/>
            <a:ext cx="148228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425632" y="5469201"/>
            <a:ext cx="177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[-50, -48]</a:t>
            </a:r>
          </a:p>
        </p:txBody>
      </p:sp>
    </p:spTree>
    <p:extLst>
      <p:ext uri="{BB962C8B-B14F-4D97-AF65-F5344CB8AC3E}">
        <p14:creationId xmlns:p14="http://schemas.microsoft.com/office/powerpoint/2010/main" val="13156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7576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 dirty="0"/>
              <a:t>Application: break minimization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Combinatorial optimization: QUBO</a:t>
            </a:r>
          </a:p>
          <a:p>
            <a:pPr>
              <a:lnSpc>
                <a:spcPct val="150000"/>
              </a:lnSpc>
            </a:pPr>
            <a:r>
              <a:rPr lang="hu-HU" dirty="0"/>
              <a:t>Boson sampling: How to convert discrete to continous?</a:t>
            </a:r>
          </a:p>
          <a:p>
            <a:pPr>
              <a:lnSpc>
                <a:spcPct val="150000"/>
              </a:lnSpc>
            </a:pPr>
            <a:r>
              <a:rPr lang="hu-HU" dirty="0"/>
              <a:t>Variational solver: boson sampler – part of an optimizer</a:t>
            </a:r>
          </a:p>
          <a:p>
            <a:pPr>
              <a:lnSpc>
                <a:spcPct val="150000"/>
              </a:lnSpc>
            </a:pPr>
            <a:r>
              <a:rPr lang="hu-HU" dirty="0"/>
              <a:t>Progress results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3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over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continous 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Constraints?</a:t>
            </a: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Continous: add to the objective function! (eg. Lagrangian multiplier)</a:t>
            </a:r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Discrete is h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even harder for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7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7359B-9220-44B4-B500-1CA55F98CCE4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0C0B7-2605-4430-857F-2B3AD3F2EF20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C499-64EA-420B-A949-9C47EFE6C501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3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	(continous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38" y="2586108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2795869" y="2396964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4965504" y="303682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4450546" y="1959315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4636543" y="4568518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5830847" y="4438459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527" y="4434139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5802767" y="4449259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7127" y="4413619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4775327" y="4508659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327" y="4473019"/>
                <a:ext cx="558360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49" y="5504869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7" t="-1" b="-9558"/>
          <a:stretch/>
        </p:blipFill>
        <p:spPr>
          <a:xfrm>
            <a:off x="4892961" y="4992246"/>
            <a:ext cx="2298944" cy="3773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C2DC2E-294C-4B13-B006-75BD3169C122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447376F-DCFC-4AF3-A03A-1478702C5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71" y="4449259"/>
            <a:ext cx="276225" cy="1466850"/>
          </a:xfrm>
          <a:prstGeom prst="rect">
            <a:avLst/>
          </a:prstGeom>
        </p:spPr>
      </p:pic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78FF4A3-49AC-4177-98AF-0C3094D67B35}"/>
              </a:ext>
            </a:extLst>
          </p:cNvPr>
          <p:cNvCxnSpPr>
            <a:stCxn id="68" idx="3"/>
          </p:cNvCxnSpPr>
          <p:nvPr/>
        </p:nvCxnSpPr>
        <p:spPr>
          <a:xfrm>
            <a:off x="7191905" y="5180946"/>
            <a:ext cx="2097092" cy="3239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6EBF084-2002-4776-AA29-AABD97C2B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1DC521-C725-4276-A21A-BFA2FE9A5EA6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2791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B913B2-554B-4E35-9532-EFE0BD47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C0BC4F-C7F7-474B-8E59-67EF1A56FD91}"/>
              </a:ext>
            </a:extLst>
          </p:cNvPr>
          <p:cNvSpPr/>
          <p:nvPr/>
        </p:nvSpPr>
        <p:spPr>
          <a:xfrm>
            <a:off x="2219823" y="5292298"/>
            <a:ext cx="2034205" cy="1095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2265CE-8113-4F0C-88E3-BD8BBA7EBE08}"/>
              </a:ext>
            </a:extLst>
          </p:cNvPr>
          <p:cNvSpPr/>
          <p:nvPr/>
        </p:nvSpPr>
        <p:spPr>
          <a:xfrm>
            <a:off x="2441726" y="5327235"/>
            <a:ext cx="1553541" cy="34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2BEB1-F243-4491-A4EA-7B797CA09F7F}"/>
              </a:ext>
            </a:extLst>
          </p:cNvPr>
          <p:cNvCxnSpPr>
            <a:cxnSpLocks/>
          </p:cNvCxnSpPr>
          <p:nvPr/>
        </p:nvCxnSpPr>
        <p:spPr>
          <a:xfrm flipH="1" flipV="1">
            <a:off x="2759101" y="570032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F6993F-5CFE-49AA-8098-CBB9899E3B93}"/>
              </a:ext>
            </a:extLst>
          </p:cNvPr>
          <p:cNvSpPr txBox="1"/>
          <p:nvPr/>
        </p:nvSpPr>
        <p:spPr>
          <a:xfrm>
            <a:off x="2648256" y="5937745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0B649-E048-4924-BC94-59475164EB5B}"/>
              </a:ext>
            </a:extLst>
          </p:cNvPr>
          <p:cNvCxnSpPr>
            <a:cxnSpLocks/>
          </p:cNvCxnSpPr>
          <p:nvPr/>
        </p:nvCxnSpPr>
        <p:spPr>
          <a:xfrm flipV="1">
            <a:off x="3441719" y="570098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BDED86-539A-471F-BE0E-AF9C8FFD2CC9}"/>
              </a:ext>
            </a:extLst>
          </p:cNvPr>
          <p:cNvSpPr txBox="1"/>
          <p:nvPr/>
        </p:nvSpPr>
        <p:spPr>
          <a:xfrm>
            <a:off x="10381586" y="5432436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discrete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4BE48-0609-4E03-85BD-84B8A4D6E5AF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0" y="5343645"/>
            <a:ext cx="297180" cy="17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F7F9A8-7610-477C-9E0F-37CCB3CAFCD6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D29F6-F948-42FE-824B-42B246BC3831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8547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676812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153809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696342"/>
            <a:ext cx="3672379" cy="20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792736" y="1594200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65" name="Picture 64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91860A49-FDF3-4C5F-B20B-3199F23395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18" y="1622392"/>
            <a:ext cx="1175168" cy="272834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3FE67BA-D984-4D27-919D-D1F80755D293}"/>
              </a:ext>
            </a:extLst>
          </p:cNvPr>
          <p:cNvSpPr txBox="1"/>
          <p:nvPr/>
        </p:nvSpPr>
        <p:spPr>
          <a:xfrm>
            <a:off x="9227260" y="1975330"/>
            <a:ext cx="213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Mapping to qubit basis:</a:t>
            </a:r>
          </a:p>
          <a:p>
            <a:r>
              <a:rPr lang="hu-HU" sz="1400" dirty="0"/>
              <a:t>	</a:t>
            </a:r>
            <a:r>
              <a:rPr lang="hu-HU" sz="1200" b="1" dirty="0"/>
              <a:t>binary</a:t>
            </a:r>
            <a:r>
              <a:rPr lang="hu-HU" sz="1200" dirty="0"/>
              <a:t> vectors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5B6B-AE11-4BAD-B5EC-20FB564ACC3F}"/>
              </a:ext>
            </a:extLst>
          </p:cNvPr>
          <p:cNvSpPr txBox="1"/>
          <p:nvPr/>
        </p:nvSpPr>
        <p:spPr>
          <a:xfrm rot="16200000">
            <a:off x="8648437" y="2007887"/>
            <a:ext cx="58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...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EBE2FC2-EBA8-46B7-BDE5-80689DA3A82B}"/>
              </a:ext>
            </a:extLst>
          </p:cNvPr>
          <p:cNvSpPr/>
          <p:nvPr/>
        </p:nvSpPr>
        <p:spPr>
          <a:xfrm rot="5400000">
            <a:off x="7963381" y="2026757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Picture 77" descr="\documentclass{article}&#10;\usepackage{amsmath}&#10;\pagestyle{empty}&#10;\begin{document}&#10;&#10;$ |\mathbf{n}\rangle \rightarrow |\mathbf{b}\rangle$&#10;&#10;&#10;\end{document}" title="IguanaTex Bitmap Display">
            <a:extLst>
              <a:ext uri="{FF2B5EF4-FFF2-40B4-BE49-F238E27FC236}">
                <a16:creationId xmlns:a16="http://schemas.microsoft.com/office/drawing/2014/main" id="{3C4EBE6D-B039-4EE4-AE7C-5A02A492FC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6" y="2289655"/>
            <a:ext cx="598101" cy="151812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$ \sum_{s \subset S} P_s \rightarrow \beta_{|\mathbf{b}\rangle} \: \epsilon \, [0,1]  $&#10;&#10;&#10;\end{document}" title="IguanaTex Bitmap Display">
            <a:extLst>
              <a:ext uri="{FF2B5EF4-FFF2-40B4-BE49-F238E27FC236}">
                <a16:creationId xmlns:a16="http://schemas.microsoft.com/office/drawing/2014/main" id="{916E17A4-F055-482B-8998-E51ABEA525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0" y="2541126"/>
            <a:ext cx="1477831" cy="1686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F610053-0BE7-4F35-8D5A-885575B0BBDD}"/>
              </a:ext>
            </a:extLst>
          </p:cNvPr>
          <p:cNvSpPr/>
          <p:nvPr/>
        </p:nvSpPr>
        <p:spPr>
          <a:xfrm>
            <a:off x="9235288" y="1996476"/>
            <a:ext cx="2118512" cy="912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Picture 22" descr="\documentclass{article}&#10;\usepackage{amsmath}&#10;\pagestyle{empty}&#10;\begin{document}&#10;&#10;$ E(\psi, \vartheta) = \sum_{|\mathbf{b}\rangle} \beta_{|\mathbf{b}\rangle} \langle \mathbf{b} | \: Q \: |\mathbf{b}\rangle = \langle Q \rangle$&#10;&#10;&#10;\end{document}" title="IguanaTex Bitmap Display">
            <a:extLst>
              <a:ext uri="{FF2B5EF4-FFF2-40B4-BE49-F238E27FC236}">
                <a16:creationId xmlns:a16="http://schemas.microsoft.com/office/drawing/2014/main" id="{7D374D56-1AF9-4942-A257-09C88BF717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5" y="3348588"/>
            <a:ext cx="3866220" cy="31162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F3F499-A0C5-4AD7-8CD8-21B15589082D}"/>
              </a:ext>
            </a:extLst>
          </p:cNvPr>
          <p:cNvSpPr txBox="1"/>
          <p:nvPr/>
        </p:nvSpPr>
        <p:spPr>
          <a:xfrm>
            <a:off x="9574809" y="4125564"/>
            <a:ext cx="59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Fixed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EA8387-F6A8-4D0C-80A3-374544FAD9CA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9770802" y="3625822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250C9E-FBAC-47BD-9728-77EB9FAF11E6}"/>
              </a:ext>
            </a:extLst>
          </p:cNvPr>
          <p:cNvSpPr txBox="1"/>
          <p:nvPr/>
        </p:nvSpPr>
        <p:spPr>
          <a:xfrm>
            <a:off x="8202961" y="4125564"/>
            <a:ext cx="118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Depends on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4DA4FC-C76C-4B75-AD31-C31EDB8D74AE}"/>
              </a:ext>
            </a:extLst>
          </p:cNvPr>
          <p:cNvCxnSpPr>
            <a:cxnSpLocks/>
          </p:cNvCxnSpPr>
          <p:nvPr/>
        </p:nvCxnSpPr>
        <p:spPr>
          <a:xfrm flipV="1">
            <a:off x="8744110" y="3681417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4C64910B-E551-46CA-8AAE-1EBA434C60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61" y="4452130"/>
            <a:ext cx="1185357" cy="21694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 |\mathbf{b^*}\rangle =  \text{argmin}(\langle \mathbf{b^*} | \: Q \: |\mathbf{b^*}\rangle) $&#10;&#10;&#10;\end{document}" title="IguanaTex Bitmap Display">
            <a:extLst>
              <a:ext uri="{FF2B5EF4-FFF2-40B4-BE49-F238E27FC236}">
                <a16:creationId xmlns:a16="http://schemas.microsoft.com/office/drawing/2014/main" id="{E1F6AC17-B2E9-4254-8FC6-5B25EE0727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44" y="5211452"/>
            <a:ext cx="2911160" cy="25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B4FD-023C-49E8-ABA4-D31B324C83B5}"/>
              </a:ext>
            </a:extLst>
          </p:cNvPr>
          <p:cNvSpPr txBox="1"/>
          <p:nvPr/>
        </p:nvSpPr>
        <p:spPr>
          <a:xfrm>
            <a:off x="6600182" y="5156139"/>
            <a:ext cx="31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/>
              <a:t>Goal</a:t>
            </a:r>
            <a:r>
              <a:rPr lang="hu-HU" sz="1600" dirty="0"/>
              <a:t>: find	         		 </a:t>
            </a:r>
          </a:p>
        </p:txBody>
      </p:sp>
    </p:spTree>
    <p:extLst>
      <p:ext uri="{BB962C8B-B14F-4D97-AF65-F5344CB8AC3E}">
        <p14:creationId xmlns:p14="http://schemas.microsoft.com/office/powerpoint/2010/main" val="238757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Variational solver: gradient descent</a:t>
            </a:r>
          </a:p>
        </p:txBody>
      </p:sp>
      <p:pic>
        <p:nvPicPr>
          <p:cNvPr id="4" name="Picture 3" descr="\documentclass{article}&#10;\usepackage{amsmath}&#10;\pagestyle{empty}&#10;\begin{document}&#10;&#10;$ \vartheta_i' \rightarrow \vartheta_i - \eta \frac{\partial E}{\partial \vartheta_i} $&#10;&#10;&#10;\end{document}" title="IguanaTex Bitmap Display">
            <a:extLst>
              <a:ext uri="{FF2B5EF4-FFF2-40B4-BE49-F238E27FC236}">
                <a16:creationId xmlns:a16="http://schemas.microsoft.com/office/drawing/2014/main" id="{8A025650-FE93-426E-ABF0-DAD41A324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869440"/>
            <a:ext cx="1650722" cy="33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5598F-DB70-4822-9053-0DE091C718E7}"/>
              </a:ext>
            </a:extLst>
          </p:cNvPr>
          <p:cNvSpPr txBox="1"/>
          <p:nvPr/>
        </p:nvSpPr>
        <p:spPr>
          <a:xfrm>
            <a:off x="1029831" y="1428829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Apply gradient descent: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2598-1E91-4838-A220-301F9955D466}"/>
              </a:ext>
            </a:extLst>
          </p:cNvPr>
          <p:cNvSpPr txBox="1"/>
          <p:nvPr/>
        </p:nvSpPr>
        <p:spPr>
          <a:xfrm>
            <a:off x="7467600" y="1901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Need to compute the gradient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048DC6-87E7-486E-A27C-B85ED6CFF04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5265142" y="2039390"/>
            <a:ext cx="2202458" cy="1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F18F9-2829-45D0-B46B-2C212C556A6D}"/>
              </a:ext>
            </a:extLst>
          </p:cNvPr>
          <p:cNvSpPr txBox="1"/>
          <p:nvPr/>
        </p:nvSpPr>
        <p:spPr>
          <a:xfrm>
            <a:off x="1029830" y="2569726"/>
            <a:ext cx="1013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Approximating the gradient:</a:t>
            </a:r>
          </a:p>
          <a:p>
            <a:pPr>
              <a:lnSpc>
                <a:spcPct val="150000"/>
              </a:lnSpc>
            </a:pPr>
            <a:r>
              <a:rPr lang="hu-HU" dirty="0"/>
              <a:t>	Practically infeasible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Very high accuracy in tuning optical components (   is small)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Need many samples to capture difference  bw  distributions ( 		           )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Use the </a:t>
            </a:r>
            <a:r>
              <a:rPr lang="hu-HU" i="1" dirty="0"/>
              <a:t>parameter shift rule</a:t>
            </a:r>
            <a:r>
              <a:rPr lang="hu-HU" dirty="0"/>
              <a:t> instead:</a:t>
            </a:r>
          </a:p>
          <a:p>
            <a:pPr lvl="1">
              <a:lnSpc>
                <a:spcPct val="150000"/>
              </a:lnSpc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Hint: trigonometric functions backing it up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2" name="Picture 21" descr="\documentclass{article}&#10;\usepackage{amsmath}&#10;\pagestyle{empty}&#10;\begin{document}&#10;&#10;$ \frac{\partial E}{\partial \vartheta_i}  \approx \frac{E(\vartheta_i + \varepsilon) - E(\vartheta_i)}{\varepsilon} $&#10;&#10;&#10;\end{document}" title="IguanaTex Bitmap Display">
            <a:extLst>
              <a:ext uri="{FF2B5EF4-FFF2-40B4-BE49-F238E27FC236}">
                <a16:creationId xmlns:a16="http://schemas.microsoft.com/office/drawing/2014/main" id="{C095AC01-973D-487E-A4C2-2D5721C762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2" y="2569726"/>
            <a:ext cx="2167430" cy="37038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 \varepsilon $&#10;&#10;&#10;\end{document}" title="IguanaTex Bitmap Display">
            <a:extLst>
              <a:ext uri="{FF2B5EF4-FFF2-40B4-BE49-F238E27FC236}">
                <a16:creationId xmlns:a16="http://schemas.microsoft.com/office/drawing/2014/main" id="{B7EA72DD-F959-42BC-B131-FB74EAB00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62" y="3489327"/>
            <a:ext cx="91910" cy="10837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E(\vartheta_i + \varepsilon) \: \text{and} \: E(\vartheta_i)$&#10;&#10;&#10;\end{document}" title="IguanaTex Bitmap Display">
            <a:extLst>
              <a:ext uri="{FF2B5EF4-FFF2-40B4-BE49-F238E27FC236}">
                <a16:creationId xmlns:a16="http://schemas.microsoft.com/office/drawing/2014/main" id="{83DF038A-A290-46FA-AF1A-C910D27CC9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3858260"/>
            <a:ext cx="1958918" cy="22771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 2 \frac{\partial E(\vartheta_i)}{\vartheta_i} = E (\vartheta_i + \pi/2) - E(\vartheta_i - \pi/2) $&#10;&#10;&#10;\end{document}" title="IguanaTex Bitmap Display">
            <a:extLst>
              <a:ext uri="{FF2B5EF4-FFF2-40B4-BE49-F238E27FC236}">
                <a16:creationId xmlns:a16="http://schemas.microsoft.com/office/drawing/2014/main" id="{579CE9C6-A491-4B4E-8364-95A7BC0B96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2" y="5095826"/>
            <a:ext cx="3716235" cy="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0B83-90DE-40C4-8BFF-8157F62EDF0E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D095-7FB8-486B-932B-2CB4A82D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1" y="243452"/>
            <a:ext cx="2428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4677916"/>
            <a:ext cx="493395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6444651" y="2464414"/>
            <a:ext cx="1307747" cy="268785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838201" y="2970878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955506" y="150407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1"/>
          <a:stretch/>
        </p:blipFill>
        <p:spPr>
          <a:xfrm>
            <a:off x="2696676" y="1428734"/>
            <a:ext cx="2622648" cy="117730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3310972" y="3303067"/>
            <a:ext cx="1424657" cy="30601"/>
          </a:xfrm>
          <a:prstGeom prst="curvedConnector4">
            <a:avLst>
              <a:gd name="adj1" fmla="val 35689"/>
              <a:gd name="adj2" fmla="val 503226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hu-HU" b="0" dirty="0"/>
                  <a:t>Apply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blipFill>
                <a:blip r:embed="rId4"/>
                <a:stretch>
                  <a:fillRect l="-8108" t="-13187" r="-7770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9627965" y="3760714"/>
            <a:ext cx="1315940" cy="192331"/>
          </a:xfrm>
          <a:prstGeom prst="curvedConnector3">
            <a:avLst>
              <a:gd name="adj1" fmla="val 476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622924"/>
            <a:ext cx="3200400" cy="81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 f(\mathbf{z}) \sim \sum_{k} [z_k z_{k'} + (1-z_k)(1-z_{k'})]$&#10;&#10;&#10;\end{document}" title="IguanaTex Bitmap Display">
            <a:extLst>
              <a:ext uri="{FF2B5EF4-FFF2-40B4-BE49-F238E27FC236}">
                <a16:creationId xmlns:a16="http://schemas.microsoft.com/office/drawing/2014/main" id="{388C5CD3-4BFB-4EA9-B888-F56B8F6A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5623672"/>
            <a:ext cx="3988073" cy="2673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40B61E-5BA1-4D9C-817C-FEF03E7858F1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180853" y="3696018"/>
            <a:ext cx="713797" cy="219870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7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6B7B6-ABE5-4538-9A09-1178D7950D29}"/>
              </a:ext>
            </a:extLst>
          </p:cNvPr>
          <p:cNvSpPr txBox="1"/>
          <p:nvPr/>
        </p:nvSpPr>
        <p:spPr>
          <a:xfrm>
            <a:off x="732074" y="1554198"/>
            <a:ext cx="6096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Counted breaks for every </a:t>
            </a:r>
            <a:r>
              <a:rPr lang="hu-HU" b="1" dirty="0"/>
              <a:t>z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</p:spTree>
    <p:extLst>
      <p:ext uri="{BB962C8B-B14F-4D97-AF65-F5344CB8AC3E}">
        <p14:creationId xmlns:p14="http://schemas.microsoft.com/office/powerpoint/2010/main" val="45518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61966B-21EA-422F-B779-B3F5DDA8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286024"/>
            <a:ext cx="4438379" cy="33287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05840" y="5699760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Calculated the &lt;</a:t>
                </a:r>
                <a:r>
                  <a:rPr lang="hu-HU" b="1" dirty="0"/>
                  <a:t>z</a:t>
                </a:r>
                <a:r>
                  <a:rPr lang="hu-HU" dirty="0"/>
                  <a:t>|</a:t>
                </a:r>
                <a:r>
                  <a:rPr lang="hu-HU" b="1" dirty="0"/>
                  <a:t>Q</a:t>
                </a:r>
                <a:r>
                  <a:rPr lang="hu-HU" dirty="0"/>
                  <a:t>|</a:t>
                </a:r>
                <a:r>
                  <a:rPr lang="hu-HU" b="1" dirty="0"/>
                  <a:t>z</a:t>
                </a:r>
                <a:r>
                  <a:rPr lang="hu-HU" dirty="0"/>
                  <a:t>&gt; for all </a:t>
                </a:r>
                <a:r>
                  <a:rPr lang="hu-HU" b="1" dirty="0"/>
                  <a:t>z</a:t>
                </a:r>
                <a:r>
                  <a:rPr lang="hu-HU" dirty="0"/>
                  <a:t> in a tournament</a:t>
                </a:r>
                <a:br>
                  <a:rPr lang="hu-HU" dirty="0"/>
                </a:b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Counted breaks for every </a:t>
                </a:r>
                <a:r>
                  <a:rPr lang="hu-HU" b="1" dirty="0"/>
                  <a:t>z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Q was </a:t>
                </a:r>
                <a:r>
                  <a:rPr lang="hu-HU" dirty="0"/>
                  <a:t>calculated wrongly (change up 	     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Overlapping data points –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Correspondence bw energies and breaks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blipFill>
                <a:blip r:embed="rId5"/>
                <a:stretch>
                  <a:fillRect l="-600" t="-4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F4D0E0-ABEE-49BD-AC71-8EE768B79785}"/>
              </a:ext>
            </a:extLst>
          </p:cNvPr>
          <p:cNvSpPr txBox="1"/>
          <p:nvPr/>
        </p:nvSpPr>
        <p:spPr>
          <a:xfrm>
            <a:off x="6355949" y="3589929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recent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C9B0F-A247-4710-8691-BF6E80A4938D}"/>
              </a:ext>
            </a:extLst>
          </p:cNvPr>
          <p:cNvSpPr txBox="1"/>
          <p:nvPr/>
        </p:nvSpPr>
        <p:spPr>
          <a:xfrm>
            <a:off x="6355949" y="470374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previous</a:t>
            </a:r>
          </a:p>
        </p:txBody>
      </p:sp>
      <p:pic>
        <p:nvPicPr>
          <p:cNvPr id="14" name="Picture 13" descr="\documentclass{article}&#10;\usepackage{amsmath}&#10;\pagestyle{empty}&#10;\begin{document}&#10;&#10;$ z_4 \: - \: z_5$&#10;&#10;&#10;\end{document}" title="IguanaTex Bitmap Display">
            <a:extLst>
              <a:ext uri="{FF2B5EF4-FFF2-40B4-BE49-F238E27FC236}">
                <a16:creationId xmlns:a16="http://schemas.microsoft.com/office/drawing/2014/main" id="{6D6EAF76-5CDA-4F4E-B33B-DD4CE8BA9A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4178300"/>
            <a:ext cx="764088" cy="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AAB90C-E9D2-42A0-848E-13139025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970925"/>
            <a:ext cx="5076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5F307AC-C2FE-46A6-B31F-6354D77E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085850"/>
            <a:ext cx="5153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132209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</p:spTree>
    <p:extLst>
      <p:ext uri="{BB962C8B-B14F-4D97-AF65-F5344CB8AC3E}">
        <p14:creationId xmlns:p14="http://schemas.microsoft.com/office/powerpoint/2010/main" val="321152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pic>
        <p:nvPicPr>
          <p:cNvPr id="157" name="Picture 156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95227609-3C62-49E5-9C79-34F3C81A01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09CAECB7-F916-447D-B9D1-46169DC268C7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48375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37C7-6500-43C0-B610-FACE3463616C}"/>
              </a:ext>
            </a:extLst>
          </p:cNvPr>
          <p:cNvSpPr txBox="1"/>
          <p:nvPr/>
        </p:nvSpPr>
        <p:spPr>
          <a:xfrm>
            <a:off x="5893941" y="5291450"/>
            <a:ext cx="80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365199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90,5684"/>
  <p:tag name="LATEXADDIN" val="\documentclass{article}&#10;\usepackage{amsmath}&#10;\pagestyle{empty}&#10;\begin{document}&#10;&#10;$ |\mathbf{n}\rangle \rightarrow |\mathbf{b}\rangle$&#10;&#10;&#10;\end{document}"/>
  <p:tag name="IGUANATEXSIZE" val="12"/>
  <p:tag name="IGUANATEXCURSOR" val="13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0193"/>
  <p:tag name="ORIGINALWIDTH" val="1211,419"/>
  <p:tag name="LATEXADDIN" val="\documentclass{article}&#10;\usepackage{amsmath}&#10;\pagestyle{empty}&#10;\begin{document}&#10;&#10;$ \sum_{s \subset S} P_s \rightarrow \beta_{|\mathbf{b}\rangle} \: \epsilon \, [0,1]  $&#10;&#10;&#10;\end{document}"/>
  <p:tag name="IGUANATEXSIZE" val="12"/>
  <p:tag name="IGUANATEXCURSOR" val="14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898,515"/>
  <p:tag name="LATEXADDIN" val="\documentclass{article}&#10;\usepackage{amsmath}&#10;\pagestyle{empty}&#10;\begin{document}&#10;&#10;$ E(\psi, \vartheta) = \sum_{|\mathbf{b}\rangle} \beta_{|\mathbf{b}\rangle} \langle \mathbf{b} | \: Q \: |\mathbf{b}\rangle = \langle Q \rangle$&#10;&#10;&#10;\end{document}"/>
  <p:tag name="IGUANATEXSIZE" val="20"/>
  <p:tag name="IGUANATEXCURSOR" val="2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429,7"/>
  <p:tag name="LATEXADDIN" val="\documentclass{article}&#10;\usepackage{amsmath}&#10;\pagestyle{empty}&#10;\begin{document}&#10;&#10;$ |\mathbf{b^*}\rangle =  \text{argmin}(\langle \mathbf{b^*} | \: Q \: |\mathbf{b^*}\rangle) $&#10;&#10;&#10;\end{document}"/>
  <p:tag name="IGUANATEXSIZE" val="20"/>
  <p:tag name="IGUANATEXCURSOR" val="10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733"/>
  <p:tag name="ORIGINALWIDTH" val="812,3634"/>
  <p:tag name="LATEXADDIN" val="\documentclass{article}&#10;\usepackage{amsmath}&#10;\pagestyle{empty}&#10;\begin{document}&#10;&#10;$ \vartheta_i' \rightarrow \vartheta_i - \eta \frac{\partial E}{\partial \vartheta_i} $&#10;&#10;&#10;\end{document}"/>
  <p:tag name="IGUANATEXSIZE" val="20"/>
  <p:tag name="IGUANATEXCURSOR" val="16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066,649"/>
  <p:tag name="LATEXADDIN" val="\documentclass{article}&#10;\usepackage{amsmath}&#10;\pagestyle{empty}&#10;\begin{document}&#10;&#10;$ \frac{\partial E}{\partial \vartheta_i}  \approx \frac{E(\vartheta_i + \varepsilon) - E(\vartheta_i)}{\varepsilon} $&#10;&#10;&#10;\end{document}"/>
  <p:tag name="IGUANATEXSIZE" val="20"/>
  <p:tag name="IGUANATEXCURSOR" val="1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5827"/>
  <p:tag name="ORIGINALWIDTH" val="50,25701"/>
  <p:tag name="LATEXADDIN" val="\documentclass{article}&#10;\usepackage{amsmath}&#10;\pagestyle{empty}&#10;\begin{document}&#10;&#10;$ \varepsilon $&#10;&#10;&#10;\end{document}"/>
  <p:tag name="IGUANATEXSIZE" val="18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71,149"/>
  <p:tag name="LATEXADDIN" val="\documentclass{article}&#10;\usepackage{amsmath}&#10;\pagestyle{empty}&#10;\begin{document}&#10;&#10;$E(\vartheta_i + \varepsilon) \: \text{and} \: E(\vartheta_i)$&#10;&#10;&#10;\end{document}"/>
  <p:tag name="IGUANATEXSIZE" val="18"/>
  <p:tag name="IGUANATEXCURSOR" val="12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2032,034"/>
  <p:tag name="LATEXADDIN" val="\documentclass{article}&#10;\usepackage{amsmath}&#10;\pagestyle{empty}&#10;\begin{document}&#10;&#10;$ 2 \frac{\partial E(\vartheta_i)}{\vartheta_i} = E (\vartheta_i + \pi/2) - E(\vartheta_i - \pi/2) $&#10;&#10;&#10;\end{document}"/>
  <p:tag name="IGUANATEXSIZE" val="18"/>
  <p:tag name="IGUANATEXCURSOR" val="17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1960,774"/>
  <p:tag name="LATEXADDIN" val="\documentclass{article}&#10;\usepackage{amsmath}&#10;\pagestyle{empty}&#10;\begin{document}&#10;&#10;$ f(\mathbf{z}) \sim \sum_{k} [z_k z_{k'} + (1-z_k)(1-z_{k'})]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6055"/>
  <p:tag name="ORIGINALWIDTH" val="417,8083"/>
  <p:tag name="LATEXADDIN" val="\documentclass{article}&#10;\usepackage{amsmath}&#10;\pagestyle{empty}&#10;\begin{document}&#10;&#10;$ z_4 \: - \: z_5$&#10;&#10;&#10;\end{document}"/>
  <p:tag name="IGUANATEXSIZE" val="18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795"/>
  <p:tag name="LATEXADDIN" val="\documentclass{article}&#10;\usepackage{amsmath}&#10;\pagestyle{empty}&#10;\begin{document}&#10;&#10;$f(\mathbf{x}) = \sum_{(i,j)\epsilon E} - x_i - x_j + 2x_ix_j $&#10;&#10;&#10;\end{document}"/>
  <p:tag name="IGUANATEXSIZE" val="18"/>
  <p:tag name="IGUANATEXCURSOR" val="11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98,2637"/>
  <p:tag name="LATEXADDIN" val="\documentclass{article}&#10;\usepackage{amsmath}&#10;\pagestyle{empty}&#10;\begin{document}&#10;&#10;$x_i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51276"/>
  <p:tag name="ORIGINALWIDTH" val="105,7647"/>
  <p:tag name="LATEXADDIN" val="\documentclass{article}&#10;\usepackage{amsmath}&#10;\pagestyle{empty}&#10;\begin{document}&#10;&#10;$x_j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13584</TotalTime>
  <Words>3190</Words>
  <Application>Microsoft Office PowerPoint</Application>
  <PresentationFormat>Widescreen</PresentationFormat>
  <Paragraphs>465</Paragraphs>
  <Slides>38</Slides>
  <Notes>17</Notes>
  <HiddenSlides>30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LM Roman 10</vt:lpstr>
      <vt:lpstr>Segoe UI</vt:lpstr>
      <vt:lpstr>Office Theme</vt:lpstr>
      <vt:lpstr>Quadratic optimization with quantum computing Biweekely Presentation IV</vt:lpstr>
      <vt:lpstr>Application: break minimization</vt:lpstr>
      <vt:lpstr>Application: break minimization</vt:lpstr>
      <vt:lpstr>Open questions</vt:lpstr>
      <vt:lpstr>Combinatorial optimization</vt:lpstr>
      <vt:lpstr>PowerPoint Presentation</vt:lpstr>
      <vt:lpstr>PowerPoint Presentation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Quantum computer simulator</vt:lpstr>
      <vt:lpstr>Progress</vt:lpstr>
      <vt:lpstr>Progress</vt:lpstr>
      <vt:lpstr>Progress</vt:lpstr>
      <vt:lpstr>Progress</vt:lpstr>
      <vt:lpstr>Overview</vt:lpstr>
      <vt:lpstr>Combinatorial optimization</vt:lpstr>
      <vt:lpstr>Quadratic unconstrained binary optimization -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PowerPoint Presentation</vt:lpstr>
      <vt:lpstr>Application: break minimization</vt:lpstr>
      <vt:lpstr>Break minimization: formulation</vt:lpstr>
      <vt:lpstr>Break minimization: formulation</vt:lpstr>
      <vt:lpstr>QUBO and number of breaks</vt:lpstr>
      <vt:lpstr>Progress</vt:lpstr>
      <vt:lpstr>Progress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244</cp:revision>
  <cp:lastPrinted>2022-04-24T19:59:40Z</cp:lastPrinted>
  <dcterms:created xsi:type="dcterms:W3CDTF">2022-02-21T08:30:20Z</dcterms:created>
  <dcterms:modified xsi:type="dcterms:W3CDTF">2022-05-08T16:42:48Z</dcterms:modified>
</cp:coreProperties>
</file>