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4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76" r:id="rId4"/>
    <p:sldId id="304" r:id="rId5"/>
    <p:sldId id="305" r:id="rId6"/>
    <p:sldId id="257" r:id="rId7"/>
    <p:sldId id="265" r:id="rId8"/>
    <p:sldId id="300" r:id="rId9"/>
    <p:sldId id="301" r:id="rId10"/>
    <p:sldId id="293" r:id="rId11"/>
    <p:sldId id="294" r:id="rId12"/>
    <p:sldId id="292" r:id="rId13"/>
    <p:sldId id="291" r:id="rId14"/>
    <p:sldId id="289" r:id="rId15"/>
    <p:sldId id="297" r:id="rId16"/>
    <p:sldId id="298" r:id="rId17"/>
    <p:sldId id="296" r:id="rId18"/>
    <p:sldId id="303" r:id="rId19"/>
    <p:sldId id="295" r:id="rId20"/>
    <p:sldId id="302" r:id="rId21"/>
    <p:sldId id="299" r:id="rId22"/>
    <p:sldId id="288" r:id="rId23"/>
    <p:sldId id="266" r:id="rId24"/>
    <p:sldId id="261" r:id="rId25"/>
    <p:sldId id="277" r:id="rId26"/>
    <p:sldId id="258" r:id="rId27"/>
    <p:sldId id="282" r:id="rId28"/>
    <p:sldId id="281" r:id="rId29"/>
    <p:sldId id="280" r:id="rId30"/>
    <p:sldId id="284" r:id="rId31"/>
    <p:sldId id="285" r:id="rId32"/>
    <p:sldId id="260" r:id="rId33"/>
    <p:sldId id="263" r:id="rId34"/>
    <p:sldId id="272" r:id="rId35"/>
    <p:sldId id="273" r:id="rId36"/>
    <p:sldId id="287" r:id="rId37"/>
    <p:sldId id="275" r:id="rId38"/>
    <p:sldId id="278" r:id="rId39"/>
    <p:sldId id="286" r:id="rId40"/>
    <p:sldId id="274" r:id="rId41"/>
  </p:sldIdLst>
  <p:sldSz cx="12192000" cy="6858000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85360" autoAdjust="0"/>
  </p:normalViewPr>
  <p:slideViewPr>
    <p:cSldViewPr snapToGrid="0">
      <p:cViewPr varScale="1">
        <p:scale>
          <a:sx n="141" d="100"/>
          <a:sy n="141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6T20:21:59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0,'4488'0,"-4478"1,1 0,-1 1,20 5,-29-7,12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0:57.6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22.13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3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1:32.62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42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24575,'3'0'0,"4"0"0,8 0 0,4 0 0,2 0 0,0 0 0,1 0 0,-2 0 0,0 0 0,0 0 0,-1 0 0,0 0 0,-1 0 0,1 0 0,-1 0 0,1 0 0,-4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1:52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24575,'0'-2'0,"1"1"0,-1-1 0,0 1 0,1-1 0,0 1 0,-1-1 0,1 1 0,0-1 0,0 1 0,-1 0 0,1 0 0,0-1 0,1 1 0,-1 0 0,0 0 0,0 0 0,0 0 0,1 0 0,1-1 0,33-17 0,-25 14 0,315-178 0,-320 179-227,1 0-1,0 0 1,0 1-1,0 0 1,13-3-1,-4 3-6598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0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24575,'-9'1'0,"1"1"0,-1 1 0,1-1 0,0 1 0,0 1 0,0 0 0,-14 8 0,-6 3 0,-145 54 0,-42 20 0,27 11 0,175-94-1365,2-2-5461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0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24575,'11'-8'0,"1"-1"0,-1 2 0,1-1 0,0 2 0,1 0 0,26-9 0,19-10 0,-33 11 0,19-8 0,-1-2 0,61-46 0,-91 61-1365,-2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12:22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24575,'0'335'-1365,"0"-319"-5461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0.531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5990 613,'0'-3,"0"-4,0-4,0-4,-3-2,-1-1,0-1,1 0,1 0,-3-1,0 1,-2 3,-1 2,2-1,-2 0,-2-1,-3-1,-5-1,-3 0,-5 2,0 2,-2-1,0 3,-1 0,1-2,2 0,-1 1,2 0,-3-1,2 2,-2 0,1 2,-1-1,-2-1,0 1,0-1,1 3,0-2,-2 2,-2-1,-2 1,3 3,-1 1,0-1,-1 1,-1 1,-4-2,-2-1,0 2,1 2,0 0,5 2,1 1,4 0,-3 0,1 0,-3 0,-3 0,0 1,-4-1,0 0,-4 0,1 0,-2 0,-2 0,-3 0,2 0,-1 3,3 1,0 0,1 3,3-1,-1 0,2 1,3 0,4 1,1 0,0 2,0 2,3-1,0 0,-1-1,3 1,0 2,-2 1,2-1,0 0,1 1,0 1,-2 2,2 0,-2 2,3-1,-1 1,-2-1,1 1,0 0,-2 3,-1 1,-2-1,3 0,-1 2,0 0,-1 3,-1-1,2 2,3-1,2 2,1 1,-1 0,-1 0,0 2,0-1,-3-1,-1 2,-2 5,-1 2,-1 1,3 0,4-4,1-1,2-1,-1-3,2 0,1 1,0 1,0 1,-2 1,1 5,1 1,-1-3,1-1,1-2,2 1,4 0,3 3,0-2,-4 0,-1-1,-1-3,-3-1,0 0,0 2,2 0,0-1,-1-1,-1 1,-1 1,-4 1,0 0,-1 2,-2 0,-2 0,-1 0,-1 0,-1 1,3-1,-3 0,0 4,2 0,0 0,1 2,0 1,-2 1,0 4,0-1,-1 1,0-2,3 1,1-1,0 0,2-1,0-2,0-3,-2 2,1 0,4-2,3-1,3 2,-2 4,1 2,-3 1,1 0,1-1,-2-2,1-1,1 0,-2 1,1-1,1 1,-1-1,0 2,1-1,2-2,1-3,-2 2,0 0,0-2,2-1,0-4,2-2,3 0,1-4,4-2,0-4,2-3,-1-1,2 2,2 0,-1 0,0-1,2 3,-2-1,1 0,1-1,-1 2,-1 3,2 1,2 1,-3 2,1-1,-3 1,1 1,-3 2,2 1,1 1,2 1,-1 0,0 0,2 1,1-4,-2-1,-1-3,2-3,1-4,1 2,0-2,2 0,0-2,0 2,0 1,0 2,0 0,1 1,-1 1,3-3,1-2,0 2,3-1,-1 2,3 0,-1-1,-1-2,-3 1,-1 0,2-1,3-1,0 2,2 0,-1-1,2-2,1 0,0 2,0 0,-2 0,1-2,-2 0,-2-1,1-1,1 0,1-1,1 0,-2 1,1-1,0 0,0 1,5-1,3 4,2 1,0-1,4 0,0-4,0-2,1-1,1 1,-2-3,2-1,-1 2,2 1,2 1,4-2,1 0,-1 0,-1-2,2 1,3-3,3 0,3 0,1-1,3 3,-1 2,1-2,-1 1,-1-2,0-3,-1 0,-1 3,1-2,-1-2,-1 2,-1-2,-2 2,-1-1,0-2,2 2,-2-1,-2-2,0-1,0-2,0 2,1 1,-1-1,4-1,1-2,4 1,-1-2,3 0,-1 0,1 0,-1 0,2 0,-2-1,1-2,-1-1,-2 0,0-2,-3-1,0 2,0-2,-1 0,-1-2,0 1,-2-1,0 0,0-1,0 1,0-1,0-2,0 1,0-1,0-1,0 2,-3-2,-1 3,0-1,1-1,1 1,1-1,0-1,1 1,0 0,0-1,0-2,0-1,4-2,0 0,0 0,3-1,-1 0,0 1,-5-1,-3-3,0-1,-1 0,1 2,1-3,-3-1,-1 2,-2 1,-1-2,2 0,-2-2,1 0,-1-2,0 1,1 2,0-2,0 1,1-1,0-2,-1 0,2-1,-1-2,-1 1,-1 1,-3-3,1 0,-2 1,2 0,3 0,-2-2,2-1,-1-1,-3 2,-3 2,2-2,-1 3,-1 1,-1-2,1 2,1-1,-1 0,-2-3,3 3,0-1,-1 0,-1-2,2-1,0-1,2-1,0 0,-1 3,1 1,0 0,-2-2,1-3,0-2,-1 0,-2 0,-1 4,2-2,0 0,-1 3,0 1,-1 0,-2 0,0-2,0 4,0 0,-1-1,-3 2,-1 1,1-2,0 2,1-1,-2 3,0-1,0 1,-2 0,0 1,-2 2,-2 2,0-2,-1 1,1 2,-1-3,3 0,-2-1,2-1,-2 2,2-1,-1 1,1 0,2 3,-1-2,0 0,-1 1,-2 2,0-3,-1 0,2 1,-2 1,-1-2,2 1,-1 0,-2 1,2-2,-1 0,2 1,0 1,-1 1,0 1,0 1,-2 1,2-4,0 0,-2-1,-1 2,1-3,0 0,0 1,1 1,1-2,-2 0,-2 1,0 1,-2 1,3 1,0 1,0 1,-1-1,-1 1,2-1,1 1,-1 0,-1-1,-1 1,-1-1,0 1,-1-1,0 1,3-1,1 1,0-1,-1-3,-1 0,0-1,1 1,2-2,-1 0,-1 1,-1 1,-1 1,3 1,0 1,0 0,0 1,-2 0,-1-4,0 0,2-1,1 2,0 0,-1 1,-1 1,-1 0,0 0,-1 1,0-1,0-2,0-2,0 1,-1 0,1 1,0 1,0-2,0-1,0 0,0 2,0 0,0-2,0 0,0 0,0 1,0 2,0 0,0 1,0 0,0 1,0-1,0 1,0 0,0-1,0 1,0-1,0 1,0-1,0 1,0-1,0 0,0 1,0-1,0 1,0-1,0 1,-3-1,-1 1,0-1,1 1,1-1,0 1,-2 2,0 2,0-1,1 0,-3 2,1 0,0-1,-1 2,-1 0,2-1,1-2,-1 2,-1 0,2-1,-3 2,1 0,-2 2,0-1,2-1,-2 1,1-1,1-1,0 2,-1-1,2-2,1-1,2-1,-3-1,-2-1,-5-1,-2 0,-2 0,-3 4,1 0,2 0,4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29.732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2839 998,'0'-3,"0"-4,0-4,0-4,0-2,0-1,-3-1,-2-1,-2-2,0-2,-3-2,-2 0,1-2,-1 0,-2 3,-1-2,-2 2,0-3,-1 2,-4-2,-1 1,0 2,1 2,1 1,-2 2,-1-2,-2-1,0 1,-2 1,-2 0,0 2,3 3,-1 1,-2 1,2 2,-2 0,2 2,-1 0,1 1,0 0,-3 0,2 3,-1 1,-2 3,2 0,-1 2,-1 0,-2 1,-1-1,0 0,-5 1,-2-1,1 0,1 0,0 0,1 3,4 1,-4 1,-6 1,-7 4,-8 2,-3 4,0 1,1 1,2 1,1 0,-1 0,-1 0,1 3,-2 1,1 0,3 2,3 0,1-1,3-1,5 1,3 0,3-1,1-1,6 2,3 0,2-1,3 2,1 0,2-2,2 0,4-3,2 0,0-1,2 3,1 1,1-1,0-1,1 0,-1-1,-1-1,0 0,3 2,-1 2,1-1,3 3,1 0,2 2,1 3,1-1,0 2,0-3,0 2,1 1,-1 2,0 2,0-3,0 1,3 0,5 1,3 1,3 1,3 4,1 1,1 0,4-1,1 0,-1-1,2 2,4 1,2-1,3-1,2-1,4-1,5 0,0 0,3-1,6 0,3 0,1-1,3-2,5-1,-1 0,3-2,1-4,2-3,-2 1,1-1,0-1,1-5,1-2,1-4,4 0,1-3,0-3,3 1,3-1,0-1,2-2,1-1,-1-1,-2-1,0 0,-2 0,1-1,-1-2,-2-1,-1-3,-3-1,-3 2,-6-2,-8 1,-4-2,-2 1,-4-2,-3 1,-4-1,-6 2,-6-2,-4-2,-5 1,-1-1,-2-1,-1-5,1-3,-1-3,1-5,0-3,0-3,1-2,2-3,2-5,0-5,-2-2,0-3,-1-3,0-3,-1 1,-4 0,-4-2,-4-3,-3-3,-6-2,-2-6,-7-2,-4-1,-10 2,-7-1,-6 2,-11-2,-6-1,-6 1,-8 0,-3 5,-1 2,0 3,-2 5,1 5,-1 4,4 5,1 1,2 3,5 5,-1 4,1 4,3 2,1 2,2 4,0 2,5 4,1 3,2 4,11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22:35.9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10292 614,'-3'-3,"-4"-4,-5-2,-2-1,-3-3,-1-2,-1-2,-1-1,1 3,3 0,1 3,0 1,0-2,-2-1,0-2,-1-1,0 3,3 0,1 2,2 1,1 1,-2 4,3-2,-2 1,2-1,0 1,-2 1,1-2,-1 2,-1 0,1-1,0 1,2-2,-1 0,-1 1,1 0,0 0,-2 2,1-2,0 0,-2 2,-1 1,2-1,0 0,-1 0,-1-1,-2 0,0-2,-1 0,-1 1,1 3,2-2,1 0,1 2,-2 0,3-1,0 0,-1 0,-1-1,-1 0,-1 1,-1 1,-1-2,1 1,-1 0,0 2,0 1,1 1,2-3,2 0,-1 0,0-2,-1 0,-2 0,1 2,-2 2,1-3,-1 1,1 0,-1 1,0 1,1 0,-1 2,0-3,1-2,-1 1,1 1,-1 1,1 1,-1 0,1 1,-1 0,1 0,-1 0,1 0,-1 1,0-1,1 0,-1 0,1 0,-1 0,1 0,-1 0,1 0,-1 0,1 0,-1 0,0 0,1 3,-1 1,1 0,-4 0,-1-2,1-1,3 3,3 1,0-1,0-1,-4-1,-1-1,-1 3,1 0,0 3,1 1,1-2,0 1,0 1,1-3,2 2,2 0,0-2,-2 2,0-1,-1 0,-1-3,0 0,0-2,-1-1,0 0,1 0,-1 3,0 4,1 4,-1 0,0 2,1-2,-1 0,1-1,2 1,2 1,0-1,-2 1,0-2,-1 0,-1-1,0 1,3 2,0-1,3 1,1 1,-1 2,-2-2,1 0,1 1,-2-1,-1-1,-2 1,0 2,-1 1,-1-2,4 0,0 1,0 0,0-1,-2-1,3 1,1-2,-2 0,0-2,2 1,0-2,2 1,0-2,-1 2,-2 1,-2 0,-1 0,2 3,1-3,-1 2,-1 0,0-1,-1 0,-1-1,2-1,2-1,-1 1,0-1,-2 1,0 1,-1 0,0 1,-1-2,1 0,-1 3,0-2,1 0,-1 3,0-3,4 1,1-1,-1-1,0 3,-1-2,-2 0,1 2,-2-1,4 0,0-1,1-1,-2-1,0 1,-1-1,-1 1,0 1,-1 0,0 0,1 0,2-1,2 3,-1-2,3 1,0-2,-2-3,0 1,-2-1,2 2,0-2,3 3,0 1,-2 0,-1 1,-2 1,-1-1,-1 0,0 1,-1-1,4 0,0-1,3-1,1 0,2-1,-1 0,-1 1,-3 1,-2 0,3 1,-1-2,2 1,1 1,-2-1,2 1,0 1,-2-1,1 0,0-2,-1 1,-2 1,-1-1,-2 1,0 1,3 2,0 1,0-2,3 0,0-3,2 1,-1-3,2 1,-1-1,2 1,-2 1,-1 0,0 0,0-1,1 1,-1 1,-1 2,-3 2,-1 1,-1 1,-1 1,-1 0,4 0,0-3,0-2,-1 1,0 0,-1 2,2 0,1 1,0-3,1-1,1 1,-1-3,-2 0,-1 1,-1 2,-1 1,3 1,0 1,0-2,3-2,-1-2,0-1,-1 1,1 3,0 0,-1-1,2-1,0-1,1-1,1 2,-2-2,-2 0,-2 2,-1 2,-1 1,-1 1,0-2,4 0,0-1,0-1,0-1,-2-2,0 1,-1 1,3 2,1 2,-1-2,0-1,-2 2,0 1,-1 0,3 2,1-4,2 1,1-1,-2-1,-1-1,-1-2,1 1,0 1,0-2,2 2,-1-2,0 0,-2 2,-1 3,-1-3,-1 1,-1 1,1 2,-1-3,0 0,0 1,1 2,-1-3,3 0,2 1,-1-2,3 1,0-3,-1 0,-1 3,-2-2,-1 0,-1 2,-1-1,1 0,-1 1,0-1,0 0,0-2,1 1,-4 1,2 2,2 2,0-2,1 0,-4 0,-1-1,0-1,0 2,1 1,2 1,-4-2,0-1,1-1,0-1,1 1,-2 3,0 0,0 2,1 1,2-2,0-2,-2 1,-1-2,0-1,2 1,0 2,-2 1,0-2,0-1,1 2,2-3,0 0,1 2,0 1,1-2,-1 0,1 1,-3-2,-2 0,0-2,2 1,0 1,1 2,1 2,-3-2,-1-1,1 2,0-3,-2 1,0 0,-2 2,0 1,-2-2,0 0,3-3,-2 1,2-3,1 1,-2 2,1-1,2 0,1-1,1 0,-2-1,0 1,0-1,2-2,0 0,-2 3,0 0,1 0,0 0,1 0,2 3,-4-2,0 1,1-2,0 1,2 1,-3-1,-1 1,2-2,0 0,1-1,1 1,-2 2,-1-1,1-3,0 1,1-1,-1 1,-2-1,2 1,0 0,1-3,-2 2,0-1,0-2,1 2,2-1,0 3,1-2,0 3,1-2,0 2,-1 2,-2-1,-2 1,1-2,0 1,1-2,1 1,-2 2,-1-1,-3 0,0 0,1-1,-1 3,1-2,0 0,3-1,-2 1,-3 1,0-1,-2 1,1-2,2 1,-1 1,1 2,-1 2,1-2,-2 0,-3 0,2-1,2-1,-1-1,2-1,-2 2,2-1,-2 1,1-2,-1 0,0 2,0-1,1 1,1 1,0 2,1-2,1 0,-1 1,0-1,1-1,2-2,4 1,3-2,0 1,0-1,-1 0,-1 3,-1-1,0 0,0-1,-1 1,1-2,2 1,2-1,-1-2,3 0,-1 3,0-1,2 2,-1-1,2 0,0-1,-2-2,-2 1,-2-1,-1 1,-1 0,2 1,2 3,-1-1,2 1,1-2,2 1,-1 1,-1-1,1 1,0-2,1 1,0-2,-2 1,-2-2,1 2,3 2,0-1,2 0,-1-1,1 1,1 1,0 0,1-1,0 3,0-3,-1 1,2 2,-2-2,1 0,1 1,-2-1,1 0,-3 1,1 2,2 1,2 1,1 1,-2-2,1-2,-3 1,-1 1,2 0,2 2,1 0,2 0,0 0,1 1,0 0,0-1,1 1,-1 0,0-1,0 1,0 0,0-1,0 1,0-1,0 1,0-1,0 1,0-1,0 1,0-1,0 1,0-1,0 1,0 0,0-1,0 1,0-1,0 1,0-1,0 1,0-1,0 1,0-1,0 1,0 0,0-1,0 1,0-1,0 1,0-1,0 1,0-1,0 1,4-1,0 1,0-1,-1 1,0 0,1-1,1 1,-1-1,3 1,-1-1,-1 1,2-4,0-1,-2 1,2 0,-1 2,3 0,-1 1,1 0,0 0,1 1,-1 0,1-1,-2 1,2 0,-1-1,1 1,-1-1,-3 1,2-4,-1 0,2-1,-2 2,3-3,-2-1,2-1,-2 0,2-2,-1 1,1 1,-1 3,1-1,2 0,2 1,2 1,1-1,-2-1,-1 1,1-2,-2 0,-1-1,2-1,0-1,2 1,2 2,0 1,0 0,-3 0,0-2,0 0,0-2,2-2,-3 1,0 2,0-1,1 2,2-2,0-1,1 0,0-1,1-2,-1 2,1 0,0 1,0-1,-1 0,1 0,0 0,-1-2,1 2,-1 0,1 1,-1 0,1-2,-1-2,1-1,-1 2,1-1,-1 0,1-1,3-1,3 0,5-2,7 0,-1 0,1 0,0 0,-4-1,0 4,-3 1,-3 0,-1-1,0 0,-3-2,-1 0,-2-1,-1 0,0 0,-1 0,1 0,-1 0,0 0,0-1,1 1,-1 0,1 0,-1 0,1 0,-1 0,1 0,0 0,-1-3,1-1,-1 0,1 1,3 1,0-3,1 0,-2 1,0 1,-1-3,-1 1,0-3,0 1,-1-3,1 2,-1-2,1 1,-1 2,-3-1,0 1,-1-1,1-4,2 2,0 2,0-1,2 1,-4-1,0 1,-1-2,2-1,3 0,3-1,0 2,-1-1,0 2,-1-1,0 1,-5-1,0-1,-1 0,-1-1,-2 2,2 0,2-3,1 2,1 0,1-3,0 3,1-2,0 0,-1 1,-2 0,-1 2,-1-1,2 2,0-1,1-2,1 2,-3-2,-1 2,-2 0,-1 0,1 4,-1-2,1 1,-3-1,2 0,-2-1,1 0,-2 0,2 0,2-1,2 1,2-1,1 1,1-1,-2-2,-2 2,1-2,1 2,0-1,2 2,-1-1,2 1,-1-1,1 2,0-2,-1 1,1 3,0 1,-4 0,-1-1,1-1,0-1,2-1,0-2,0 0,-1-1,-2 2,1-1,0 1,2 0,0-2,1 1,0 0,1 1,-4-1,0 2,-1-1,2 1,-3-1,0 2,-2-2,-1 1,0 0,-1 0,3 2,2 0,1 0,-1-2,0 2,1-3,-3-1,1 0,0 2,-1 0,0 1,1-1,2 1,1-2,-2-1,0 0,1 0,0 1,2-1,0-2,1 2,-3 0,0 0,-1 1,2-3,0 2,-2 0,0 1,-3-1,0 2,2-1,1 1,-2-1,1 2,1 1,-2 0,0 0,-2-2,1 2,1-2,2 0,2-1,1 2,1-2,1 1,0-1,0 1,0 2,-1 0,-2-3,-1 0,-1-1,1 2,2-2,0-1,0-2,2 1,2 0,2 2,0-1,-1 3,-1 2,-1-1,2 2,1-2,0 0,-1-1,-2-3,0 1,-1 0,0-3,0 3,-1-2,0 3,1-1,-1 2,0-1,1-2,-1 1,1 0,-1 1,1 2,0 0,-1-2,1 0,-1 0,1 0,-1 3,1-1,-1 1,1-2,3 2,0-3,1 2,-1 1,2-1,0 2,-1-3,-1 1,-1-1,-1 0,-1-1,0-2,-1 2,0-2,4 1,0 1,1 0,1 0,1-1,-1 0,-1-1,-2 2,-1 3,-1-1,0 1,-1-2,1-2,-1 1,0-2,0 3,1 1,-1 0,1 0,-1 0,1-3,0 1,-1-2,1 2,-1 0,1 0,-1 0,1 1,-1 0,1 0,-1-1,1 2,-1-2,4 1,1-1,-1-2,0 2,-4-2,1 2,0-1,1-1,-1 0,1 1,2 1,1-1,0-1,-2 1,0-1,-1 2,2 0,1-3,0 2,2 0,0 1,2-1,-1-1,-1 0,-2 1,-1 1,1-1,0-1,0 1,-2-1,3 2,0-1,2-1,0-2,-2-2,0-1,-3-1,2 0,1 2,1 1,1 0,-1 0,1 1,-1 1,-1-1,2-1,2-1,0-1,1 2,3 1,-2-1,1 0,-2-2,0 0,-1-1,-3 0,2 2,-2 2,2-1,2-1,0 0,1-1,-2-1,-1 0,-1-1,0 4,-2 0,-2 1,-1-2,2 0,0-2,-1 1,-1-2,0 1,2-1,0 4,0 0,-2 1,0-2,-1 0,2-1,1-1,-1 0,0-1,-1 4,2 0,0 0,0 3,-2 0,0 2,-1 0,2-2,1 1,-1-1,0-1,-4-1,-3-3,0 3,1 0,0 3,1-1,0 3,2-1,-1-2,1 2,-4-2,0 2,-1 0,-1-3,-1-1,1-2,1 2,2 1,1-2,1 3,1-1,-1 3,1-1,-3-1,-1 1,-1-1,2 3,-3-2,0-1,1 1,1-1,1 2,-2 0,0 1,0-1,-2-2,1 1,-3-1,0 2,3 0,-3-3,2 2,-2 0,0 0,3 1,1-3,2 2,-3 0,1-2,1-2,0-1,2 1,-3 1,0 3,1 0,-3-2,0-1,2-2,0 2,-1 1,0 1,1 1,-1-2,-1 2,1 0,-1-2,0-2,1-1,2 2,-2 0,0 3,1-1,-2 0,0 1,-1-1,-1 2,3 0,-3-3,2 3,-2-2,0-1,3-2,1 2,2 0,-3-2,1 3,-2 0,-1-1,-1-2,0 2,-2 0,2 2,-2 0,2-2,-1-1,0 1,0 1,1 1,-1 0,0-2,3-1,2-2,-1-1,0-1,-2 0,0 2,-1 1,0 1,-2-2,2-1,-1 0,0 3,0-1,1 1,-2-2,2 0,-1-1,1-1,-1 0,0-1,3 0,2-3,2-4,1-7,1-1,-2 2,-1 3,-4 4,1 2,-3 3,-2 1,0 1,3 0,-1 0,2-3,-2-1,2-1,-2 2,1 0,-1 1,1 1,-2 0,-1 0,1 1,-2-1,0 1,1 3,-1 1,-1-1,1 0,1-1,-2-1,-2-1,3-1,-1 1,0-1,-2 0,-1 1,3 2,-1 2,0-1,-1 0,-1-1,-1-1,3 2,1 1,-1-1,-1 0,-1-2,2 3,1 1,-1-2,-1 0,-1-2,-1 0,0-1,-1 0,0-1,0 0,0 1,0-1,-1 0,1 1,0-1,0 0,0 1,0-1,0 1,0-1,0 1,0-1,0 1,0-1,0 1,0-1,0 1,0-1,0 0,-3 4,-1 1,0-1,1 0,-3-1,1-1,0-1,1 0,-1-1,-1 0,2 1,1-1,1 0,-3 0,0 1,1-1,1 1,1-1,-2 1,-1-1,1 1,-2 2,0 2,-3 2,1 1,-1-1,-3 1,1 0,-1-2,-2 2,2-1,0 2,2-1,-1 2,1-1,0 2,2-2,1-2,0 1,-3 3,1-1,-2 1,-2 2,2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5:05.7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1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2T14:15:2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08.404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2T14:16:29.22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8506 270,'-3'-2,"-2"-2,-6-1,-4-1,0-1,-2-2,1 0,0 0,1 1,0 0,0 1,4-1,0 1,0 2,-1-1,0 1,-4-1,0 0,-1-1,0 1,1 1,1 1,0 2,1 1,-1 1,1 0,0 0,0 0,0 1,0-1,0 0,0 0,0 0,0 0,0 0,0 0,-1 0,1 2,0 2,0-1,-3-1,0 0,0-1,0 2,2 0,-1 0,2 2,-1 0,1-1,0-1,0-1,0-1,0 1,0 2,0-1,2 1,1 1,0-1,0 1,-2 0,0-1,0 2,-1-1,0-1,-1-1,-1-1,-2 1,1 0,0 3,1-1,1 2,0 0,1-2,0-1,0 0,2 3,1 0,0 1,0 1,-1 0,-1 0,-1-1,3 0,0 0,0-1,-1 2,-1 0,2-1,1 0,1 0,1-1,-2 1,0-2,0 2,0-2,0 2,-2-2,0 2,-1 1,-1-1,0 1,-1 1,1-1,2 0,1-1,0 0,-3 2,-2-2,2 1,2 1,-1-1,0 0,0 1,2 2,1-2,1 0,1 1,-2 0,0 2,0 0,1-2,-2 0,0 0,1 1,-1 1,1-2,1-1,-1 1,0 1,1 0,0-1,1 0,0 0,-1 0,-2 2,1 0,1 1,-2-3,2 0,-1-2,2 0,0-2,1 0,0 2,-2-1,1 1,-1-2,1 1,0 2,-1-2,1 1,-1-1,-1 0,-2 1,0 2,-2 1,1 1,1 1,1 0,-1-2,1-1,-2 0,0 1,-1 1,0 0,3 1,0 0,-1 0,0 0,0 0,-1 0,-1 1,0-1,0 0,-2 0,1 0,0 0,2 0,-1 1,1-1,-1 0,0 0,0 0,0 3,0 0,-2 0,-1 0,-1-1,2-1,0 0,-2-1,0 0,1 0,0 0,1 2,1 2,-2-1,0-1,0 0,0-1,-1 0,0-1,0 0,2 0,0 0,-2 0,1 0,-3 1,0-1,2 2,0 2,-1-1,1-1,0 0,1-1,2 0,-3-1,1 0,0 1,0-1,1 0,1 0,-2 0,0-3,0 0,0 0,2 1,-3 0,0 1,1-2,1 0,0 0,1-1,-2 1,-3 3,0 0,-2 1,0 0,2-3,2-1,4 1,2-3,0 0,1 1,-1-1,-1 0,0-1,1 0,2-2,-1 2,-1-1,-1 0,0 2,0-1,-1 1,-1-1,1 0,2 1,1 2,0-1,-1-1,-2 2,-3-2,1 1,-1 0,1 2,1 0,0-1,1-1,0 1,0 1,0-2,0 1,-1-1,1 2,0-2,0 0,0 0,0 0,0-1,2 1,1 1,0-1,-1 0,0 1,-1-2,2 0,0-1,0 0,-1 2,0 0,-1 0,-1 0,0 0,0 2,0 0,-1-1,1 0,0 0,0 1,-1 1,1-3,0 1,0 0,0-2,0 1,2 0,1 1,0 1,-1 1,0 1,-1 0,-1 0,1 1,-2-1,1 0,2 0,1 1,0-4,-1 0,0 0,-1-1,2-1,0-2,0 1,-1 1,0 2,1 1,0-1,3-1,-1-1,2-1,0 2,-2-2,-2 1,-1 1,-1 1,0-1,-1 0,-1 1,1 1,0-2,-1 0,1 1,2 0,1 2,0 0,-1-2,-3 0,-1 0,0 1,-1-2,2 0,-1 1,-1-2,-1 0,1-1,0 0,2 1,-3 2,0 1,1-1,0-1,2-1,0-3,-2 0,-1 0,1 0,1 0,0 1,-1 2,-1-1,0 0,2 0,0 0,-1 2,-1-2,1-1,0 0,1-1,1 0,-2 0,-3 2,-2 0,-6 1,-2-1,-1 0,3-2,0 0,1 0,3-2,0 1,0 0,1-1,0-2,-1 0,1 1,0 1,1-1,2 1,0 1,1-1,1 1,1 0,1-1,1 1,1 0,0-1,0 2,0-1,-2-1,-1 1,0 0,0-1,1-1,1-2,1 0,-1-1,1 0,0 0,0 3,0 0,0 0,-3 1,0 1,0-1,-2-1,0-1,1-1,1 2,-2 0,1 0,0 0,1-2,2 0,0 0,0 1,1 1,0 0,0-1,0 0,0-1,0 0,0-1,0 0,0 0,0-1,0 1,-1 0,1 0,0 0,0 0,0 0,0 0,0 0,-1 0,1 0,0 0,0 0,0 0,0 0,0 0,0 0,-3 0,0 0,-1 0,2 0,0 0,-1 0,-1 0,0 0,2 0,-3 0,1 3,-2 0,0 0,1-1,2 0,1-1,0 0,2-1,0 0,0 2,0 1,0 0,0 0,0-2,0 0,0 0,0-1,0 0,-1 0,1 0,0 0,0 0,2 2,1 1,0 0,0 0,-2-2,0 1,0-2,-1 3,-3 0,0 0,-3-1,0 2,1 0,1 0,2-2,0 2,2 1,-1-2,2 0,-1 1,0 0,2 2,1-1,1 0,-2 1,-1-1,0-1,0-1,-1-1,0-1,0-1,-1 0,1 0,0 2,0 1,-1 0,1 0,0-2,0 0,2 2,1 1,3 1,-1 1,2 1,0-1,-2 2,-1 1,-2 0,2 0,-1-1,2 0,1-1,-2 1,-1 1,-1-1,1 1,1-2,1 2,1 0,-2 2,-1 1,2 1,-1-2,2 0,0 1,0 0,1-2,-2 0,-2 1,2 0,-1 1,-1-1,-1 0,2 0,0 0,-1 0,0-1,0 0,1 2,0 0,1 2,-1-1,3 1,-1-2,1-1,-1 0,-1-1,1-1,-1 1,2 1,-1 2,-2-3,2 1,-1 0,-1 0,-2 2,2 0,0 1,2 2,-1 2,0-1,1 0,-1-1,1-1,0 0,-1-1,1 3,-1 0,1 0,0 2,1 0,-1-1,-1-1,1-1,-1 2,2 0,-2-1,2-1,2 0,-1 1,1 1,1-1,-1 0,1-1,-3 1,-1 3,0 3,-1 2,2 0,1 0,2-2,2-3,0-1,2-3,0-1,1 0,-1-1,0-1,1 1,-1 0,0 0,0 0,0 0,0 0,0 0,0 0,0 0,0 0,0 0,0 0,-3 1,0-1,0 0,1 0,0 0,-2 0,1 0,-1 1,2-1,0 0,1 0,1 0,0 0,0 0,0 0,0 0,0 1,0-1,1 0,-1 0,0 0,0 0,0 0,0 0,0 1,0-1,0 0,0 0,0 0,0 0,0 0,0 1,0-1,0 0,0 0,0 0,0 0,0 0,0 0,0 1,0-1,0 0,0 0,0 0,2 0,1 0,0 0,-1 0,0 1,-1-1,0 0,1 0,2 0,-1 0,-1 0,0 1,1-1,1 0,-1 0,-1 0,0 0,1 0,1 0,2 1,-1-1,2 0,0 0,-2 0,-1 0,1 0,-1 0,-1 0,2 1,2-1,0 0,1 0,0 0,0-2,-1-1,-2 0,1-2,0 1,0-3,0 1,1 1,0 2,0-2,0 1,0-2,0 0,1 0,-2-1,2 0,-2 0,2 2,1 2,-1 1,1-1,-1-1,0 1,1 1,2 1,-1 0,0-1,1-2,-2 2,0-1,2 0,-2-1,0 0,1 2,1-2,1 0,2 0,-1 0,1-1,1-1,-3 0,-1-2,-2 2,-1-2,2-1,-2 1,1-1,0-1,2 1,2 0,0 1,1 0,-3 1,0 0,1-2,0 1,0-1,1-1,-1 2,-2-1,2-1,-1-2,2 2,0 0,1 0,0-2,0 2,0 0,0 0,0-2,1 0,-1-1,0-1,0 0,0 0,1 0,-1 0,0 0,0 0,0 0,0 0,0 0,0 0,0 0,3 0,0 0,1 0,-2 0,0 0,-1 0,0 0,-1 0,0 0,0 0,0 0,3 0,0 0,0 0,0 0,-2 0,3 0,0 0,-1 0,0 0,-1 0,1 0,1 0,-1 0,0 0,-1 0,1 0,1 0,-1 0,0 0,-2 0,0 0,2-3,1 0,-1 0,-1-2,2 0,1 1,-2 1,0 1,-1 1,-1 0,0 1,-1 0,0-2,0-1,0-2,0-1,0 2,0 0,0 2,0 1,0-2,0-1,0 1,1 1,-1-2,0 0,0 1,0-2,0 0,3 1,0-2,0 1,0 1,-1 1,1-1,1 0,-1 1,0-2,-1 0,-1 1,-1-1,1 0,-1 1,0 1,0-1,0 0,0-2,0 0,0 2,0 0,0 2,0 1,0 1,1-3,-1 0,0-2,0 0,-2-2,-1 0,0-1,0 1,2 0,0 0,0-1,1-1,0 0,1 3,-1-1,0 1,0-1,1 1,-1-1,0 1,0-2,0-1,0 1,-2-1,-1 2,0-2,-2 0,0 0,1 0,2 2,0 1,1 0,0 0,-1 0,-1 0,0-1,1-2,1 1,0 2,1-1,-1 1,2-1,-1-2,0 1,-2 0,-1 0,0 0,1-1,0 0,1 0,1 1,0 0,0-1,0-2,0-1,1 1,-1 1,0-1,0 1,0 1,1 1,-4 0,0-2,0 2,1-1,0 0,1 0,1 0,0-2,0 2,-2 0,-1 1,0 0,-2-1,1 1,0-1,1 1,1 0,1-1,1 0,-3 0,0 2,1-1,0-2,0 0,1-3,1 3,0-1,-2 0,-1 2,0-1,1 2,0 0,1 1,-2 0,0-2,0-2,1-1,1-1,0 2,-2 0,0 2,0 1,1-2,0 2,-1-1,-1-1,1-1,1-2,1 0,-3-1,1 3,0 0,-2-1,1 0,0 0,1 1,1 1,1-1,1-1,0 0,0-2,-2 1,-1-1,0-1,1 1,-2 0,0 0,1 2,0 1,2 0,-3-1,1 2,0 0,0 0,2 1,-2-1,-1 0,1 2,-1-2,-1 0,1-1,1-1,2-1,0 1,-2 1,0 2,0 1,-1-2,-1 2,1-1,1-1,2-1,0 1,0 0,1-1,1 2,-1 0,3-1,0-2,1 0,-2 1,0 1,-1-1,0 1,-1 1,1-1,-4-2,0 2,0 1,1-2,0 2,-2-1,1 3,0-2,-2 0,0 1,1-1,1 2,2-1,-3-2,1 2,0-1,1 1,-2 0,0-1,1 0,0 1,2-2,0-2,1 2,0 0,0-1,0 2,-2 0,-1 1,0 0,1-2,1 0,0-2,3 1,1 1,0-1,-1 1,-2 1,-2 1,0 0,0-2,0 2,1-1,1 2,0-1,0-2,0 2,0-1,0 2,0-1,1 1,-1-1,0-1,0 1,-2-1,-1 1,0 0,1-1,0-2,1-1,3 1,1 0,2 0,1 2,-1-1,-1 0,1-1,0-1,-1 1,-2 0,0 3,2-1,-1 0,0 0,0 0,-1 2,-1-1,-1-1,0 0,0 1,0 0,0 0,0-2,0 2,0-1,0 2,1-1,-1 1,0-1,0-1,0 1,0-1,3 1,0 0,0-1,0 0,-1 0,1 2,1-1,0-2,-2 2,0-1,-1 1,2 0,0-1,1 0,-2 1,0 0,-1 0,-1-1,1 0,-1 0,0 2,0-2,2 2,1 0,0-2,0 1,-4-1,2 1,0 0,0-1,2-2,1-1,2 1,0 1,-1-2,-2 3,0-1,-2 3,2-2,3 0,3-1,2-2,-1 1,-2 3,-2 3,-2 1,-2 0,-1 1,-1-3,0 1,-1-2,1 1,0-1,-1 0,4 2,0-1,0 1,0 0,1 0,1 0,-2-1,0 0,-1-1,-1 0,0 0,-1 0,0 2,0-1,0 1,0 1,0-2,0 2,0 0,0 1,0-1,0 0,0-2,1 0,-1-1,0 1,0-2,0 2,0 0,0 0,0 1,1 1,-1-1,0 0,0 1,0 1,-2-1,-1 0,0-2,1 1,0 0,1-1,1 1,-1-1,2-3,-1 1,0-1,0 1,1 0,-1 1,0-1,0 1,0 0,0 0,0 0,1-2,-1 1,2-1,2-1,-1 1,-1 0,0-2,-1 0,0 1,2 0,0-1,0 2,0-1,-2 3,1-2,-2 3,0-2,1 1,-1 0,0 1,-3-2,0 2,0-2,1 0,0-3,1 1,1 0,-3-1,0 2,0-1,1 3,1-2,0 2,0 0,-1-2,-1 1,0-1,-2-1,1 1,0 0,1-1,1 1,1-1,-2 0,0 1,-2 0,0 1,0 0,0-1,-1 0,2 1,1 0,2 0,-3-1,1-2,0-1,1 1,1 1,0-1,1-1,0-1,0 0,-2-1,-1 0,0 0,1-1,0 1,1 0,1 2,0 1,0 0,0-1,0 0,1-1,-1-3,0-1,0 0,0 0,1 3,-1 2,0 0,-2 0,-2 0,2-1,-1 0,2-4,0 0,0 2,1 2,-2 0,-1 0,0 0,1 0,-2-1,0 0,0 3,2 0,0 0,-1-1,-1 0,1-1,-1-1,-1 0,1 0,2 0,0 2,-1 1,-1 0,-1-1,-1-1,2 0,-2 0,1-1,-2 0,1 2,2 1,-2 0,1-1,-1-1,0 0,1 0,-1-1,1 0,1 0,2-1,-2 1,0 0,-2 0,1 2,-2 1,0 0,2-1,-1-3,1-1,1 0,-1-1,-2 1,-3 1,-1 0,-2 1,0-1,-1-1,-1-1,3-1,4 2,0 0,-1 1,-1 0,-1 1,1 0,0 0,-1 0,2 0,0 0,-1 0,-2 0,0 0,1 2,1 1,-1 0,2 2,0 0,-1-1,-2-1,0-2,-1 0,2 2,0 0,0 0,-1-1,0-1,1 3,1-1,-1 0,2-1,0 0,-1-1,-1-1,-2 0,3 0,0 0,-1-1,-1 1,0 0,-1 0,-1 0,0-1,0 1,0 0,0 0,0 0,2 2,1 1,0 0,2-1,0 0,-1-1,-1-1,-1 1,-1-2,0 1,1 0,1 0,0 0,-1-3,0 0,-1-1,-1 2,0-3,0 1,3 0,0 2,0 0,-1 1,0 0,-1 1,-1 0,1 0,-1 0,0 0,-1 0,1 0,0 0,0 0,0 0,0-1,0 1,0 0,0 0,0 0,0 0,-2 0,-2-1,1 1,1 0,0 0,-2 0,1 0,-1 0,2 0,-2-1,0 1,-2 3,0 0,1 0,2-1,-2 2,1 0,-2 0,0-2,-1 0,1-1,1-1,-1 2,0 1,0 0,0-1,-1 0,0-2,0 1,0-1,0 2,0 1,-1 0,2-1,-2 2,1 0,0 2,0 0,2-2,-1 2,-1-1,-3-1,1-1,-1 1,2 0,0 2,1-1,-1 2,1 0,0-2,-2-2,-2-1,2-1,-1 2,-1 0,-1 0,2-1,0 1,-1 1,-1 0,2-2,0 2,-1 0,0 2,-2 0,0 1,-1 1,3 1,0 0,2-2,0 2,0 0,1-1,-1 1,1-1,0 0,-1 1,1-1,-1 1,-1-2,-1 1,-4 2,-4-2,-1 1,0 0,2 3,1 0,1-1,0-1,2 1,0 1,0 0,0 2,0-1,0 1,3-2,0-1,0 0,-1 0,0 2,-1 0,-1 0,0 1,0 0,0 0,0 0,-1 0,1 0,0 0,0 0,0 3,-1 0,1 0,0 0,0-1,0-1,0 2,0 0,0 0,0-1,2 2,1 0,0 0,-1-1,2 1,0 0,0-1,-2 0,0-1,-1 1,-1 1,0 1,0 1,0-2,2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24575,'0'-1'0,"0"0"0,0 0 0,1 0 0,-1 1 0,1-1 0,-1 0 0,1 0 0,-1 1 0,1-1 0,-1 1 0,1-1 0,-1 0 0,1 1 0,0-1 0,-1 1 0,1-1 0,0 1 0,0 0 0,-1-1 0,1 1 0,0 0 0,0-1 0,1 1 0,24-7 0,-22 6 0,369-71 0,-344 65-341,1 2 0,0 1-1,42-1 1,-57 5-6485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24575,'-14'74'0,"4"47"0,8-104 0,-1-2 0,0 1 0,-2 0 0,0-1 0,-10 22 0,-14 6 84,23-36-325,0 0-1,1 1 1,0-1-1,0 1 0,-3 10 1,4-6-6585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24575,'15'98'0,"-14"-70"0,2 0 0,1 0 0,1-1 0,2 0 0,0 0 0,22 50 0,-11-41-682,23 35-1,-35-62-6143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24575,'29'2'0,"0"1"0,-1 1 0,34 9 0,47 7 0,-95-19-118,-6 0-60,1-1 0,-1 2 0,0-1 0,0 1-1,0 0 1,9 4 0,-8-2-6648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4T23:30:3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24575,'1'7'0,"0"0"0,1 1 0,1-1 0,-1 0 0,1 0 0,0-1 0,5 9 0,1 3 0,84 207 0,-45-106 0,-40-92-1365,-6-15-5461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5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5793 383,'-2'-3,"-4"-2,-2-4,-6-2,-2-2,-1-1,0 2,1 0,-3 1,1 1,0 0,1 0,1 1,1 0,1-1,-3-1,0 1,2 0,2 2,0 0,1 0,-1 1,0 0,-1 2,3 0,0 0,0-2,-1 1,0 2,-1-2,-1 1,0-2,0 1,0 1,-1 0,1 0,0 0,0 3,0-3,-1 1,1 1,-2 1,-2-2,1 0,1 0,-3 2,1-2,0 0,-1 0,0 2,1 0,-2 1,1-1,-1-2,-1 1,3-2,-2 1,0 0,0 1,-1-1,0-1,-2 2,1 0,1 1,0 2,1-1,1 1,2 0,1 0,1 1,1-1,0 0,0 0,0 0,0 0,0 0,0 0,0 0,0 0,0 0,0 0,0 0,0 0,0 0,-1 0,1 0,0 0,0 2,0 2,0-1,0 2,0 0,-1-1,1-1,0 1,0 0,0 0,0-1,0 1,0 0,-1 1,1 3,0 0,0-1,0 0,0 1,0 0,0 0,-1 0,1 0,0-1,2 1,2-2,-2 2,1-2,-2 2,0 1,0-1,1 1,1-1,3 0,-1 1,-1 0,0 0,-2 1,-1 1,0-1,-1 0,-1 1,1-2,2 0,1 2,0-2,1 0,1 1,1 1,0 2,-1-3,1 1,-1 0,-1-2,-1 1,-1-2,1 0,1 1,-2 2,3 0,0 2,-2-1,2-1,0 0,-1 1,-1 1,-1 0,-2 0,1 1,-1 1,-1-1,1 0,0 0,-3 1,-1-1,1 2,1 2,-3-1,1 0,0 1,1 0,-1 0,0 1,0 0,2 2,-3-1,1 1,-2 0,0 1,-1-1,0 0,0 0,-3 1,2 1,-1 0,-2 0,2-1,0 0,1-1,-1 1,0 1,0-1,0 1,-1 2,1-2,0-2,-1 0,0-1,4 1,-2-1,2-1,2 0,1 1,-1-2,0-1,1 1,0 0,-1-1,0 0,0 1,2 0,0 0,1-2,3 0,1-1,0 0,-1-1,0 2,2 1,-1-2,3-2,0-3,1 0,-1 0,-3 1,-3 0,-1 2,0 1,-1-1,1 2,0-1,1 0,-1 1,1-1,0 0,-3 0,0 0,0 1,0 1,1 1,-1 1,-1-2,1 0,0 2,1 0,-1-1,-1-1,1 0,0-1,1 2,1 1,-1-1,-2-1,1 0,0 1,2 1,-3 0,0 0,1 1,1 2,0-1,-2 2,1 1,-3-1,0-1,-1 0,-2 2,0-1,0 0,1 2,0 2,-2 0,-1 2,1 0,0-3,-1 1,-1-1,2 1,0 1,-1-2,-1-1,-1 1,2 1,1 1,-1-2,-1-1,-1 1,2 1,0 1,0-2,-1-1,2 1,0 1,-1 1,0 0,-2 1,2 0,1 1,-2-1,1 1,-2-1,2 0,0 1,0-1,-1 2,2 2,0-1,-3 0,-2-1,-1 2,3 0,0-1,1 0,0-1,1-1,1 0,2-3,0-1,1 0,1-2,1-2,-1-1,0 0,0 1,2 1,-2 3,1-2,0 1,2-2,1 1,1-2,1-1,0-3,0 2,3-1,0 2,0-1,2 0,0-2,1-1,0 2,2 0,-2 1,-1 3,1 0,-1 1,2-1,-1 0,1 0,1 0,1 1,0 0,1 0,-1 1,0-1,1-2,1 0,1-1,2 1,-1-1,1 1,0 0,1 0,-1 0,0-2,0-1,0 0,0 1,0-2,0 0,0-2,0 0,0 0,0-1,0 0,0 0,0 0,0 0,0 0,0 0,3 0,0 0,0 0,0 0,1 0,0 0,2 1,0-1,1 0,2-2,-1-1,1 0,2 0,-2 2,0 0,1-2,0-1,-1 2,1-1,1 2,-1 0,1 1,-1 0,2 0,0-2,-1-1,0 0,0 1,0-2,0 0,-1 0,-2 2,0 0,2-1,0-1,2-1,1-1,1 0,0-1,0 2,1 2,-1-2,0 1,1 0,-1 2,0-2,0 0,0-1,3-1,0-1,3 1,0 1,-1-1,1 1,-1-2,2 1,2-1,-1 1,-1-1,-3-2,-1 0,-1 1,-1-2,-1 1,0 0,-1-2,3 3,1-2,0 3,0 1,1 0,0 1,0-2,1-1,1 1,-2-2,1-1,0 2,0-2,0 0,0-1,-1-2,-1 0,1-1,1 0,-2 0,0 0,1 0,0 0,-1 0,2 2,0 1,0 0,-2 0,1-1,0-1,0-1,-2 1,3-1,-1-1,-1 1,0 0,1 0,0 0,0 0,-1 0,1 0,0 0,-1 0,0 0,-3-3,-3 0,1 0,-3-2,0 0,1 1,1 1,1 1,1 1,1-2,2-2,1-4,3-2,0 1,2-1,-1 3,-2-1,-1-1,1-1,0 1,1 0,-1-1,0 2,-2 0,2 1,-1 0,0-2,1 0,0 0,1 0,0 0,2-2,-2-1,2 3,-1-1,1 0,-1-1,0 2,0 0,-2-1,-1 0,-2 1,-1 0,2-1,0-1,0 0,2-1,0 1,1 2,0-2,-1 1,1-2,0 0,1-1,-1 0,1 0,0 0,1-3,-2-1,0 1,0-2,-1 0,2-2,1 1,3-2,1-1,1 1,1-2,0 3,1-2,0 2,-1-1,1-1,-1-2,0-1,1 1,-1 0,-2 2,-4 3,0-1,-1 2,0-1,-1-3,1 1,-1 0,1 0,0 0,-2 1,1-1,-1 1,-1-1,-1 2,1-2,1-1,-2 0,0 0,-2 2,0-2,0 2,1-1,1 2,0-2,2 1,0 0,-1 0,2 0,-1 0,-1-1,-1 1,2 0,-1-2,0 0,1 0,0-1,-1 1,1 0,0 0,-1 3,-1 0,-1 1,-1 1,-1-2,1 2,-1 0,0-1,-1 0,1-2,3 1,0-1,0 0,0-1,1-1,0 1,0-2,-1 0,1 1,1-1,-2 0,0 1,1 0,0-2,0 2,-2 0,3 1,-1 0,0-2,-2 2,0-1,1 1,1 0,-1 1,0-1,-2 1,1 0,-2 0,0 2,0 2,0 0,0 0,0-1,3 1,0-1,0-1,0-1,1-1,0 0,0 0,-1-1,-1-1,-1 0,0 0,-1 1,2 0,1 1,0-1,0 1,-1 0,-1 0,-1-1,1 2,-1-2,0 1,0 0,0 0,0-1,0 2,0-2,-2 1,-1 0,0 0,0-1,2 2,0 0,-2 3,0-2,0 1,-2 1,0 0,1-1,2 0,-2 0,-3 2,0-2,0-1,-1 2,3 0,1 1,0 1,-1 1,0-3,-3 0,0 0,2 1,-1-2,1-1,2 2,-1 0,0-1,-2-1,2 2,0 0,0 1,0 1,-2 1,-1-1,0 1,2 0,2-2,-2-1,2 0,0 0,0-1,-1 0,2 0,0-1,1 0,-1-2,0 1,-3 1,1-1,1 0,-2 2,1-1,-2 0,1 1,1 1,0 1,0-1,-2-1,1 1,-1 0,1 2,1-3,-1 1,1-3,-1 0,0-1,1 0,0-1,-1 1,0 2,0 1,-1 2,1-2,-2 1,-1 0,1 0,-1 2,2 0,-1 0,-2 1,0 0,0 0,0 0,0 0,1 3,-1 0,0 0,1-1,0 0,-1-1,2-1,-2 0,0 0,-1 0,-1 0,-1-1,2 1,0 0,0 0,-1-1,-1 1,0 0,0 0,-1 0,0 0,0 0,-1 0,1 0,0-1,0 1,0 0,0 0,0 0,0 0,0-1,-2 1,-1 0,0 0,0 0,2 0,-1 0,0 2,-2 1,1 0,1-1,0 0,-1-1,-1-1,1 1,-2-2,0 1,1 0,1 0,2-1,-3 1,-2 0,0 0,0 0,0 0,0-1,2 1,0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7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0,'3'0,"0"0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4T23:30:38.256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1767 454,'0'-3,"0"-3,0-2,0-3,0-2,0-1,0-1,0 1,0-1,0 0,0 1,-2-1,-1 1,0 0,0 0,-1 2,0 1,-2 2,0 1,1-1,-1 1,1-1,-2 2,-2-1,-3-1,-4-2,0-1,-2-1,-2 1,2 1,0 2,-1 1,1 0,0 1,1 0,1 0,1 1,1 1,0-1,0 1,0 1,0 1,0 1,0-1,0 0,0 0,-1 1,1-2,0 0,0 1,-2-2,-2 0,-1 1,-3 1,-1 1,0 1,-1 0,-2 1,-1 0,-1 1,0-1,0 0,-1 0,3 0,1 0,2 0,0 0,0 0,0 0,1 0,-2 0,1 0,0 0,1 0,0 0,1 0,1 0,3 0,1 3,1 0,0 0,1 0,1 1,-1 0,0 0,0-2,0 0,0 1,-3 1,0 1,0 1,0 1,2-1,-1 0,2 0,-3 2,0-1,-1 1,2 0,0 0,1 1,1 2,-1-1,1 0,0 1,0 1,0-2,3 0,0 1,0-2,1 0,1-1,2 0,-1 1,-2 0,2-1,0 2,0 2,0-3,1 2,0-1,-2 0,0-1,3 1,-1 2,1 0,2 1,1 1,-1 0,0 0,1 0,0 1,2-1,-2 0,-1 1,1-1,1 0,-2 0,0 0,0 0,2 0,0 0,1 1,1 1,0 1,0 1,0-2,0 0,0-1,0 0,0-1,0 0,0 0,0 0,0 3,0 0,0 0,0 2,3 0,0 2,0-1,2-1,0-1,-1-2,-1 2,1 0,1-1,-2-1,2 0,0-1,-1 2,1 0,0 0,-1 0,1-2,0 3,2 0,-1-1,1 0,-1-2,-1 0,1 2,0 1,0-1,3-1,-1 3,0-1,0-1,0 0,-1-1,1-1,1 0,0-1,0 0,-2 0,1 0,-1 0,1 0,-1 0,-2 0,0 0,3 0,-1 0,1 0,-1 1,1-1,-1 0,1-2,1-1,0 0,-1 0,3 2,-2 0,0 0,1 1,-1 0,0 0,2-2,-2-1,0 1,1-1,1-1,1 0,2 1,-1 0,1-1,1 0,-1 1,1-2,-1 0,0-1,0 0,1 1,-1-1,0 1,0 1,0 2,0-2,0 0,0 0,0 0,1-1,-1-1,0 0,0 1,0 0,0-3,0 1,0 1,1-1,-1 2,0 0,0 3,0-3,0-1,0 0,1-2,-1 1,0-1,0-1,0 1,0-1,0-1,0 1,0-1,1 0,-1-1,0-1,0-1,0 1,0 2,0-1,0-1,1-1,-1 0,0 0,0-1,0 0,0-3,0 0,1 0,-1 0,0-1,0 0,0 0,0 1,3-1,0 0,0-2,0 0,-4-1,2 1,0-2,-1 1,1 2,0-1,2 1,0-2,1-1,1 0,0-1,-1 1,2 0,-1-1,-1 0,-1 0,-1 2,2-1,-1-2,0 2,0-1,-2-1,3-2,-1 0,1 1,-2 1,0 1,-3 0,-2 0,0-2,1-1,0-1,1-1,1 0,-1 2,-1 1,-1 0,-2-1,-1-1,2 0,-2 0,1-1,0 0,3-1,0 4,-1 0,-1-1,-1 1,0-2,0 0,0 0,-1-4,0 0,-3 0,-1 0,0 1,1-2,-2 0,2 1,-1 0,0 1,-2-1,3-1,-1-2,-1 1,2 0,0 2,-1-2,-1 0,-2 2,0 0,0 1,-1-1,0-1,-1 1,1-2,0 0,0 1,0-1,0 0,0 0,0 2,0 1,0-1,0-1,0 1,0 1,-2 0,-2 1,1 0,1 1,-2 0,-1 0,2-2,-2-1,0 0,1 0,1 1,1 1,1 0,-2 1,0 0,-2 0,-1-3,-1 0,1 0,1 1,-1 0,0-2,-1 0,-1 1,0 0,-1 2,1-1,0-1,-1 0,0 0,0 1,-1 0,-1-2,-2 1,0-1,2 2,0 0,0 1,-1-2,-1-1,2 1,1 1,-1 0,1 1,1 1,-1-1,1 1,0 2,-1 2,-1-1,-2-1,0 2,0 1,-2-2,1 2,2 0,1 1,0 0,-1-1,-1 1,-2-1,-2 1,0 0,1 1,0 0,0 0,2 0,-1 0,1 2,0-1,0 1,0 1,0 1,2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29.0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332 68 24575,'-8'-1'0,"-1"0"0,0-1 0,1 1 0,0-2 0,-16-5 0,15 4 0,0 1 0,-1 0 0,1 1 0,-17-3 0,4 5 0,1 1 0,0 1 0,0 0 0,0 2 0,0 0 0,0 1 0,-23 10 0,44-15 0,-1 0 0,1 0 0,-1 0 0,1 1 0,-1-1 0,1 0 0,-1 0 0,1 0 0,-1 1 0,1-1 0,-1 0 0,1 0 0,0 1 0,-1-1 0,1 0 0,0 1 0,-1-1 0,1 1 0,0-1 0,-1 0 0,1 1 0,0-1 0,0 1 0,0-1 0,-1 1 0,1-1 0,0 1 0,0-1 0,0 1 0,0-1 0,0 0 0,0 1 0,0-1 0,0 1 0,0-1 0,0 1 0,15 16 0,37 11 0,-45-24 0,19 8 0,0-1 0,0-1 0,1-1 0,1-2 0,-1 0 0,56 4 0,-80-11 0,1-1 0,-1 1 0,1-1 0,-1 0 0,0 0 0,0 0 0,1 0 0,-1-1 0,0 1 0,0-1 0,0 0 0,-1 0 0,1 0 0,0 0 0,-1 0 0,1-1 0,-1 1 0,0-1 0,1 0 0,1-3 0,0 0 0,1-1 0,-1 0 0,-1 0 0,1 0 0,-1-1 0,0 1 0,3-16 0,-6 23 0,0-1 0,0 0 0,0 1 0,0-1 0,0 0 0,0 1 0,0-1 0,0 0 0,0 1 0,-1-1 0,1 0 0,0 1 0,0-1 0,-1 0 0,1 1 0,0-1 0,-1 1 0,1-1 0,0 1 0,-1-1 0,1 1 0,-1-1 0,1 1 0,-1-1 0,1 1 0,-1 0 0,1-1 0,-1 1 0,0 0 0,0-1 0,-27-5 0,-26 11 0,54-5 0,0 0 0,-1 0 0,1 1 0,0-1 0,-1 0 0,1 0 0,0 0 0,-1 0 0,1 0 0,0 0 0,-1 1 0,1-1 0,0 0 0,-1 0 0,1 0 0,0 1 0,0-1 0,-1 0 0,1 0 0,0 1 0,0-1 0,-1 0 0,1 1 0,0-1 0,0 0 0,0 1 0,0-1 0,-1 0 0,1 1 0,0-1 0,0 0 0,0 1 0,0-1 0,0 0 0,0 1 0,0-1 0,0 0 0,0 2 0,13 10 0,20 5 0,-6-9 0,-1-1 0,1-2 0,-1 0 0,2-2 0,47 0 0,15 2 0,-78-4 0,-8 0 0,0 0 0,0 0 0,0-1 0,0 0 0,0 1 0,-1-1 0,1-1 0,0 1 0,0-1 0,7-1 0,-15-1 0,0 0 0,-1 0 0,1 0 0,-1 1 0,0-1 0,-7-1 0,12 4 0,-37-17 0,0 2 0,-1 2 0,0 1 0,-1 2 0,0 2 0,-1 2 0,-75-3 0,96 9 0,-39 2 0,53 0 0,7 0 0,31 5 0,-2-2 0,1-2 0,-1-2 0,1-1 0,47-5 0,-73 1 0,-16-1 0,-16-1 0,-191 3 0,119 5 0,96-2 0,-1-1 0,1 1 0,-1 1 0,0-1 0,1 0 0,-1 1 0,1-1 0,-1 1 0,1 0 0,-1 0 0,1 0 0,-1 0 0,1 0 0,-4 3 0,6-4 0,-1 1 0,1-1 0,0 0 0,0 0 0,0 1 0,0-1 0,0 0 0,0 1 0,-1-1 0,1 0 0,0 0 0,0 1 0,0-1 0,0 0 0,0 1 0,0-1 0,0 0 0,0 1 0,0-1 0,0 0 0,0 1 0,1-1 0,-1 0 0,0 0 0,0 1 0,0-1 0,0 0 0,0 1 0,1-1 0,-1 0 0,0 0 0,0 1 0,0-1 0,1 0 0,-1 0 0,1 1 0,23 10 0,13-4 0,1-1 0,0-2 0,-1-2 0,70-4 0,-29 0 0,-77 3 0,0-1 0,0 0 0,1 0 0,-1 0 0,0 0 0,0 0 0,1 0 0,-1 0 0,0 0 0,0-1 0,0 1 0,1 0 0,-1-1 0,0 1 0,0-1 0,0 1 0,0-1 0,0 1 0,0-1 0,0 0 0,1 0 0,-2 0 0,0 0 0,0 0 0,0 0 0,-1 0 0,1 1 0,0-1 0,-1 0 0,1 0 0,-1 1 0,1-1 0,-1 0 0,1 1 0,-1-1 0,1 0 0,-1 1 0,0-1 0,1 1 0,-1-1 0,0 1 0,0-1 0,-1 0 0,-52-27 0,31 20 0,0 1 0,-46-9 0,61 15 0,0 0 0,0 0 0,0 1 0,0 0 0,0 1 0,0 0 0,0 0 0,0 0 0,0 1 0,0 0 0,1 1 0,-13 5 0,11-3 0,-19 14 0,27-9 0,20-1 0,2-4 0,1-2 0,0-1 0,0 0 0,0-2 0,39-3 0,9 0 0,70 3 0,-115 0 0,-21 0 0,-9 0 0,-43 0 0,0 2 0,0 2 0,0 2 0,0 3 0,-73 22 0,60-18 0,49-11 0,41-9 0,63-12 0,114-7 0,-123 14 0,-84 11 0,1 1 0,0-1 0,-1 0 0,1 1 0,0-1 0,-1 1 0,1-1 0,-1 1 0,1-1 0,-1 1 0,1-1 0,-1 1 0,0 0 0,1-1 0,-1 1 0,1 0 0,-1-1 0,0 1 0,1 0 0,-1 0 0,0-1 0,1 1 0,-1 0 0,0 0 0,1 0 0,-1 0 0,0 0 0,0 0 0,-30-9 0,-18 1 0,-1 2 0,0 2 0,-83 5 0,55 0 0,78-1 0,0 0 0,0 0 0,0 0 0,0 0 0,0 1 0,1-1 0,-1 0 0,0 0 0,0 0 0,0 0 0,0 1 0,0-1 0,0 0 0,0 0 0,0 0 0,0 0 0,0 1 0,0-1 0,0 0 0,0 0 0,0 0 0,0 0 0,0 1 0,-1-1 0,1 0 0,0 0 0,0 0 0,0 0 0,0 1 0,0-1 0,0 0 0,0 0 0,0 0 0,-1 0 0,1 0 0,0 0 0,0 0 0,0 1 0,0-1 0,0 0 0,-1 0 0,1 0 0,0 0 0,0 0 0,0 0 0,0 0 0,-1 0 0,1 0 0,0 0 0,0 0 0,0 0 0,0 0 0,-1 0 0,1 0 0,0 0 0,26 14 0,38 12 0,-41-18-455,1 0 0,24 14 0,-37-16-6371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4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362 6 24575,'-116'-3'0,"40"1"0,-86 7 0,162-5 0,0 0 0,-1 0 0,1 0 0,0 0 0,0 0 0,-1 0 0,1 0 0,0 0 0,0 0 0,0 0 0,-1 0 0,1 0 0,0 0 0,0 0 0,0 0 0,-1 0 0,1 0 0,0 0 0,0 0 0,0 0 0,-1 0 0,1 0 0,0 0 0,0 1 0,0-1 0,-1 0 0,1 0 0,0 0 0,0 0 0,0 0 0,0 1 0,0-1 0,0 0 0,-1 0 0,1 0 0,0 1 0,0-1 0,0 0 0,0 0 0,0 0 0,0 1 0,0-1 0,0 0 0,0 0 0,0 0 0,0 1 0,0-1 0,11 9 0,25 9 0,-32-16 0,-3-2 0,165 69 0,-144-62 0,0-2 0,1 0 0,0-1 0,-1-1 0,44 0 0,-30-5 0,1-1 0,62-13 0,-88 12 0,0-1 0,-1 1 0,0-2 0,0 1 0,0-1 0,14-12 0,21-12 0,-44 30 0,0 0 0,0 0 0,-1-1 0,1 1 0,0 0 0,0-1 0,-1 1 0,1-1 0,0 1 0,-1 0 0,1-1 0,0 0 0,-1 1 0,1-1 0,-1 1 0,1-1 0,-1 0 0,1 1 0,-1-1 0,1 0 0,-1 1 0,0-1 0,1 0 0,-1 0 0,0 0 0,0 1 0,0-1 0,1 0 0,-1-1 0,-1 1 0,0 0 0,0 0 0,0 1 0,0-1 0,0 0 0,0 0 0,0 1 0,0-1 0,0 1 0,0-1 0,-1 1 0,1-1 0,0 1 0,0 0 0,0 0 0,-2-1 0,-55-4 0,-363 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0T20:02:36.9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1352 2 24575,'-80'-1'0,"-245"11"0,55 11 0,-47-17 0,170-6 0,125 1 32,1-2-1,0 0 0,-25-7 0,25 5-527,-1 1-1,-38-3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8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89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3T12:18:18.290"/>
    </inkml:context>
    <inkml:brush xml:id="br0">
      <inkml:brushProperty name="width" value="0.1" units="cm"/>
      <inkml:brushProperty name="height" value="0.6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EFB2F96-B852-4E62-A440-A40FC6EE8BF4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4D5627-2EC6-4212-8271-F1EB6C1D5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7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I’m going to talk about today is the theoretical background of the properties of bosonic circuits and doing calculations with them.</a:t>
            </a:r>
          </a:p>
          <a:p>
            <a:pPr defTabSz="990752">
              <a:defRPr/>
            </a:pP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The reason I chose this project is that quantum computers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have the potential to revolutionize computation by making certain types of classical problems solvable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defTabSz="990752"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While no quantum computer is sophisticated enough to do these calculations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yet</a:t>
            </a:r>
            <a:r>
              <a:rPr lang="hu-HU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. </a:t>
            </a:r>
            <a:r>
              <a:rPr lang="hu-HU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But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great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progress</a:t>
            </a: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is under way.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637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078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34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38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197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39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</a:t>
            </a:r>
            <a:r>
              <a:rPr lang="hu-HU" dirty="0"/>
              <a:t>in n modes </a:t>
            </a:r>
            <a:r>
              <a:rPr lang="en-US" dirty="0"/>
              <a:t>and vacuum states</a:t>
            </a:r>
            <a:r>
              <a:rPr lang="hu-HU" dirty="0"/>
              <a:t> in the remaining of the m modes.</a:t>
            </a:r>
          </a:p>
          <a:p>
            <a:r>
              <a:rPr lang="hu-HU" dirty="0"/>
              <a:t>Note: there is only one photon per mode.</a:t>
            </a:r>
          </a:p>
          <a:p>
            <a:r>
              <a:rPr lang="hu-HU" dirty="0"/>
              <a:t>This input state is </a:t>
            </a:r>
            <a:r>
              <a:rPr lang="en-US" dirty="0"/>
              <a:t>propagated through a linear optics network.</a:t>
            </a:r>
            <a:endParaRPr lang="hu-HU" dirty="0"/>
          </a:p>
          <a:p>
            <a:r>
              <a:rPr lang="hu-HU" dirty="0"/>
              <a:t>It implements a unitary map on the creation operators like this.</a:t>
            </a:r>
          </a:p>
          <a:p>
            <a:r>
              <a:rPr lang="hu-HU" dirty="0"/>
              <a:t>The unitary map depends 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546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i="1" dirty="0"/>
              <a:t>How does the boson sampler come into play?</a:t>
            </a:r>
          </a:p>
          <a:p>
            <a:endParaRPr lang="hu-HU" dirty="0"/>
          </a:p>
          <a:p>
            <a:r>
              <a:rPr lang="hu-HU" dirty="0"/>
              <a:t>This is the model overview of the variational bosonic solver.</a:t>
            </a:r>
          </a:p>
          <a:p>
            <a:r>
              <a:rPr lang="hu-HU" dirty="0"/>
              <a:t>In the first step we generate a quantum state with the M-mode interferometer. </a:t>
            </a:r>
          </a:p>
          <a:p>
            <a:r>
              <a:rPr lang="hu-HU" dirty="0"/>
              <a:t>This interferometer has some parameters, that </a:t>
            </a:r>
            <a:r>
              <a:rPr lang="hu-HU"/>
              <a:t>are tunable </a:t>
            </a:r>
            <a:endParaRPr lang="hu-HU" dirty="0"/>
          </a:p>
          <a:p>
            <a:r>
              <a:rPr lang="hu-HU" dirty="0"/>
              <a:t>The amplitudes of the quantum states depend on the circuit elements’ angles, thetas and psis.</a:t>
            </a:r>
          </a:p>
          <a:p>
            <a:endParaRPr lang="hu-HU" dirty="0"/>
          </a:p>
          <a:p>
            <a:r>
              <a:rPr lang="hu-HU" dirty="0"/>
              <a:t>Then we apply a parity function so that the we map the optical states to a many-qubit hilbert space. Then we have our qubits. </a:t>
            </a:r>
          </a:p>
          <a:p>
            <a:r>
              <a:rPr lang="hu-HU" dirty="0"/>
              <a:t>Note: Each qubit state has a some energy associated with it.</a:t>
            </a:r>
          </a:p>
          <a:p>
            <a:endParaRPr lang="hu-HU" dirty="0"/>
          </a:p>
          <a:p>
            <a:r>
              <a:rPr lang="hu-HU" dirty="0"/>
              <a:t>So we apply the parity functions and record the amplitudes of the qubits.</a:t>
            </a:r>
          </a:p>
          <a:p>
            <a:endParaRPr lang="hu-HU" dirty="0"/>
          </a:p>
          <a:p>
            <a:r>
              <a:rPr lang="hu-HU" dirty="0"/>
              <a:t>Then using these amplitudes and the qubit states we calculate the expected value of the energy – it is the objective function, that we try to minimize. </a:t>
            </a:r>
          </a:p>
          <a:p>
            <a:endParaRPr lang="hu-HU" dirty="0"/>
          </a:p>
          <a:p>
            <a:r>
              <a:rPr lang="hu-HU" dirty="0"/>
              <a:t>Then we tweak the psi and theta parameters with gradient descent and do the previous steps again.</a:t>
            </a:r>
          </a:p>
          <a:p>
            <a:endParaRPr lang="hu-HU" dirty="0"/>
          </a:p>
          <a:p>
            <a:r>
              <a:rPr lang="hu-HU" dirty="0"/>
              <a:t>The goal is to find the smallest energy and the associated bit string.</a:t>
            </a:r>
          </a:p>
          <a:p>
            <a:endParaRPr lang="hu-HU" dirty="0"/>
          </a:p>
          <a:p>
            <a:r>
              <a:rPr lang="hu-HU" dirty="0"/>
              <a:t>So, how can we use this ? We need to formulate our our problem as optimizing the energy by choosing an appropriate Hamiltonian matrix. </a:t>
            </a:r>
          </a:p>
          <a:p>
            <a:endParaRPr lang="hu-HU" dirty="0"/>
          </a:p>
          <a:p>
            <a:endParaRPr lang="hu-HU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37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Then the question is why do we need a quantum computer for that?</a:t>
            </a:r>
          </a:p>
          <a:p>
            <a:r>
              <a:rPr lang="hu-HU" dirty="0"/>
              <a:t>One of the key results is that measuring the probability of a given configuration is proportional to a permanent of the A matrix.</a:t>
            </a:r>
          </a:p>
          <a:p>
            <a:r>
              <a:rPr lang="hu-HU" dirty="0"/>
              <a:t>The A matrix is a unitary transformation describing the linear optics network and the output configuration.</a:t>
            </a:r>
          </a:p>
          <a:p>
            <a:r>
              <a:rPr lang="hu-HU" dirty="0"/>
              <a:t>It is a very hard problem to calculate complex-valued matrix permanents. So boson sampling is classically inefficient to simulate, we need a real quantum device to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068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Unfortunatly</a:t>
            </a:r>
            <a:r>
              <a:rPr lang="en-US" dirty="0"/>
              <a:t> we found no clear correspondence between the expected value of the QUBO matrix and the number of breaks</a:t>
            </a:r>
            <a:r>
              <a:rPr lang="hu-HU" dirty="0"/>
              <a:t>. </a:t>
            </a:r>
          </a:p>
          <a:p>
            <a:endParaRPr lang="hu-HU" dirty="0"/>
          </a:p>
          <a:p>
            <a:r>
              <a:rPr lang="en-US" dirty="0"/>
              <a:t>This leads to the conclusion that perhaps the Q matrix is calculated in a wrong way.</a:t>
            </a:r>
            <a:endParaRPr lang="hu-HU" dirty="0"/>
          </a:p>
          <a:p>
            <a:endParaRPr lang="hu-HU" dirty="0"/>
          </a:p>
          <a:p>
            <a:r>
              <a:rPr lang="en-US" dirty="0"/>
              <a:t>In the future we might try using different timetables  with the same calculations, however we presume that it is not very likely to generate better results.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28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During the last report I was asked if I could expleain: how can there be such a lonely node?</a:t>
            </a:r>
          </a:p>
          <a:p>
            <a:r>
              <a:rPr lang="hu-HU" dirty="0"/>
              <a:t>Of course I looked into that because I wasnt satisfied with the previous results on the max cut, so I wanted to know if the error lied behind the graph’s representation. </a:t>
            </a:r>
          </a:p>
          <a:p>
            <a:r>
              <a:rPr lang="hu-HU" dirty="0"/>
              <a:t>Although the problem was somewhere else, I wanted to dispel any doubt, so here it is what I found in the documentation.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56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defTabSz="990752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  <a:defRPr/>
            </a:pPr>
            <a:r>
              <a:rPr lang="en-US" sz="20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I’d like to begin with an open question that is:</a:t>
            </a:r>
            <a:endParaRPr lang="hu-HU" sz="20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an optical quantum computer that can outperform any existing classical computer?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and equipment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(other than time and memory)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will this device need?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1950"/>
              </a:spcAft>
              <a:tabLst>
                <a:tab pos="6439891" algn="r"/>
              </a:tabLst>
            </a:pP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</a:t>
            </a:r>
            <a:r>
              <a:rPr lang="hu-HU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our</a:t>
            </a:r>
            <a:r>
              <a:rPr lang="en-US" sz="1300" dirty="0">
                <a:latin typeface="LM Roman 10" panose="00000500000000000000" pitchFamily="50" charset="-18"/>
                <a:ea typeface="LM Roman 10" panose="00000500000000000000" pitchFamily="50" charset="-18"/>
                <a:cs typeface="Times New Roman" panose="02020603050405020304" pitchFamily="18" charset="0"/>
              </a:rPr>
              <a:t> technology to reach this?</a:t>
            </a:r>
            <a:endParaRPr lang="hu-HU" sz="1300" dirty="0">
              <a:latin typeface="LM Roman 10" panose="00000500000000000000" pitchFamily="50" charset="-18"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  <a:p>
            <a:r>
              <a:rPr lang="hu-HU" dirty="0"/>
              <a:t>There was a tremendous effort made in this field. One of the results was a scheme that is quite promising, but it needs a tremendous amount of hardware: </a:t>
            </a:r>
          </a:p>
          <a:p>
            <a:r>
              <a:rPr lang="en-US" dirty="0"/>
              <a:t>we would need billions of linear optical elements and millions of single photon sources.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begs the question: Is there any easier way to do this? Boson sampling answers that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690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 cut is one of the most famous problems in combinatiorial optimization.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an undirected graph, the max cut problem aims to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model this problem by introducing binary variables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81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59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Cost function: i and j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45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44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time we put less emphasis on using the boson sampler simulator and more on understanding </a:t>
            </a:r>
            <a:r>
              <a:rPr lang="hu-HU" dirty="0"/>
              <a:t>the application that we’re dealing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0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What is a boson sampler and how it works?</a:t>
            </a:r>
          </a:p>
          <a:p>
            <a:r>
              <a:rPr lang="hu-HU" dirty="0"/>
              <a:t>Here is what the boson sampler does on a diagram.</a:t>
            </a:r>
          </a:p>
          <a:p>
            <a:r>
              <a:rPr lang="en-US" dirty="0"/>
              <a:t>On top, there are single photon states and vacuum states, that are propagated through a linear optics network.  </a:t>
            </a:r>
            <a:endParaRPr lang="hu-HU" dirty="0"/>
          </a:p>
          <a:p>
            <a:r>
              <a:rPr lang="hu-HU" dirty="0"/>
              <a:t>It implements a unitary map on the single photon creation operators like this.</a:t>
            </a:r>
          </a:p>
          <a:p>
            <a:r>
              <a:rPr lang="hu-HU" dirty="0"/>
              <a:t>Then at the output we’ve got some big </a:t>
            </a:r>
            <a:r>
              <a:rPr lang="en-US" dirty="0"/>
              <a:t>superpositions of the multiphoton optical states.</a:t>
            </a:r>
            <a:endParaRPr lang="hu-HU" dirty="0"/>
          </a:p>
          <a:p>
            <a:endParaRPr lang="hu-HU" dirty="0"/>
          </a:p>
          <a:p>
            <a:r>
              <a:rPr lang="hu-HU" dirty="0"/>
              <a:t>This linear optic network is basically an </a:t>
            </a:r>
            <a:r>
              <a:rPr lang="hu-HU" b="1" dirty="0"/>
              <a:t>interferometer </a:t>
            </a:r>
            <a:r>
              <a:rPr lang="hu-HU" b="0" dirty="0"/>
              <a:t>made of beam splitters and phase shifters as it can be seen on the diagram on the left. 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In this notation S represents a configuration of where the photons could arrive. </a:t>
            </a:r>
          </a:p>
          <a:p>
            <a:r>
              <a:rPr lang="hu-HU" dirty="0"/>
              <a:t>Gamma represents the amplitude associated with that configuration.</a:t>
            </a:r>
          </a:p>
          <a:p>
            <a:r>
              <a:rPr lang="hu-HU" dirty="0"/>
              <a:t>N sub 1 super S is the number of photons in the state 1 in the configuration S.</a:t>
            </a:r>
          </a:p>
          <a:p>
            <a:endParaRPr lang="hu-HU" dirty="0"/>
          </a:p>
          <a:p>
            <a:r>
              <a:rPr lang="hu-HU" dirty="0"/>
              <a:t>The output state represent all the possible configurations. </a:t>
            </a:r>
          </a:p>
          <a:p>
            <a:r>
              <a:rPr lang="hu-HU" dirty="0"/>
              <a:t>Then we measure the output and we get the S configuration with absolute gamma squared probability.</a:t>
            </a:r>
          </a:p>
          <a:p>
            <a:r>
              <a:rPr lang="hu-HU" dirty="0"/>
              <a:t>So the goal is to build up statistics of what P of S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D5627-2EC6-4212-8271-F1EB6C1D5C54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19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1A0-6EFC-4A4D-81CB-2B45F8E88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27F6-56B8-4D7E-A334-801D57294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CF5B-F4DC-45F9-99B4-07F21748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2E49-F616-4534-A5A9-FF4A3417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9E2-6F0B-40CD-AF17-8F1574EF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37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C73F-E9C6-4703-98EB-201DBAD6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807E2-960B-45F8-B7BC-A89F7E561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A878-7EDE-444D-9662-C6D55E43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F5B6-8CEF-414E-B3FB-F7630E45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D411-D29A-42B7-B9D7-549790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9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D8A04-EAFC-4964-BCCB-3E918B6C0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AD4C4-6066-4971-ACB6-0B5AA420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22F6-AE0D-41AD-BEEB-196AF2DA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7036-F972-4581-AEEA-AA6EA231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DEA-56FD-4402-A141-EF62AEB5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45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26F2-4F01-4BC8-910A-E802B0C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B1E8-4890-4B13-BD70-0700F1C6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980C-BC5D-4F3E-80C2-56F60B61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DFB8-8816-40F1-A40D-82771F34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50BE7-F605-41D7-B191-54CF2D8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0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D1-AB6E-413B-9D15-F8D0861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F36D-CDE2-4695-8F70-77153B0F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BAA-45A7-4B4C-8317-B13E0462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6308-E247-426F-A008-9D969704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92FF-100C-478E-8929-AC46FCD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8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A2C1-C96E-4D0B-8C79-7C0D86AA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9D383-B916-440E-B821-648DAC03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759EB-C686-4329-89CA-0D2ECBD3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090AA-E432-4317-B9F8-68053EF9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AA0C-BF92-4AF2-BCC2-B0DD90A7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B8B45-5A7A-4E46-9767-8662CAC4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15D8-1A21-42BB-9062-C9A2B70E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43A3-BC41-454C-A8A9-D26A7A93E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34F5-E014-4D7A-84DC-0EB0A3ED6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7330-C887-4301-BC71-27B7E48BC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A19C-B8ED-4C93-9F38-0C9194ECD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6C72-D74A-473A-B4A5-EF985999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21E2A-10AA-49CF-B760-5A579641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7356-7BE6-435B-954F-27693CD1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9DDC-E1C4-411D-8BD3-3F253C9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D0D0-5977-48A7-9ABC-C581F316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4C00-E1D1-462E-91AF-6B185AC5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0C25F-E80B-432E-8062-9C134E1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8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7527A-9078-41A2-9968-B1FE47AB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2F469-01AF-494A-8B5F-197486B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E447-3DF1-41FB-B8B7-FE502D4B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B21E-86F7-422A-A397-F08981763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CE2E-EB30-4E4F-804D-CFF7CB4A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A084-A445-4D43-8DE6-0EF9DC41E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5A1C-A2B0-426D-9EA7-26992986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75B15-A0D6-4490-B642-E8294328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A9D9-0AAD-4A59-B666-123E5E45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11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85B6-B8C3-4AB2-A911-6A7E083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64BF-C456-4BF6-A633-ABEA7B7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2D13-2C2B-4AA5-A7C2-40111D56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8482-2729-40D0-BB23-0AA63E5B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484A-228F-4571-BAE9-E6BF0BE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2C14-9E07-4686-A67F-2A56924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772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4F9AF-F639-48F9-9727-2C2F0F2C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E711-C308-4824-9846-F2A9BF38E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5E62-1E3E-4381-9FDA-CFECE832F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A5EC-5C40-4D16-A161-35791B9AB6ED}" type="datetimeFigureOut">
              <a:rPr lang="hu-HU" smtClean="0"/>
              <a:t>2022. 04. 26.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0CBE-FE97-4CC8-990A-3945AF2E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1951-DC16-41B9-A574-8CD679684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E13A-0EE2-43FA-8E00-517264C896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image" Target="../media/image110.png"/><Relationship Id="rId2" Type="http://schemas.openxmlformats.org/officeDocument/2006/relationships/image" Target="../media/image11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11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91.png"/><Relationship Id="rId18" Type="http://schemas.openxmlformats.org/officeDocument/2006/relationships/image" Target="../media/image12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17" Type="http://schemas.openxmlformats.org/officeDocument/2006/relationships/image" Target="../media/image110.png"/><Relationship Id="rId2" Type="http://schemas.openxmlformats.org/officeDocument/2006/relationships/image" Target="../media/image11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11.png"/><Relationship Id="rId9" Type="http://schemas.openxmlformats.org/officeDocument/2006/relationships/customXml" Target="../ink/ink13.xml"/><Relationship Id="rId14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7.png"/><Relationship Id="rId18" Type="http://schemas.openxmlformats.org/officeDocument/2006/relationships/customXml" Target="../ink/ink25.xml"/><Relationship Id="rId3" Type="http://schemas.openxmlformats.org/officeDocument/2006/relationships/image" Target="../media/image11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22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6.png"/><Relationship Id="rId24" Type="http://schemas.openxmlformats.org/officeDocument/2006/relationships/customXml" Target="../ink/ink28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21.xml"/><Relationship Id="rId19" Type="http://schemas.openxmlformats.org/officeDocument/2006/relationships/image" Target="../media/image20.png"/><Relationship Id="rId4" Type="http://schemas.openxmlformats.org/officeDocument/2006/relationships/customXml" Target="../ink/ink18.xml"/><Relationship Id="rId9" Type="http://schemas.openxmlformats.org/officeDocument/2006/relationships/image" Target="../media/image15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34.xml"/><Relationship Id="rId18" Type="http://schemas.openxmlformats.org/officeDocument/2006/relationships/image" Target="../media/image31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28.png"/><Relationship Id="rId17" Type="http://schemas.openxmlformats.org/officeDocument/2006/relationships/customXml" Target="../ink/ink36.xml"/><Relationship Id="rId2" Type="http://schemas.openxmlformats.org/officeDocument/2006/relationships/image" Target="../media/image1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27.png"/><Relationship Id="rId19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customXml" Target="../ink/ink32.xml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28.png"/><Relationship Id="rId18" Type="http://schemas.openxmlformats.org/officeDocument/2006/relationships/customXml" Target="../ink/ink44.xml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12" Type="http://schemas.openxmlformats.org/officeDocument/2006/relationships/customXml" Target="../ink/ink41.xml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3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40.xml"/><Relationship Id="rId19" Type="http://schemas.openxmlformats.org/officeDocument/2006/relationships/image" Target="../media/image31.png"/><Relationship Id="rId4" Type="http://schemas.openxmlformats.org/officeDocument/2006/relationships/customXml" Target="../ink/ink37.xml"/><Relationship Id="rId9" Type="http://schemas.openxmlformats.org/officeDocument/2006/relationships/image" Target="../media/image26.png"/><Relationship Id="rId1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5.png"/><Relationship Id="rId18" Type="http://schemas.openxmlformats.org/officeDocument/2006/relationships/customXml" Target="../ink/ink49.xml"/><Relationship Id="rId26" Type="http://schemas.openxmlformats.org/officeDocument/2006/relationships/image" Target="../media/image42.png"/><Relationship Id="rId3" Type="http://schemas.openxmlformats.org/officeDocument/2006/relationships/tags" Target="../tags/tag4.xml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46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tags" Target="../tags/tag3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34.png"/><Relationship Id="rId24" Type="http://schemas.openxmlformats.org/officeDocument/2006/relationships/customXml" Target="../ink/ink52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customXml" Target="../ink/ink45.xml"/><Relationship Id="rId19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11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tags" Target="../tags/tag8.xml"/><Relationship Id="rId21" Type="http://schemas.openxmlformats.org/officeDocument/2006/relationships/image" Target="../media/image36.png"/><Relationship Id="rId7" Type="http://schemas.openxmlformats.org/officeDocument/2006/relationships/tags" Target="../tags/tag12.xml"/><Relationship Id="rId12" Type="http://schemas.openxmlformats.org/officeDocument/2006/relationships/image" Target="../media/image44.png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3.png"/><Relationship Id="rId2" Type="http://schemas.openxmlformats.org/officeDocument/2006/relationships/tags" Target="../tags/tag7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40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3.png"/><Relationship Id="rId24" Type="http://schemas.openxmlformats.org/officeDocument/2006/relationships/customXml" Target="../ink/ink57.xml"/><Relationship Id="rId32" Type="http://schemas.openxmlformats.org/officeDocument/2006/relationships/image" Target="../media/image42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23" Type="http://schemas.openxmlformats.org/officeDocument/2006/relationships/image" Target="../media/image37.png"/><Relationship Id="rId28" Type="http://schemas.openxmlformats.org/officeDocument/2006/relationships/customXml" Target="../ink/ink59.xml"/><Relationship Id="rId10" Type="http://schemas.openxmlformats.org/officeDocument/2006/relationships/image" Target="../media/image32.png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" Type="http://schemas.openxmlformats.org/officeDocument/2006/relationships/tags" Target="../tags/tag9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46.png"/><Relationship Id="rId22" Type="http://schemas.openxmlformats.org/officeDocument/2006/relationships/customXml" Target="../ink/ink56.xml"/><Relationship Id="rId27" Type="http://schemas.openxmlformats.org/officeDocument/2006/relationships/image" Target="../media/image39.png"/><Relationship Id="rId30" Type="http://schemas.openxmlformats.org/officeDocument/2006/relationships/customXml" Target="../ink/ink60.xml"/><Relationship Id="rId8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510.png"/><Relationship Id="rId9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5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0.png"/><Relationship Id="rId12" Type="http://schemas.openxmlformats.org/officeDocument/2006/relationships/image" Target="../media/image5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customXml" Target="../ink/ink61.xml"/><Relationship Id="rId11" Type="http://schemas.openxmlformats.org/officeDocument/2006/relationships/image" Target="../media/image150.png"/><Relationship Id="rId5" Type="http://schemas.openxmlformats.org/officeDocument/2006/relationships/image" Target="../media/image50.png"/><Relationship Id="rId10" Type="http://schemas.openxmlformats.org/officeDocument/2006/relationships/customXml" Target="../ink/ink63.xml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40.png"/><Relationship Id="rId14" Type="http://schemas.openxmlformats.org/officeDocument/2006/relationships/image" Target="../media/image8.gi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200.png"/><Relationship Id="rId3" Type="http://schemas.openxmlformats.org/officeDocument/2006/relationships/tags" Target="../tags/tag17.xml"/><Relationship Id="rId7" Type="http://schemas.openxmlformats.org/officeDocument/2006/relationships/image" Target="../media/image50.png"/><Relationship Id="rId12" Type="http://schemas.openxmlformats.org/officeDocument/2006/relationships/customXml" Target="../ink/ink66.xml"/><Relationship Id="rId2" Type="http://schemas.openxmlformats.org/officeDocument/2006/relationships/tags" Target="../tags/tag16.xml"/><Relationship Id="rId16" Type="http://schemas.openxmlformats.org/officeDocument/2006/relationships/image" Target="../media/image54.png"/><Relationship Id="rId1" Type="http://schemas.openxmlformats.org/officeDocument/2006/relationships/tags" Target="../tags/tag15.xml"/><Relationship Id="rId6" Type="http://schemas.openxmlformats.org/officeDocument/2006/relationships/image" Target="../media/image51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1.xml"/><Relationship Id="rId15" Type="http://schemas.openxmlformats.org/officeDocument/2006/relationships/image" Target="../media/image55.png"/><Relationship Id="rId10" Type="http://schemas.openxmlformats.org/officeDocument/2006/relationships/customXml" Target="../ink/ink6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200.png"/><Relationship Id="rId3" Type="http://schemas.openxmlformats.org/officeDocument/2006/relationships/tags" Target="../tags/tag20.xml"/><Relationship Id="rId7" Type="http://schemas.openxmlformats.org/officeDocument/2006/relationships/image" Target="../media/image51.png"/><Relationship Id="rId12" Type="http://schemas.openxmlformats.org/officeDocument/2006/relationships/customXml" Target="../ink/ink69.xml"/><Relationship Id="rId2" Type="http://schemas.openxmlformats.org/officeDocument/2006/relationships/tags" Target="../tags/tag19.xml"/><Relationship Id="rId16" Type="http://schemas.openxmlformats.org/officeDocument/2006/relationships/image" Target="../media/image54.png"/><Relationship Id="rId1" Type="http://schemas.openxmlformats.org/officeDocument/2006/relationships/tags" Target="../tags/tag18.xml"/><Relationship Id="rId6" Type="http://schemas.openxmlformats.org/officeDocument/2006/relationships/image" Target="../media/image50.png"/><Relationship Id="rId11" Type="http://schemas.openxmlformats.org/officeDocument/2006/relationships/image" Target="../media/image190.png"/><Relationship Id="rId5" Type="http://schemas.openxmlformats.org/officeDocument/2006/relationships/notesSlide" Target="../notesSlides/notesSlide12.xml"/><Relationship Id="rId15" Type="http://schemas.openxmlformats.org/officeDocument/2006/relationships/image" Target="../media/image55.png"/><Relationship Id="rId10" Type="http://schemas.openxmlformats.org/officeDocument/2006/relationships/customXml" Target="../ink/ink6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0.png"/><Relationship Id="rId1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56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9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58.png"/><Relationship Id="rId2" Type="http://schemas.openxmlformats.org/officeDocument/2006/relationships/tags" Target="../tags/tag24.xml"/><Relationship Id="rId16" Type="http://schemas.openxmlformats.org/officeDocument/2006/relationships/image" Target="../media/image61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53.png"/><Relationship Id="rId5" Type="http://schemas.openxmlformats.org/officeDocument/2006/relationships/tags" Target="../tags/tag2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6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6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34.xml"/><Relationship Id="rId10" Type="http://schemas.openxmlformats.org/officeDocument/2006/relationships/image" Target="../media/image64.png"/><Relationship Id="rId4" Type="http://schemas.openxmlformats.org/officeDocument/2006/relationships/tags" Target="../tags/tag33.xml"/><Relationship Id="rId9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6" Type="http://schemas.openxmlformats.org/officeDocument/2006/relationships/image" Target="../media/image74.png"/><Relationship Id="rId5" Type="http://schemas.openxmlformats.org/officeDocument/2006/relationships/image" Target="../media/image8.gif"/><Relationship Id="rId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79.png"/><Relationship Id="rId5" Type="http://schemas.openxmlformats.org/officeDocument/2006/relationships/image" Target="../media/image440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notesSlide" Target="../notesSlides/notesSlide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53A-68F6-4A66-8B82-AEEF7456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Quadratic optimization with quantum computing</a:t>
            </a:r>
            <a:br>
              <a:rPr lang="hu-HU" dirty="0"/>
            </a:br>
            <a:r>
              <a:rPr lang="hu-HU" sz="1400" dirty="0"/>
              <a:t>Biweekely Presentation IV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2ADD9-2F12-45C9-925E-F85334D83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Bálint Hantos</a:t>
            </a:r>
          </a:p>
          <a:p>
            <a:r>
              <a:rPr lang="hu-HU" dirty="0"/>
              <a:t>Supervisor: Péter Rakyta</a:t>
            </a:r>
          </a:p>
        </p:txBody>
      </p:sp>
    </p:spTree>
    <p:extLst>
      <p:ext uri="{BB962C8B-B14F-4D97-AF65-F5344CB8AC3E}">
        <p14:creationId xmlns:p14="http://schemas.microsoft.com/office/powerpoint/2010/main" val="425440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132209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</p:spTree>
    <p:extLst>
      <p:ext uri="{BB962C8B-B14F-4D97-AF65-F5344CB8AC3E}">
        <p14:creationId xmlns:p14="http://schemas.microsoft.com/office/powerpoint/2010/main" val="321152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41" name="Picture 140" descr="Diagram&#10;&#10;Description automatically generated">
            <a:extLst>
              <a:ext uri="{FF2B5EF4-FFF2-40B4-BE49-F238E27FC236}">
                <a16:creationId xmlns:a16="http://schemas.microsoft.com/office/drawing/2014/main" id="{2C161A4A-A46F-42E2-9062-75999C0A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5D677B-AF0F-4336-8BA9-F48EE9707DD6}"/>
              </a:ext>
            </a:extLst>
          </p:cNvPr>
          <p:cNvCxnSpPr>
            <a:cxnSpLocks/>
          </p:cNvCxnSpPr>
          <p:nvPr/>
        </p:nvCxnSpPr>
        <p:spPr>
          <a:xfrm flipH="1">
            <a:off x="4180702" y="1886673"/>
            <a:ext cx="1149440" cy="2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7898D0A-ED39-4A7F-80F7-9387EC1F8C02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>
            <a:off x="4359137" y="2033128"/>
            <a:ext cx="1324677" cy="180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FB346D7-546A-4477-8619-5681B125C29D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3356037" y="4657911"/>
            <a:ext cx="1563547" cy="1349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2033446-30D1-4EFB-9357-AB6963F15476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3020371" y="4004188"/>
            <a:ext cx="1899213" cy="65372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D069E-FDC5-4FAF-ADCA-2515C918BA31}"/>
              </a:ext>
            </a:extLst>
          </p:cNvPr>
          <p:cNvSpPr txBox="1"/>
          <p:nvPr/>
        </p:nvSpPr>
        <p:spPr>
          <a:xfrm>
            <a:off x="4919584" y="4473245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edges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14:cNvPr>
              <p14:cNvContentPartPr/>
              <p14:nvPr/>
            </p14:nvContentPartPr>
            <p14:xfrm>
              <a:off x="5839127" y="1921138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B72779-B38F-442A-88F3-0F2D81B1FA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127" y="18131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14:cNvPr>
              <p14:cNvContentPartPr/>
              <p14:nvPr/>
            </p14:nvContentPartPr>
            <p14:xfrm>
              <a:off x="5665607" y="1712698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73D17FB-DD3B-4338-8159-BA5E2B8D2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7607" y="1604698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5F7213C-1898-44D6-8624-EC323EA9378E}"/>
              </a:ext>
            </a:extLst>
          </p:cNvPr>
          <p:cNvGrpSpPr/>
          <p:nvPr/>
        </p:nvGrpSpPr>
        <p:grpSpPr>
          <a:xfrm>
            <a:off x="5573087" y="1822858"/>
            <a:ext cx="40680" cy="360"/>
            <a:chOff x="5573087" y="1822858"/>
            <a:chExt cx="4068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14:cNvPr>
                <p14:cNvContentPartPr/>
                <p14:nvPr/>
              </p14:nvContentPartPr>
              <p14:xfrm>
                <a:off x="5613407" y="1822858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0E5BAC5-2147-404A-A2A7-B90F48F6C8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540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7E5BDA-3558-4142-A52D-E89FA30FCD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14:cNvPr>
                <p14:cNvContentPartPr/>
                <p14:nvPr/>
              </p14:nvContentPartPr>
              <p14:xfrm>
                <a:off x="5573087" y="1822858"/>
                <a:ext cx="252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BD5AC65-2224-4D6E-A9CD-541475437B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5087" y="1714858"/>
                  <a:ext cx="38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14:cNvPr>
              <p14:cNvContentPartPr/>
              <p14:nvPr/>
            </p14:nvContentPartPr>
            <p14:xfrm>
              <a:off x="5555807" y="1944178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4936CB1-7C31-4A72-9B09-94A1F0429D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7807" y="183617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14:cNvPr>
              <p14:cNvContentPartPr/>
              <p14:nvPr/>
            </p14:nvContentPartPr>
            <p14:xfrm>
              <a:off x="5352767" y="4849738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840BB0-7C9B-4C12-8F66-63A33006AA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4767" y="474173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14:cNvPr>
              <p14:cNvContentPartPr/>
              <p14:nvPr/>
            </p14:nvContentPartPr>
            <p14:xfrm>
              <a:off x="4965407" y="4577578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6EFBEF2-705A-41FD-9FE9-F13EA9AE66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407" y="446957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4B178DBD-D5A6-43CD-8F3B-18CC7CF1A9CE}"/>
              </a:ext>
            </a:extLst>
          </p:cNvPr>
          <p:cNvSpPr txBox="1"/>
          <p:nvPr/>
        </p:nvSpPr>
        <p:spPr>
          <a:xfrm>
            <a:off x="5279985" y="1671604"/>
            <a:ext cx="120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nodes</a:t>
            </a:r>
          </a:p>
        </p:txBody>
      </p:sp>
      <p:pic>
        <p:nvPicPr>
          <p:cNvPr id="157" name="Picture 156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95227609-3C62-49E5-9C79-34F3C81A01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09CAECB7-F916-447D-B9D1-46169DC268C7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F9203-ACDB-41FB-8ACA-6ED08131150F}"/>
              </a:ext>
            </a:extLst>
          </p:cNvPr>
          <p:cNvSpPr txBox="1"/>
          <p:nvPr/>
        </p:nvSpPr>
        <p:spPr>
          <a:xfrm>
            <a:off x="6485681" y="483759"/>
            <a:ext cx="480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7C7-6500-43C0-B610-FACE3463616C}"/>
              </a:ext>
            </a:extLst>
          </p:cNvPr>
          <p:cNvSpPr txBox="1"/>
          <p:nvPr/>
        </p:nvSpPr>
        <p:spPr>
          <a:xfrm>
            <a:off x="5893941" y="5291450"/>
            <a:ext cx="80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36519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3" y="18318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749047" y="35711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5643195-13AF-4573-90A2-BECCD6CB4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72" y="1968430"/>
            <a:ext cx="3319665" cy="374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14:cNvPr>
              <p14:cNvContentPartPr/>
              <p14:nvPr/>
            </p14:nvContentPartPr>
            <p14:xfrm>
              <a:off x="819978" y="1847951"/>
              <a:ext cx="3732120" cy="27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2674B-CBBA-413D-8FC7-6614D6022A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338" y="1740311"/>
                <a:ext cx="3767760" cy="29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14:cNvPr>
              <p14:cNvContentPartPr/>
              <p14:nvPr/>
            </p14:nvContentPartPr>
            <p14:xfrm>
              <a:off x="740058" y="1789631"/>
              <a:ext cx="1370160" cy="96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497E86-C7D5-44BA-8328-E361AE5AAA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18" y="1681991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14:cNvPr>
              <p14:cNvContentPartPr/>
              <p14:nvPr/>
            </p14:nvContentPartPr>
            <p14:xfrm>
              <a:off x="2308578" y="3563351"/>
              <a:ext cx="2243520" cy="241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FFA5A5-5EE1-4D87-843C-B1F22F0002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38" y="3455711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14:cNvPr>
              <p14:cNvContentPartPr/>
              <p14:nvPr/>
            </p14:nvContentPartPr>
            <p14:xfrm>
              <a:off x="1260978" y="3497111"/>
              <a:ext cx="106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018EC-DA40-46CE-A221-D0CCB1CFF4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338" y="3488471"/>
                <a:ext cx="12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14:cNvPr>
              <p14:cNvContentPartPr/>
              <p14:nvPr/>
            </p14:nvContentPartPr>
            <p14:xfrm>
              <a:off x="1688298" y="4444271"/>
              <a:ext cx="166680" cy="9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44156B-1B3D-4FF5-8F9A-53CDB1D583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658" y="4435631"/>
                <a:ext cx="184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14:cNvPr>
              <p14:cNvContentPartPr/>
              <p14:nvPr/>
            </p14:nvContentPartPr>
            <p14:xfrm>
              <a:off x="2307858" y="3984191"/>
              <a:ext cx="255240" cy="11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53034C-F71C-4C85-A05E-8FAFE4BC64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9218" y="3975551"/>
                <a:ext cx="2728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14:cNvPr>
              <p14:cNvContentPartPr/>
              <p14:nvPr/>
            </p14:nvContentPartPr>
            <p14:xfrm>
              <a:off x="3103458" y="2225591"/>
              <a:ext cx="147240" cy="83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6DA560-5A06-4CF0-A859-1E7347DED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458" y="2216951"/>
                <a:ext cx="1648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14:cNvPr>
              <p14:cNvContentPartPr/>
              <p14:nvPr/>
            </p14:nvContentPartPr>
            <p14:xfrm>
              <a:off x="4057818" y="3043151"/>
              <a:ext cx="360" cy="12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CB6759-CB4D-4798-999E-29B0059EB6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18" y="3034151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14:cNvPr>
              <p14:cNvContentPartPr/>
              <p14:nvPr/>
            </p14:nvContentPartPr>
            <p14:xfrm>
              <a:off x="8956767" y="3514372"/>
              <a:ext cx="2243520" cy="2417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817B88A-B2B7-4C50-BE29-30DB197A40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39127" y="3406732"/>
                <a:ext cx="2279160" cy="26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14:cNvPr>
              <p14:cNvContentPartPr/>
              <p14:nvPr/>
            </p14:nvContentPartPr>
            <p14:xfrm>
              <a:off x="7320597" y="1586676"/>
              <a:ext cx="1370160" cy="960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41CEE9-4EEE-42E2-8038-0354952BFA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2957" y="1479036"/>
                <a:ext cx="1405800" cy="11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14:cNvPr>
              <p14:cNvContentPartPr/>
              <p14:nvPr/>
            </p14:nvContentPartPr>
            <p14:xfrm>
              <a:off x="7507086" y="1726682"/>
              <a:ext cx="3732120" cy="275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C804726-A9DF-4604-8F56-F4B75DBC72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9446" y="1619042"/>
                <a:ext cx="376776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72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0CDE-40E7-49A0-B315-24934C08DFED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D43EE62C-1AF8-4B55-9705-51BA5726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5" name="Picture 114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6A2017C9-6B80-4F47-A814-B2F5F6DE1B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529" y="1942468"/>
            <a:ext cx="3419151" cy="3854712"/>
          </a:xfrm>
          <a:prstGeom prst="rect">
            <a:avLst/>
          </a:prstGeom>
        </p:spPr>
      </p:pic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719942D-B556-4A5A-B127-6C8F704B05E6}"/>
              </a:ext>
            </a:extLst>
          </p:cNvPr>
          <p:cNvSpPr/>
          <p:nvPr/>
        </p:nvSpPr>
        <p:spPr>
          <a:xfrm>
            <a:off x="5013311" y="3681756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50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6EEEBF-8A1C-420C-9F64-ABD593D133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8542F7-3D2C-4ADE-9877-DCD93C34E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79F6EB-F89D-4B84-9AFC-057EECB64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D4EC0D9-AD89-429A-957F-5B3AC5ADCD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326132-72A0-46E3-9FB8-0D01E0970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360E9C-56AE-4D94-97A3-8949AE9C18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56A57D-A0D3-4FFB-9A5D-BF58E8E57C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8861E0-0FC7-4172-8B9D-D8CBD1FBA5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3" name="Picture 52" descr="A picture containing text, clock, envelope, vector graphics&#10;&#10;Description automatically generated">
            <a:extLst>
              <a:ext uri="{FF2B5EF4-FFF2-40B4-BE49-F238E27FC236}">
                <a16:creationId xmlns:a16="http://schemas.microsoft.com/office/drawing/2014/main" id="{B5BDF0F7-CB44-449F-AD7B-76F82D8CF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164" y="2322251"/>
            <a:ext cx="3419151" cy="3854712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5DA43AD8-E6E6-4F88-9032-87394EE5B9E7}"/>
              </a:ext>
            </a:extLst>
          </p:cNvPr>
          <p:cNvSpPr/>
          <p:nvPr/>
        </p:nvSpPr>
        <p:spPr>
          <a:xfrm>
            <a:off x="5024946" y="4061539"/>
            <a:ext cx="693906" cy="376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26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8E3E5B2A-CB01-469F-9094-371E7CAA02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675A3993-C4D4-4307-8BA8-BFCA665A59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4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Max-Cut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4B1919-0E6D-4AB0-8F71-DFA46CCAE9B9}"/>
              </a:ext>
            </a:extLst>
          </p:cNvPr>
          <p:cNvSpPr txBox="1"/>
          <p:nvPr/>
        </p:nvSpPr>
        <p:spPr>
          <a:xfrm>
            <a:off x="6581825" y="1531807"/>
            <a:ext cx="48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Goal</a:t>
            </a:r>
            <a:r>
              <a:rPr lang="hu-HU" dirty="0"/>
              <a:t>: Separate the nodes into two sets while the largest amount of edges are cut</a:t>
            </a:r>
          </a:p>
          <a:p>
            <a:r>
              <a:rPr lang="hu-H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16B87-A9D6-4DDD-B7FE-61AEC011F300}"/>
              </a:ext>
            </a:extLst>
          </p:cNvPr>
          <p:cNvSpPr txBox="1"/>
          <p:nvPr/>
        </p:nvSpPr>
        <p:spPr>
          <a:xfrm>
            <a:off x="6615096" y="2445400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Binary variables </a:t>
            </a:r>
          </a:p>
        </p:txBody>
      </p:sp>
      <p:pic>
        <p:nvPicPr>
          <p:cNvPr id="66" name="Picture 65" descr="\documentclass{article}&#10;\usepackage{amsmath}&#10;\pagestyle{empty}&#10;\begin{document}&#10;&#10;$$x_j = 1 \text{  if node $j$ is in Set 1 and  }$$&#10;$$ x_j = 0 \text{  if in Set 2} $$&#10;&#10;&#10;\end{document}" title="IguanaTex Bitmap Display">
            <a:extLst>
              <a:ext uri="{FF2B5EF4-FFF2-40B4-BE49-F238E27FC236}">
                <a16:creationId xmlns:a16="http://schemas.microsoft.com/office/drawing/2014/main" id="{19119F3F-F4EC-4AAC-9284-A47BF3C302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725" y="2965424"/>
            <a:ext cx="3094964" cy="656395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$&#10;\begin{bmatrix}&#10;0\\&#10;1\\&#10;1\\&#10;0\\&#10;0&#10;\end{bmatrix}&#10;$&#10;&#10;\end{document}" title="IguanaTex Bitmap Display">
            <a:extLst>
              <a:ext uri="{FF2B5EF4-FFF2-40B4-BE49-F238E27FC236}">
                <a16:creationId xmlns:a16="http://schemas.microsoft.com/office/drawing/2014/main" id="{5819D152-6A66-46E2-9C3E-AE4692B65D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10" y="2479347"/>
            <a:ext cx="268871" cy="13663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3C35DA9-743E-4507-B482-6079EDDAC1E9}"/>
              </a:ext>
            </a:extLst>
          </p:cNvPr>
          <p:cNvSpPr txBox="1"/>
          <p:nvPr/>
        </p:nvSpPr>
        <p:spPr>
          <a:xfrm>
            <a:off x="6615095" y="4311181"/>
            <a:ext cx="4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Cost function</a:t>
            </a:r>
            <a:r>
              <a:rPr lang="hu-HU" dirty="0"/>
              <a:t>: </a:t>
            </a:r>
            <a:endParaRPr lang="hu-HU" b="1" dirty="0"/>
          </a:p>
        </p:txBody>
      </p:sp>
      <p:pic>
        <p:nvPicPr>
          <p:cNvPr id="98" name="Picture 97" descr="\documentclass{article}&#10;\usepackage{amsmath}&#10;\pagestyle{empty}&#10;\begin{document}&#10;&#10;$f(\mathbf{x}) = \sum_{(i,j)\epsilon E} - x_i - x_j + 2x_ix_j $&#10;&#10;&#10;\end{document}" title="IguanaTex Bitmap Display">
            <a:extLst>
              <a:ext uri="{FF2B5EF4-FFF2-40B4-BE49-F238E27FC236}">
                <a16:creationId xmlns:a16="http://schemas.microsoft.com/office/drawing/2014/main" id="{942621D3-7CC3-4071-B838-07043AD4DD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27" y="4793080"/>
            <a:ext cx="3286741" cy="281424"/>
          </a:xfrm>
          <a:prstGeom prst="rect">
            <a:avLst/>
          </a:prstGeom>
        </p:spPr>
      </p:pic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79F28C13-EC97-45C6-BFB3-90C9F835A39F}"/>
              </a:ext>
            </a:extLst>
          </p:cNvPr>
          <p:cNvGraphicFramePr>
            <a:graphicFrameLocks noGrp="1"/>
          </p:cNvGraphicFramePr>
          <p:nvPr/>
        </p:nvGraphicFramePr>
        <p:xfrm>
          <a:off x="6857740" y="5326193"/>
          <a:ext cx="4048314" cy="1318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438">
                  <a:extLst>
                    <a:ext uri="{9D8B030D-6E8A-4147-A177-3AD203B41FA5}">
                      <a16:colId xmlns:a16="http://schemas.microsoft.com/office/drawing/2014/main" val="584121189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4001927904"/>
                    </a:ext>
                  </a:extLst>
                </a:gridCol>
                <a:gridCol w="1349438">
                  <a:extLst>
                    <a:ext uri="{9D8B030D-6E8A-4147-A177-3AD203B41FA5}">
                      <a16:colId xmlns:a16="http://schemas.microsoft.com/office/drawing/2014/main" val="2587498793"/>
                    </a:ext>
                  </a:extLst>
                </a:gridCol>
              </a:tblGrid>
              <a:tr h="262485"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1300" dirty="0"/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Cost</a:t>
                      </a:r>
                    </a:p>
                  </a:txBody>
                  <a:tcPr marL="65621" marR="65621" marT="32811" marB="3281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59671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3162302944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10825315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1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+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1694592637"/>
                  </a:ext>
                </a:extLst>
              </a:tr>
              <a:tr h="262485"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300" dirty="0"/>
                        <a:t>0</a:t>
                      </a:r>
                    </a:p>
                  </a:txBody>
                  <a:tcPr marL="65621" marR="65621" marT="32811" marB="32811"/>
                </a:tc>
                <a:extLst>
                  <a:ext uri="{0D108BD9-81ED-4DB2-BD59-A6C34878D82A}">
                    <a16:rowId xmlns:a16="http://schemas.microsoft.com/office/drawing/2014/main" val="2697395656"/>
                  </a:ext>
                </a:extLst>
              </a:tr>
            </a:tbl>
          </a:graphicData>
        </a:graphic>
      </p:graphicFrame>
      <p:pic>
        <p:nvPicPr>
          <p:cNvPr id="91" name="Picture 90" descr="\documentclass{article}&#10;\usepackage{amsmath}&#10;\pagestyle{empty}&#10;\begin{document}&#10;&#10;$x_i $&#10;&#10;&#10;\end{document}" title="IguanaTex Bitmap Display">
            <a:extLst>
              <a:ext uri="{FF2B5EF4-FFF2-40B4-BE49-F238E27FC236}">
                <a16:creationId xmlns:a16="http://schemas.microsoft.com/office/drawing/2014/main" id="{E4DE4E91-C414-4299-8FC3-975DC23320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50" y="5412882"/>
            <a:ext cx="179705" cy="137179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$x_j $&#10;&#10;&#10;\end{document}" title="IguanaTex Bitmap Display">
            <a:extLst>
              <a:ext uri="{FF2B5EF4-FFF2-40B4-BE49-F238E27FC236}">
                <a16:creationId xmlns:a16="http://schemas.microsoft.com/office/drawing/2014/main" id="{C66DA5B7-E0C1-448C-8386-DAA4AE90C7D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07" y="5397781"/>
            <a:ext cx="193943" cy="1673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45767-6728-4283-9BE2-6342898BE824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1" y="1916643"/>
            <a:ext cx="3306489" cy="3744000"/>
            <a:chOff x="659087" y="1729618"/>
            <a:chExt cx="3762720" cy="4260600"/>
          </a:xfrm>
        </p:grpSpPr>
        <p:pic>
          <p:nvPicPr>
            <p:cNvPr id="39" name="Picture 38" descr="Diagram&#10;&#10;Description automatically generated">
              <a:extLst>
                <a:ext uri="{FF2B5EF4-FFF2-40B4-BE49-F238E27FC236}">
                  <a16:creationId xmlns:a16="http://schemas.microsoft.com/office/drawing/2014/main" id="{33F586F4-FF11-46D2-9788-21BFA923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74375"/>
              <a:ext cx="3319665" cy="374255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14:cNvPr>
                <p14:cNvContentPartPr/>
                <p14:nvPr/>
              </p14:nvContentPartPr>
              <p14:xfrm>
                <a:off x="659087" y="1729618"/>
                <a:ext cx="3762720" cy="29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9B9333-E52B-4F49-89C2-05693F8D4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8604" y="1606714"/>
                  <a:ext cx="3803276" cy="3151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14:cNvPr>
                <p14:cNvContentPartPr/>
                <p14:nvPr/>
              </p14:nvContentPartPr>
              <p14:xfrm>
                <a:off x="966167" y="3321178"/>
                <a:ext cx="243720" cy="47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DA5160-EC24-40F0-A7A0-41B40BF4A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927" y="3311014"/>
                  <a:ext cx="263791" cy="67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14:cNvPr>
                <p14:cNvContentPartPr/>
                <p14:nvPr/>
              </p14:nvContentPartPr>
              <p14:xfrm>
                <a:off x="1649807" y="4461658"/>
                <a:ext cx="51480" cy="172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720B965-E5DA-453F-961A-CE1B22BD93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9593" y="4451421"/>
                  <a:ext cx="71500" cy="192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14:cNvPr>
                <p14:cNvContentPartPr/>
                <p14:nvPr/>
              </p14:nvContentPartPr>
              <p14:xfrm>
                <a:off x="2320487" y="3946858"/>
                <a:ext cx="5580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CA1334-252E-443E-AB2A-FF51906EC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0305" y="3936617"/>
                  <a:ext cx="75758" cy="207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14:cNvPr>
                <p14:cNvContentPartPr/>
                <p14:nvPr/>
              </p14:nvContentPartPr>
              <p14:xfrm>
                <a:off x="3819527" y="3136498"/>
                <a:ext cx="1422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5DD759-9FB5-4825-A033-50900B755C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9282" y="3126337"/>
                  <a:ext cx="162280" cy="45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14:cNvPr>
                <p14:cNvContentPartPr/>
                <p14:nvPr/>
              </p14:nvContentPartPr>
              <p14:xfrm>
                <a:off x="3234887" y="2192938"/>
                <a:ext cx="7560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1A59D6-4C40-4ACC-8DFE-495707683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24615" y="2182683"/>
                  <a:ext cx="95733" cy="2112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14:cNvPr>
                <p14:cNvContentPartPr/>
                <p14:nvPr/>
              </p14:nvContentPartPr>
              <p14:xfrm>
                <a:off x="1938167" y="3581818"/>
                <a:ext cx="2379600" cy="2408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63AE7D-BD74-49D1-A8F2-16F17BAFE9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7685" y="3458940"/>
                  <a:ext cx="2420154" cy="26537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14:cNvPr>
                <p14:cNvContentPartPr/>
                <p14:nvPr/>
              </p14:nvContentPartPr>
              <p14:xfrm>
                <a:off x="722807" y="1851298"/>
                <a:ext cx="903960" cy="90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75C59-EA47-47E4-9158-E2321F2B8E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18" y="1728422"/>
                  <a:ext cx="944528" cy="114930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267C24-1073-4CF6-A8E3-259D5F44F6EC}"/>
              </a:ext>
            </a:extLst>
          </p:cNvPr>
          <p:cNvCxnSpPr>
            <a:cxnSpLocks/>
          </p:cNvCxnSpPr>
          <p:nvPr/>
        </p:nvCxnSpPr>
        <p:spPr>
          <a:xfrm flipH="1">
            <a:off x="3478427" y="4979833"/>
            <a:ext cx="144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A06676-EE01-479D-8557-55A353D66688}"/>
              </a:ext>
            </a:extLst>
          </p:cNvPr>
          <p:cNvCxnSpPr>
            <a:cxnSpLocks/>
          </p:cNvCxnSpPr>
          <p:nvPr/>
        </p:nvCxnSpPr>
        <p:spPr>
          <a:xfrm flipH="1">
            <a:off x="4218254" y="2228846"/>
            <a:ext cx="70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&#10;$x_j = 1 $&#10;&#10;&#10;\end{document}" title="IguanaTex Bitmap Display">
            <a:extLst>
              <a:ext uri="{FF2B5EF4-FFF2-40B4-BE49-F238E27FC236}">
                <a16:creationId xmlns:a16="http://schemas.microsoft.com/office/drawing/2014/main" id="{5549E1E3-166F-49E7-946D-3ADA76F9493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34" y="2153684"/>
            <a:ext cx="618764" cy="21974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x_j = 0 $&#10;&#10;&#10;\end{document}" title="IguanaTex Bitmap Display">
            <a:extLst>
              <a:ext uri="{FF2B5EF4-FFF2-40B4-BE49-F238E27FC236}">
                <a16:creationId xmlns:a16="http://schemas.microsoft.com/office/drawing/2014/main" id="{945B987C-F162-4AB7-95B0-F0D3CBC8BB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294" y="4885162"/>
            <a:ext cx="628929" cy="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CFB6-9A88-4729-A6F8-528933FE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Quantum computer simulator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65E7F-05A7-4ADE-AC1F-A1C011B094A4}"/>
              </a:ext>
            </a:extLst>
          </p:cNvPr>
          <p:cNvSpPr txBox="1"/>
          <p:nvPr/>
        </p:nvSpPr>
        <p:spPr>
          <a:xfrm>
            <a:off x="1765392" y="4916129"/>
            <a:ext cx="21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Updates    x    Shots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34DEA-E520-43B1-A315-8E5FD73EAC69}"/>
              </a:ext>
            </a:extLst>
          </p:cNvPr>
          <p:cNvCxnSpPr/>
          <p:nvPr/>
        </p:nvCxnSpPr>
        <p:spPr>
          <a:xfrm>
            <a:off x="2619722" y="53446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B1C0AC-7428-40DB-AC9A-D96383E149AB}"/>
              </a:ext>
            </a:extLst>
          </p:cNvPr>
          <p:cNvSpPr txBox="1"/>
          <p:nvPr/>
        </p:nvSpPr>
        <p:spPr>
          <a:xfrm>
            <a:off x="2164746" y="60643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275CE-0542-4E12-B727-734FDD404617}"/>
              </a:ext>
            </a:extLst>
          </p:cNvPr>
          <p:cNvSpPr txBox="1"/>
          <p:nvPr/>
        </p:nvSpPr>
        <p:spPr>
          <a:xfrm>
            <a:off x="5094831" y="4975329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Epochs    x    Batch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95E15A-1B87-4C3A-B4ED-F226DEE8C111}"/>
              </a:ext>
            </a:extLst>
          </p:cNvPr>
          <p:cNvCxnSpPr/>
          <p:nvPr/>
        </p:nvCxnSpPr>
        <p:spPr>
          <a:xfrm>
            <a:off x="5949161" y="5403861"/>
            <a:ext cx="146838" cy="647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Timeline&#10;&#10;Description automatically generated">
            <a:extLst>
              <a:ext uri="{FF2B5EF4-FFF2-40B4-BE49-F238E27FC236}">
                <a16:creationId xmlns:a16="http://schemas.microsoft.com/office/drawing/2014/main" id="{6B70A648-1A2E-49A4-9022-350A143E7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52"/>
          <a:stretch/>
        </p:blipFill>
        <p:spPr>
          <a:xfrm>
            <a:off x="6700559" y="1356419"/>
            <a:ext cx="4986407" cy="2947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47895-C64D-44DA-BFD5-65E24668FC72}"/>
              </a:ext>
            </a:extLst>
          </p:cNvPr>
          <p:cNvSpPr txBox="1"/>
          <p:nvPr/>
        </p:nvSpPr>
        <p:spPr>
          <a:xfrm>
            <a:off x="5494185" y="6123543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Learning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F002AE-2936-4BD6-BD86-57ADD76F235F}"/>
              </a:ext>
            </a:extLst>
          </p:cNvPr>
          <p:cNvCxnSpPr/>
          <p:nvPr/>
        </p:nvCxnSpPr>
        <p:spPr>
          <a:xfrm>
            <a:off x="4421825" y="4916129"/>
            <a:ext cx="0" cy="1445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398B9D-1C8F-4EE8-8FCA-B4F2E4147190}"/>
              </a:ext>
            </a:extLst>
          </p:cNvPr>
          <p:cNvSpPr txBox="1"/>
          <p:nvPr/>
        </p:nvSpPr>
        <p:spPr>
          <a:xfrm>
            <a:off x="660769" y="4455169"/>
            <a:ext cx="796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         </a:t>
            </a:r>
            <a:r>
              <a:rPr lang="hu-HU" b="1" dirty="0"/>
              <a:t>Variational bosonic solver	          Mini-batch gradient descent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F762F-7B2B-4D05-A2AE-9B77AC6FAF43}"/>
              </a:ext>
            </a:extLst>
          </p:cNvPr>
          <p:cNvSpPr txBox="1"/>
          <p:nvPr/>
        </p:nvSpPr>
        <p:spPr>
          <a:xfrm>
            <a:off x="914400" y="1690688"/>
            <a:ext cx="1038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Piquasso – Photoninc quantum computer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Boosted with FPGA server for linear algebra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Large speedup with splitting up the QUBO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6D884D-88B1-44AD-B62C-BE92A75D9959}"/>
              </a:ext>
            </a:extLst>
          </p:cNvPr>
          <p:cNvSpPr txBox="1"/>
          <p:nvPr/>
        </p:nvSpPr>
        <p:spPr>
          <a:xfrm>
            <a:off x="3506311" y="4026637"/>
            <a:ext cx="258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cap="small" dirty="0"/>
              <a:t>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06258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3589502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64548" y="5543154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393571" y="4714166"/>
            <a:ext cx="148228" cy="82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222593" y="5201344"/>
            <a:ext cx="201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variational: [-50, -46]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B86C63-6382-4CD8-B15B-6A517F50D47F}"/>
              </a:ext>
            </a:extLst>
          </p:cNvPr>
          <p:cNvCxnSpPr>
            <a:cxnSpLocks/>
          </p:cNvCxnSpPr>
          <p:nvPr/>
        </p:nvCxnSpPr>
        <p:spPr>
          <a:xfrm flipH="1" flipV="1">
            <a:off x="1641915" y="4551977"/>
            <a:ext cx="1715335" cy="72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Chart, radar chart&#10;&#10;Description automatically generated">
            <a:extLst>
              <a:ext uri="{FF2B5EF4-FFF2-40B4-BE49-F238E27FC236}">
                <a16:creationId xmlns:a16="http://schemas.microsoft.com/office/drawing/2014/main" id="{01B795C9-E770-4E58-AB63-34546449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90" y="1026454"/>
            <a:ext cx="2392450" cy="16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A525C-6C00-42BA-8B90-E3563BC1C995}"/>
              </a:ext>
            </a:extLst>
          </p:cNvPr>
          <p:cNvSpPr txBox="1"/>
          <p:nvPr/>
        </p:nvSpPr>
        <p:spPr>
          <a:xfrm>
            <a:off x="9774840" y="1228099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without the 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6B225-B85A-4241-BB46-98D82D41EA1F}"/>
              </a:ext>
            </a:extLst>
          </p:cNvPr>
          <p:cNvSpPr txBox="1"/>
          <p:nvPr/>
        </p:nvSpPr>
        <p:spPr>
          <a:xfrm>
            <a:off x="9774840" y="3625135"/>
            <a:ext cx="19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Network with Max-cut</a:t>
            </a:r>
          </a:p>
          <a:p>
            <a:pPr algn="ctr"/>
            <a:r>
              <a:rPr lang="hu-HU" dirty="0"/>
              <a:t>N = 20</a:t>
            </a:r>
          </a:p>
          <a:p>
            <a:pPr algn="ctr"/>
            <a:endParaRPr lang="hu-H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8D2C-772C-4F4C-8425-4E54672AE177}"/>
              </a:ext>
            </a:extLst>
          </p:cNvPr>
          <p:cNvSpPr txBox="1"/>
          <p:nvPr/>
        </p:nvSpPr>
        <p:spPr>
          <a:xfrm>
            <a:off x="6667778" y="5693046"/>
            <a:ext cx="201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Certainly wrong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CE4A0B6-C7A9-49EB-89D9-343F3E9C29B1}"/>
              </a:ext>
            </a:extLst>
          </p:cNvPr>
          <p:cNvSpPr/>
          <p:nvPr/>
        </p:nvSpPr>
        <p:spPr>
          <a:xfrm>
            <a:off x="8056064" y="2542966"/>
            <a:ext cx="427165" cy="667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5DB0A911-DAFF-467F-B2CA-B33DB8C08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182" y="3210412"/>
            <a:ext cx="2392451" cy="16200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3B4C14-BB68-41BA-AE69-DAF1B4C0F84E}"/>
              </a:ext>
            </a:extLst>
          </p:cNvPr>
          <p:cNvCxnSpPr/>
          <p:nvPr/>
        </p:nvCxnSpPr>
        <p:spPr>
          <a:xfrm flipV="1">
            <a:off x="7528782" y="4714166"/>
            <a:ext cx="440514" cy="978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C74A8B-4A52-4FB2-89FC-DAD1784CB345}"/>
              </a:ext>
            </a:extLst>
          </p:cNvPr>
          <p:cNvSpPr txBox="1"/>
          <p:nvPr/>
        </p:nvSpPr>
        <p:spPr>
          <a:xfrm>
            <a:off x="2743200" y="5509121"/>
            <a:ext cx="165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Shots: 30</a:t>
            </a:r>
          </a:p>
          <a:p>
            <a:r>
              <a:rPr lang="hu-HU" sz="1400" dirty="0"/>
              <a:t>Updates: 15</a:t>
            </a:r>
          </a:p>
        </p:txBody>
      </p:sp>
    </p:spTree>
    <p:extLst>
      <p:ext uri="{BB962C8B-B14F-4D97-AF65-F5344CB8AC3E}">
        <p14:creationId xmlns:p14="http://schemas.microsoft.com/office/powerpoint/2010/main" val="42392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 dirty="0"/>
              <a:t>Application: break minimization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hu-HU" sz="1400" b="1" u="sng" dirty="0"/>
              <a:t>Motivation</a:t>
            </a:r>
            <a:r>
              <a:rPr lang="hu-HU" sz="1400" dirty="0"/>
              <a:t>: Ensure fairness in team sports</a:t>
            </a:r>
          </a:p>
          <a:p>
            <a:endParaRPr lang="hu-HU" sz="1400" dirty="0"/>
          </a:p>
          <a:p>
            <a:r>
              <a:rPr lang="hu-HU" sz="1400" dirty="0"/>
              <a:t>It is more favorable to play on </a:t>
            </a:r>
            <a:r>
              <a:rPr lang="hu-HU" sz="1400" b="1" dirty="0"/>
              <a:t>home</a:t>
            </a:r>
            <a:r>
              <a:rPr lang="hu-HU" sz="1400" dirty="0"/>
              <a:t> ground</a:t>
            </a:r>
          </a:p>
          <a:p>
            <a:pPr lvl="2"/>
            <a:r>
              <a:rPr lang="hu-HU" sz="1400" dirty="0"/>
              <a:t>Less travel</a:t>
            </a:r>
          </a:p>
          <a:p>
            <a:pPr lvl="2"/>
            <a:r>
              <a:rPr lang="hu-HU" sz="1400" dirty="0"/>
              <a:t>Psychological advantages</a:t>
            </a:r>
          </a:p>
          <a:p>
            <a:pPr lvl="2"/>
            <a:r>
              <a:rPr lang="hu-HU" sz="1400" dirty="0"/>
              <a:t>More comfortable climate</a:t>
            </a:r>
          </a:p>
          <a:p>
            <a:pPr lvl="2"/>
            <a:endParaRPr lang="hu-HU" sz="1400" dirty="0"/>
          </a:p>
          <a:p>
            <a:r>
              <a:rPr lang="hu-HU" sz="1400" dirty="0"/>
              <a:t>Measures for fairness:</a:t>
            </a:r>
          </a:p>
          <a:p>
            <a:pPr lvl="2"/>
            <a:r>
              <a:rPr lang="hu-HU" sz="1400" dirty="0"/>
              <a:t>Playing a in a neutral venue (no team plays at home)</a:t>
            </a:r>
          </a:p>
          <a:p>
            <a:pPr lvl="2"/>
            <a:r>
              <a:rPr lang="hu-HU" sz="1400" dirty="0"/>
              <a:t>Football: the away team’s score gets doubled</a:t>
            </a:r>
          </a:p>
          <a:p>
            <a:pPr lvl="2"/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  <a:endParaRPr lang="hu-HU" sz="1400" b="1" dirty="0"/>
          </a:p>
        </p:txBody>
      </p:sp>
      <p:pic>
        <p:nvPicPr>
          <p:cNvPr id="7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7915306B-A5C4-40AB-8BBA-CD33E7614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4" r="20059" b="-1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EB78785-74E0-4D75-B4BF-F60B01992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8145" cy="31856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548D1-1C49-477E-BD2F-40FCE2D88E19}"/>
              </a:ext>
            </a:extLst>
          </p:cNvPr>
          <p:cNvSpPr txBox="1"/>
          <p:nvPr/>
        </p:nvSpPr>
        <p:spPr>
          <a:xfrm>
            <a:off x="591245" y="5167312"/>
            <a:ext cx="165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exact: min(E) = -51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FDA33-52FB-4909-AAC9-F9B5D7FB510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420268" y="4551977"/>
            <a:ext cx="148228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11C740-CE2C-4909-973A-27BD1022ADAA}"/>
              </a:ext>
            </a:extLst>
          </p:cNvPr>
          <p:cNvSpPr txBox="1"/>
          <p:nvPr/>
        </p:nvSpPr>
        <p:spPr>
          <a:xfrm>
            <a:off x="2425632" y="5469201"/>
            <a:ext cx="1772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variational [-50, -48]</a:t>
            </a:r>
          </a:p>
        </p:txBody>
      </p:sp>
    </p:spTree>
    <p:extLst>
      <p:ext uri="{BB962C8B-B14F-4D97-AF65-F5344CB8AC3E}">
        <p14:creationId xmlns:p14="http://schemas.microsoft.com/office/powerpoint/2010/main" val="13156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C90-8360-4FC2-9353-3F4C532C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75767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A19D-0F69-405D-A6A2-1A6E2EA2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7B98-FCFC-4869-8967-B32C5AD7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Combinatorial optimization: QUBO</a:t>
            </a:r>
          </a:p>
          <a:p>
            <a:pPr>
              <a:lnSpc>
                <a:spcPct val="150000"/>
              </a:lnSpc>
            </a:pPr>
            <a:r>
              <a:rPr lang="hu-HU" dirty="0"/>
              <a:t>Boson sampling: How to convert discrete to continous?</a:t>
            </a:r>
          </a:p>
          <a:p>
            <a:pPr>
              <a:lnSpc>
                <a:spcPct val="150000"/>
              </a:lnSpc>
            </a:pPr>
            <a:r>
              <a:rPr lang="hu-HU" dirty="0"/>
              <a:t>Variational solver: boson sampler – part of an optimizer</a:t>
            </a:r>
          </a:p>
          <a:p>
            <a:pPr>
              <a:lnSpc>
                <a:spcPct val="150000"/>
              </a:lnSpc>
            </a:pPr>
            <a:r>
              <a:rPr lang="hu-HU" dirty="0"/>
              <a:t>Progress results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03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Combinatorial optimisation problems:</a:t>
            </a: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 variables (instead of continous)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over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discrete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&gt;&gt;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continous 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Constraints?</a:t>
            </a: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Continous: add to the objective function! (eg. Lagrangian multiplier)</a:t>
            </a:r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Discrete is h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ard, if there are constraints (check every case)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even harder for </a:t>
            </a:r>
            <a:r>
              <a:rPr lang="hu-HU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hu-H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(0,1) variables: brute force method</a:t>
            </a:r>
          </a:p>
          <a:p>
            <a:pPr lvl="1"/>
            <a:endParaRPr lang="hu-H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8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C24B-D202-49E0-9803-FF84FB4E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Quadratic unconstrained binary optimization - QUBO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/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latin typeface="Cambria Math" panose="02040503050406030204" pitchFamily="18" charset="0"/>
                        </a:rPr>
                        <m:t>〈 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F65E9-B171-4D64-B0C0-2D197471A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3580"/>
                <a:ext cx="2842260" cy="369332"/>
              </a:xfrm>
              <a:prstGeom prst="rect">
                <a:avLst/>
              </a:prstGeom>
              <a:blipFill>
                <a:blip r:embed="rId3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/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hu-HU" dirty="0"/>
                  <a:t> is a symmetric matrix (n x 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is a </a:t>
                </a:r>
                <a:r>
                  <a:rPr lang="hu-HU" b="1" dirty="0"/>
                  <a:t>binary </a:t>
                </a:r>
                <a:r>
                  <a:rPr lang="hu-HU" dirty="0"/>
                  <a:t>vector (n)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4649EE-82EE-4C3E-9636-0F50B502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984336"/>
                <a:ext cx="3802380" cy="646331"/>
              </a:xfrm>
              <a:prstGeom prst="rect">
                <a:avLst/>
              </a:prstGeom>
              <a:blipFill>
                <a:blip r:embed="rId4"/>
                <a:stretch>
                  <a:fillRect l="-962" t="-4717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/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1800" i="1" smtClean="0">
                        <a:latin typeface="Cambria Math" panose="02040503050406030204" pitchFamily="18" charset="0"/>
                      </a:rPr>
                      <m:t>〈 10010 | </m:t>
                    </m:r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hu-HU" sz="1800" i="1" smtClean="0">
                        <a:latin typeface="Cambria Math" panose="02040503050406030204" pitchFamily="18" charset="0"/>
                      </a:rPr>
                      <m:t>| 10010 〉</m:t>
                    </m:r>
                  </m:oMath>
                </a14:m>
                <a:r>
                  <a:rPr lang="hu-HU" sz="1800" dirty="0"/>
                  <a:t> = scalar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727F9E-EB77-4F16-8C90-FC07E3CB4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90" y="2337019"/>
                <a:ext cx="3112770" cy="369332"/>
              </a:xfrm>
              <a:prstGeom prst="rect">
                <a:avLst/>
              </a:prstGeom>
              <a:blipFill>
                <a:blip r:embed="rId5"/>
                <a:stretch>
                  <a:fillRect l="-587" t="-6557" r="-1174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/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hu-H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hu-H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4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e>
                      </m:func>
                      <m:r>
                        <a:rPr lang="hu-HU" sz="24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hu-HU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2400" i="1">
                          <a:latin typeface="Cambria Math" panose="02040503050406030204" pitchFamily="18" charset="0"/>
                        </a:rPr>
                        <m:t>〉</m:t>
                      </m:r>
                      <m:r>
                        <a:rPr lang="hu-H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D31DB7-A274-4539-810A-CEC49A1D5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60" y="3331627"/>
                <a:ext cx="2842260" cy="369332"/>
              </a:xfrm>
              <a:prstGeom prst="rect">
                <a:avLst/>
              </a:prstGeom>
              <a:blipFill>
                <a:blip r:embed="rId6"/>
                <a:stretch>
                  <a:fillRect b="-38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/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Optimization problem: </a:t>
                </a:r>
              </a:p>
              <a:p>
                <a:r>
                  <a:rPr lang="hu-HU" dirty="0"/>
                  <a:t>We want to find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such that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DCC64B-AF07-48DD-9300-C12FF5137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201313"/>
                <a:ext cx="4168140" cy="646331"/>
              </a:xfrm>
              <a:prstGeom prst="rect">
                <a:avLst/>
              </a:prstGeom>
              <a:blipFill>
                <a:blip r:embed="rId7"/>
                <a:stretch>
                  <a:fillRect l="-1316" t="-3774" b="-150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/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hu-HU" dirty="0">
                    <a:solidFill>
                      <a:schemeClr val="tx1"/>
                    </a:solidFill>
                  </a:rPr>
                  <a:t>Size of problem </a:t>
                </a: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b="0" dirty="0">
                    <a:solidFill>
                      <a:schemeClr val="tx1"/>
                    </a:solidFill>
                  </a:rPr>
                  <a:t> possible solutions</a:t>
                </a:r>
              </a:p>
              <a:p>
                <a:pPr lvl="1"/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u-HU" b="1" dirty="0">
                    <a:solidFill>
                      <a:schemeClr val="tx1"/>
                    </a:solidFill>
                  </a:rPr>
                  <a:t>	Binary optimization is expensive.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E6F69-7F7F-4809-B2BE-1E72BCDE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4733270"/>
                <a:ext cx="6096000" cy="923330"/>
              </a:xfrm>
              <a:prstGeom prst="rect">
                <a:avLst/>
              </a:prstGeom>
              <a:blipFill>
                <a:blip r:embed="rId8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F2BDA8-9247-4590-BFAB-5AC9B60658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7" y="4461510"/>
            <a:ext cx="276225" cy="1466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7359B-9220-44B4-B500-1CA55F98CCE4}"/>
              </a:ext>
            </a:extLst>
          </p:cNvPr>
          <p:cNvSpPr txBox="1"/>
          <p:nvPr/>
        </p:nvSpPr>
        <p:spPr>
          <a:xfrm>
            <a:off x="8138160" y="2924315"/>
            <a:ext cx="2842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Number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b="1" dirty="0"/>
              <a:t>Scheduling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Graph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B0C0B7-2605-4430-857F-2B3AD3F2EF20}"/>
              </a:ext>
            </a:extLst>
          </p:cNvPr>
          <p:cNvCxnSpPr/>
          <p:nvPr/>
        </p:nvCxnSpPr>
        <p:spPr>
          <a:xfrm>
            <a:off x="4472940" y="1984336"/>
            <a:ext cx="0" cy="213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0C499-64EA-420B-A949-9C47EFE6C501}"/>
              </a:ext>
            </a:extLst>
          </p:cNvPr>
          <p:cNvCxnSpPr>
            <a:cxnSpLocks/>
          </p:cNvCxnSpPr>
          <p:nvPr/>
        </p:nvCxnSpPr>
        <p:spPr>
          <a:xfrm>
            <a:off x="1493328" y="3037004"/>
            <a:ext cx="6088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3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73703-11BE-49C6-8547-1BFF32959360}"/>
              </a:ext>
            </a:extLst>
          </p:cNvPr>
          <p:cNvSpPr txBox="1"/>
          <p:nvPr/>
        </p:nvSpPr>
        <p:spPr>
          <a:xfrm>
            <a:off x="1621155" y="4474646"/>
            <a:ext cx="335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Beam splitters and phase shifters 	(continous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164B-E6CE-4D6D-B60D-7E3776E6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616332"/>
            <a:ext cx="3225165" cy="9934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DE4390A-45BE-4356-83F7-7F7C05BC4441}"/>
              </a:ext>
            </a:extLst>
          </p:cNvPr>
          <p:cNvSpPr/>
          <p:nvPr/>
        </p:nvSpPr>
        <p:spPr>
          <a:xfrm>
            <a:off x="1836420" y="1496159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59DB7-23CB-48F0-BF33-C8D26051C545}"/>
              </a:ext>
            </a:extLst>
          </p:cNvPr>
          <p:cNvCxnSpPr>
            <a:cxnSpLocks/>
          </p:cNvCxnSpPr>
          <p:nvPr/>
        </p:nvCxnSpPr>
        <p:spPr>
          <a:xfrm>
            <a:off x="3627120" y="1532936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376B0-6374-4671-8248-00D135B1764B}"/>
              </a:ext>
            </a:extLst>
          </p:cNvPr>
          <p:cNvCxnSpPr>
            <a:cxnSpLocks/>
          </p:cNvCxnSpPr>
          <p:nvPr/>
        </p:nvCxnSpPr>
        <p:spPr>
          <a:xfrm flipV="1">
            <a:off x="3627120" y="3438422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DA119D-1F2C-43ED-A393-7A23F7C5E944}"/>
              </a:ext>
            </a:extLst>
          </p:cNvPr>
          <p:cNvSpPr txBox="1"/>
          <p:nvPr/>
        </p:nvSpPr>
        <p:spPr>
          <a:xfrm>
            <a:off x="8419873" y="6215876"/>
            <a:ext cx="353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4004E-1A6E-498C-AA90-4673257E249E}"/>
              </a:ext>
            </a:extLst>
          </p:cNvPr>
          <p:cNvSpPr txBox="1"/>
          <p:nvPr/>
        </p:nvSpPr>
        <p:spPr>
          <a:xfrm>
            <a:off x="6402210" y="6492875"/>
            <a:ext cx="5621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8FDE57-CA3E-4F60-A0DD-496F25357599}"/>
              </a:ext>
            </a:extLst>
          </p:cNvPr>
          <p:cNvCxnSpPr/>
          <p:nvPr/>
        </p:nvCxnSpPr>
        <p:spPr>
          <a:xfrm flipV="1">
            <a:off x="2415540" y="3162300"/>
            <a:ext cx="335280" cy="1379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6F1A3-ADDB-4111-84E1-58BC933BDDC7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2902049"/>
            <a:ext cx="160355" cy="1633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EE719C-31D9-4E2C-972D-D2F94428CE9A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569798"/>
            <a:ext cx="441625" cy="107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CD8C0A-0F3D-42A8-BEE8-D7756EA5CE55}"/>
              </a:ext>
            </a:extLst>
          </p:cNvPr>
          <p:cNvCxnSpPr>
            <a:cxnSpLocks/>
          </p:cNvCxnSpPr>
          <p:nvPr/>
        </p:nvCxnSpPr>
        <p:spPr>
          <a:xfrm flipV="1">
            <a:off x="3893820" y="3345180"/>
            <a:ext cx="0" cy="130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53A9B0-1780-43F5-843B-A461C458B83A}"/>
              </a:ext>
            </a:extLst>
          </p:cNvPr>
          <p:cNvSpPr/>
          <p:nvPr/>
        </p:nvSpPr>
        <p:spPr>
          <a:xfrm>
            <a:off x="8200354" y="2529840"/>
            <a:ext cx="1377986" cy="830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09E128-E2B6-4917-8320-CFAA84DA4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38" y="2586108"/>
            <a:ext cx="767290" cy="6085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B28E279-48A9-45E8-88D0-9D092C2B4B27}"/>
              </a:ext>
            </a:extLst>
          </p:cNvPr>
          <p:cNvSpPr txBox="1"/>
          <p:nvPr/>
        </p:nvSpPr>
        <p:spPr>
          <a:xfrm>
            <a:off x="2180272" y="1059477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32933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2795869" y="2396964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4965504" y="303682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4450546" y="1959315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4636543" y="4568518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5830847" y="4438459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527" y="4434139"/>
                <a:ext cx="26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5802767" y="4449259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7127" y="4413619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4775327" y="4508659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327" y="4473019"/>
                <a:ext cx="558360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49" y="5504869"/>
            <a:ext cx="1175168" cy="272834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7" t="-1" b="-9558"/>
          <a:stretch/>
        </p:blipFill>
        <p:spPr>
          <a:xfrm>
            <a:off x="4892961" y="4992246"/>
            <a:ext cx="2298944" cy="37739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FC2DC2E-294C-4B13-B006-75BD3169C122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447376F-DCFC-4AF3-A03A-1478702C5F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71" y="4449259"/>
            <a:ext cx="276225" cy="1466850"/>
          </a:xfrm>
          <a:prstGeom prst="rect">
            <a:avLst/>
          </a:prstGeom>
        </p:spPr>
      </p:pic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478FF4A3-49AC-4177-98AF-0C3094D67B35}"/>
              </a:ext>
            </a:extLst>
          </p:cNvPr>
          <p:cNvCxnSpPr>
            <a:stCxn id="68" idx="3"/>
          </p:cNvCxnSpPr>
          <p:nvPr/>
        </p:nvCxnSpPr>
        <p:spPr>
          <a:xfrm>
            <a:off x="7191905" y="5180946"/>
            <a:ext cx="2097092" cy="32392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6EBF084-2002-4776-AA29-AABD97C2B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D1DC521-C725-4276-A21A-BFA2FE9A5EA6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27918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interferometer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73356-88B8-4FAF-BC58-35374A6B9516}"/>
              </a:ext>
            </a:extLst>
          </p:cNvPr>
          <p:cNvGrpSpPr/>
          <p:nvPr/>
        </p:nvGrpSpPr>
        <p:grpSpPr>
          <a:xfrm>
            <a:off x="5173309" y="2413323"/>
            <a:ext cx="6493128" cy="2088294"/>
            <a:chOff x="5173309" y="2031359"/>
            <a:chExt cx="6493128" cy="20882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3AF74E-A528-4E98-A8B6-4FD1EF849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3371" b="31900"/>
            <a:stretch/>
          </p:blipFill>
          <p:spPr>
            <a:xfrm>
              <a:off x="5173309" y="2031359"/>
              <a:ext cx="6493128" cy="208829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AA1FF7-5866-43BB-AEFC-38E2A381858B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BBBD1A7-5DEA-41B4-84AA-EE25E9E638A7}"/>
              </a:ext>
            </a:extLst>
          </p:cNvPr>
          <p:cNvSpPr txBox="1"/>
          <p:nvPr/>
        </p:nvSpPr>
        <p:spPr>
          <a:xfrm>
            <a:off x="7342944" y="3053180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F54A6-5DE1-4574-B0BD-B1EBC26EF82E}"/>
              </a:ext>
            </a:extLst>
          </p:cNvPr>
          <p:cNvSpPr txBox="1"/>
          <p:nvPr/>
        </p:nvSpPr>
        <p:spPr>
          <a:xfrm>
            <a:off x="1627194" y="4967807"/>
            <a:ext cx="335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Beam splitters and phase shifters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B913B2-554B-4E35-9532-EFE0BD47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915" y="2998296"/>
            <a:ext cx="3225165" cy="99342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E80BFB7-7D65-4B39-A218-2B2C41C61374}"/>
              </a:ext>
            </a:extLst>
          </p:cNvPr>
          <p:cNvSpPr/>
          <p:nvPr/>
        </p:nvSpPr>
        <p:spPr>
          <a:xfrm>
            <a:off x="1836420" y="1878123"/>
            <a:ext cx="2811780" cy="28117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9F927E-C1F3-4DA4-9CB0-45BA979A0CBF}"/>
              </a:ext>
            </a:extLst>
          </p:cNvPr>
          <p:cNvCxnSpPr>
            <a:cxnSpLocks/>
          </p:cNvCxnSpPr>
          <p:nvPr/>
        </p:nvCxnSpPr>
        <p:spPr>
          <a:xfrm flipV="1">
            <a:off x="2408591" y="3544264"/>
            <a:ext cx="342229" cy="1478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DB5B3-EF43-4D74-992F-040DE27D756A}"/>
              </a:ext>
            </a:extLst>
          </p:cNvPr>
          <p:cNvCxnSpPr>
            <a:cxnSpLocks/>
          </p:cNvCxnSpPr>
          <p:nvPr/>
        </p:nvCxnSpPr>
        <p:spPr>
          <a:xfrm flipH="1" flipV="1">
            <a:off x="2248236" y="3284013"/>
            <a:ext cx="152111" cy="17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815EF6-16F5-4AB8-BE0D-062C0BEC5767}"/>
              </a:ext>
            </a:extLst>
          </p:cNvPr>
          <p:cNvCxnSpPr>
            <a:cxnSpLocks/>
          </p:cNvCxnSpPr>
          <p:nvPr/>
        </p:nvCxnSpPr>
        <p:spPr>
          <a:xfrm flipH="1" flipV="1">
            <a:off x="3452195" y="3951762"/>
            <a:ext cx="501982" cy="1095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16F4C8-B07B-410C-93B5-411E0D9A51D4}"/>
              </a:ext>
            </a:extLst>
          </p:cNvPr>
          <p:cNvCxnSpPr>
            <a:cxnSpLocks/>
          </p:cNvCxnSpPr>
          <p:nvPr/>
        </p:nvCxnSpPr>
        <p:spPr>
          <a:xfrm flipH="1" flipV="1">
            <a:off x="3893820" y="3727144"/>
            <a:ext cx="60357" cy="131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C8E10C0-0287-49FA-A8FE-181690B462AE}"/>
              </a:ext>
            </a:extLst>
          </p:cNvPr>
          <p:cNvSpPr txBox="1"/>
          <p:nvPr/>
        </p:nvSpPr>
        <p:spPr>
          <a:xfrm>
            <a:off x="2180272" y="1441441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FDD95-79D0-41F3-BAC0-D6602073494F}"/>
              </a:ext>
            </a:extLst>
          </p:cNvPr>
          <p:cNvCxnSpPr>
            <a:cxnSpLocks/>
          </p:cNvCxnSpPr>
          <p:nvPr/>
        </p:nvCxnSpPr>
        <p:spPr>
          <a:xfrm>
            <a:off x="3627120" y="1914900"/>
            <a:ext cx="2674620" cy="916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BEA11-09EB-4DFC-AE41-A4FCAB6A8D2C}"/>
              </a:ext>
            </a:extLst>
          </p:cNvPr>
          <p:cNvCxnSpPr>
            <a:cxnSpLocks/>
          </p:cNvCxnSpPr>
          <p:nvPr/>
        </p:nvCxnSpPr>
        <p:spPr>
          <a:xfrm flipV="1">
            <a:off x="3627120" y="3820386"/>
            <a:ext cx="2674620" cy="815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48F59-BAE0-49C4-BD08-D4B5F700C229}"/>
              </a:ext>
            </a:extLst>
          </p:cNvPr>
          <p:cNvSpPr txBox="1"/>
          <p:nvPr/>
        </p:nvSpPr>
        <p:spPr>
          <a:xfrm>
            <a:off x="6827986" y="1975674"/>
            <a:ext cx="296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AE50A-4049-4FDD-B140-2748EF9E1AA2}"/>
              </a:ext>
            </a:extLst>
          </p:cNvPr>
          <p:cNvSpPr txBox="1"/>
          <p:nvPr/>
        </p:nvSpPr>
        <p:spPr>
          <a:xfrm>
            <a:off x="7013983" y="4584877"/>
            <a:ext cx="281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14:cNvPr>
              <p14:cNvContentPartPr/>
              <p14:nvPr/>
            </p14:nvContentPartPr>
            <p14:xfrm>
              <a:off x="8208287" y="4454818"/>
              <a:ext cx="259560" cy="71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989BBF-145A-4794-ADA7-CB92384BF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3961" y="4450498"/>
                <a:ext cx="268212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14:cNvPr>
              <p14:cNvContentPartPr/>
              <p14:nvPr/>
            </p14:nvContentPartPr>
            <p14:xfrm>
              <a:off x="8180207" y="4465618"/>
              <a:ext cx="2577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BD1792-FBA7-47DE-A509-68505C1D82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4207" y="4429618"/>
                <a:ext cx="3294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14:cNvPr>
              <p14:cNvContentPartPr/>
              <p14:nvPr/>
            </p14:nvContentPartPr>
            <p14:xfrm>
              <a:off x="7152767" y="4525018"/>
              <a:ext cx="486720" cy="12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BE08DA6-A5DF-41C1-BA64-EB92370D80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6794" y="4489018"/>
                <a:ext cx="558307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C0BC4F-C7F7-474B-8E59-67EF1A56FD91}"/>
              </a:ext>
            </a:extLst>
          </p:cNvPr>
          <p:cNvSpPr/>
          <p:nvPr/>
        </p:nvSpPr>
        <p:spPr>
          <a:xfrm>
            <a:off x="2219823" y="5292298"/>
            <a:ext cx="2034205" cy="1095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2" name="Picture 41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07E04111-7E53-425D-9235-F2065227D95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89" y="5521228"/>
            <a:ext cx="1175168" cy="27283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B2265CE-8113-4F0C-88E3-BD8BBA7EBE08}"/>
              </a:ext>
            </a:extLst>
          </p:cNvPr>
          <p:cNvSpPr/>
          <p:nvPr/>
        </p:nvSpPr>
        <p:spPr>
          <a:xfrm>
            <a:off x="2441726" y="5327235"/>
            <a:ext cx="1553541" cy="346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0" name="Picture 4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A1F8D1A9-0857-4A6C-98E0-FEA33DDCF6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96" y="5386413"/>
            <a:ext cx="1382461" cy="2530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2BEB1-F243-4491-A4EA-7B797CA09F7F}"/>
              </a:ext>
            </a:extLst>
          </p:cNvPr>
          <p:cNvCxnSpPr>
            <a:cxnSpLocks/>
          </p:cNvCxnSpPr>
          <p:nvPr/>
        </p:nvCxnSpPr>
        <p:spPr>
          <a:xfrm flipH="1" flipV="1">
            <a:off x="2759101" y="570032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F6993F-5CFE-49AA-8098-CBB9899E3B93}"/>
              </a:ext>
            </a:extLst>
          </p:cNvPr>
          <p:cNvSpPr txBox="1"/>
          <p:nvPr/>
        </p:nvSpPr>
        <p:spPr>
          <a:xfrm>
            <a:off x="2648256" y="5937745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continous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40B649-E048-4924-BC94-59475164EB5B}"/>
              </a:ext>
            </a:extLst>
          </p:cNvPr>
          <p:cNvCxnSpPr>
            <a:cxnSpLocks/>
          </p:cNvCxnSpPr>
          <p:nvPr/>
        </p:nvCxnSpPr>
        <p:spPr>
          <a:xfrm flipV="1">
            <a:off x="3441719" y="5700980"/>
            <a:ext cx="259080" cy="279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BDED86-539A-471F-BE0E-AF9C8FFD2CC9}"/>
              </a:ext>
            </a:extLst>
          </p:cNvPr>
          <p:cNvSpPr txBox="1"/>
          <p:nvPr/>
        </p:nvSpPr>
        <p:spPr>
          <a:xfrm>
            <a:off x="10381586" y="5432436"/>
            <a:ext cx="1177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discrete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64BE48-0609-4E03-85BD-84B8A4D6E5AF}"/>
              </a:ext>
            </a:extLst>
          </p:cNvPr>
          <p:cNvCxnSpPr>
            <a:cxnSpLocks/>
          </p:cNvCxnSpPr>
          <p:nvPr/>
        </p:nvCxnSpPr>
        <p:spPr>
          <a:xfrm flipH="1" flipV="1">
            <a:off x="10134600" y="5343645"/>
            <a:ext cx="297180" cy="177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\documentclass{article}&#10;\usepackage{amsmath}&#10;\pagestyle{empty}&#10;\begin{document}&#10;&#10;$ \Psi(\vartheta_i, \psi_j) =  \sum_S \alpha_S |n_1^{(S)}, ..., n_m^{(S)} \rangle $&#10;&#10;&#10;\end{document}" title="IguanaTex Bitmap Display">
            <a:extLst>
              <a:ext uri="{FF2B5EF4-FFF2-40B4-BE49-F238E27FC236}">
                <a16:creationId xmlns:a16="http://schemas.microsoft.com/office/drawing/2014/main" id="{42AFCF58-9C46-4631-914A-7BACAFFF5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47" y="5000040"/>
            <a:ext cx="3587997" cy="34447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8F7F9A8-7610-477C-9E0F-37CCB3CAFCD6}"/>
              </a:ext>
            </a:extLst>
          </p:cNvPr>
          <p:cNvSpPr txBox="1"/>
          <p:nvPr/>
        </p:nvSpPr>
        <p:spPr>
          <a:xfrm>
            <a:off x="9535803" y="6513610"/>
            <a:ext cx="4045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Gard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et al. "An introduction to boson-sampling.„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4D29F6-F948-42FE-824B-42B246BC3831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3485472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531999" y="1676812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110" name="Picture 109" descr="\documentclass{article}&#10;\usepackage{amsmath}&#10;\pagestyle{empty}&#10;\begin{document}&#10;&#10;$ P_S (\vartheta, \psi) = |\alpha_S|^2 $&#10;&#10;&#10;\end{document}" title="IguanaTex Bitmap Display">
            <a:extLst>
              <a:ext uri="{FF2B5EF4-FFF2-40B4-BE49-F238E27FC236}">
                <a16:creationId xmlns:a16="http://schemas.microsoft.com/office/drawing/2014/main" id="{A7292D8D-19DC-4BFB-9C35-3337B1621B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2" y="2153809"/>
            <a:ext cx="1809927" cy="274403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pic>
        <p:nvPicPr>
          <p:cNvPr id="108" name="Picture 107" descr="Chart, histogram&#10;&#10;Description automatically generated">
            <a:extLst>
              <a:ext uri="{FF2B5EF4-FFF2-40B4-BE49-F238E27FC236}">
                <a16:creationId xmlns:a16="http://schemas.microsoft.com/office/drawing/2014/main" id="{D8564E8B-27A2-4F50-8CC2-E29AA2EF6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40" y="2696342"/>
            <a:ext cx="3672379" cy="20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hu-HU"/>
              <a:t>Application: break minimization</a:t>
            </a:r>
            <a:endParaRPr lang="hu-H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AAF9-2F7B-4D53-821D-95BFE2A2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7825739" cy="3462228"/>
          </a:xfrm>
        </p:spPr>
        <p:txBody>
          <a:bodyPr>
            <a:normAutofit/>
          </a:bodyPr>
          <a:lstStyle/>
          <a:p>
            <a:r>
              <a:rPr lang="hu-HU" sz="1400" b="1" dirty="0"/>
              <a:t>Balance the tournament</a:t>
            </a:r>
            <a:r>
              <a:rPr lang="hu-HU" sz="1400" dirty="0"/>
              <a:t>: limit home/away games in a row</a:t>
            </a:r>
          </a:p>
          <a:p>
            <a:r>
              <a:rPr lang="hu-HU" sz="1400" i="1" dirty="0"/>
              <a:t>Break: </a:t>
            </a:r>
            <a:r>
              <a:rPr lang="hu-HU" sz="1400" dirty="0"/>
              <a:t>when a team plays two consecutive games at home or away</a:t>
            </a:r>
          </a:p>
          <a:p>
            <a:endParaRPr lang="hu-HU" sz="1400" dirty="0"/>
          </a:p>
          <a:p>
            <a:r>
              <a:rPr lang="hu-HU" sz="1400" dirty="0"/>
              <a:t>Minimizing breaks ensures fairness</a:t>
            </a:r>
          </a:p>
          <a:p>
            <a:pPr marL="0" indent="0">
              <a:buNone/>
            </a:pPr>
            <a:r>
              <a:rPr lang="hu-HU" sz="2800" b="1" dirty="0"/>
              <a:t>					How?</a:t>
            </a:r>
          </a:p>
        </p:txBody>
      </p:sp>
      <p:pic>
        <p:nvPicPr>
          <p:cNvPr id="8" name="Picture 7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912FEB49-E94C-40D3-82B5-7C4F5812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7" y="0"/>
            <a:ext cx="4562272" cy="320040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13772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205591-7227-44E5-92D9-E61D59FCA974}"/>
              </a:ext>
            </a:extLst>
          </p:cNvPr>
          <p:cNvSpPr/>
          <p:nvPr/>
        </p:nvSpPr>
        <p:spPr>
          <a:xfrm>
            <a:off x="838200" y="1460886"/>
            <a:ext cx="4821803" cy="39362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C89B26-A9BE-4804-BC4E-373F0492FE2C}"/>
              </a:ext>
            </a:extLst>
          </p:cNvPr>
          <p:cNvSpPr/>
          <p:nvPr/>
        </p:nvSpPr>
        <p:spPr>
          <a:xfrm>
            <a:off x="838200" y="1895226"/>
            <a:ext cx="4821803" cy="35018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sampling: distribution and energy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BC51-1785-40A1-86EC-FA3E63C139B9}"/>
              </a:ext>
            </a:extLst>
          </p:cNvPr>
          <p:cNvSpPr txBox="1"/>
          <p:nvPr/>
        </p:nvSpPr>
        <p:spPr>
          <a:xfrm>
            <a:off x="1098940" y="1472813"/>
            <a:ext cx="425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Repeat measurement many times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8631-BCB7-46F8-91BC-635622E5FAFF}"/>
              </a:ext>
            </a:extLst>
          </p:cNvPr>
          <p:cNvGrpSpPr/>
          <p:nvPr/>
        </p:nvGrpSpPr>
        <p:grpSpPr>
          <a:xfrm>
            <a:off x="1098940" y="2548971"/>
            <a:ext cx="4419600" cy="2046178"/>
            <a:chOff x="6195060" y="2031359"/>
            <a:chExt cx="4419600" cy="204617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D78C52-3A8B-465E-B771-F88000B61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736" t="13371" r="16199" b="33004"/>
            <a:stretch/>
          </p:blipFill>
          <p:spPr>
            <a:xfrm>
              <a:off x="6195060" y="2031359"/>
              <a:ext cx="4419600" cy="2046178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CB4834-CED5-47A3-A88F-0978C14196DC}"/>
                </a:ext>
              </a:extLst>
            </p:cNvPr>
            <p:cNvSpPr/>
            <p:nvPr/>
          </p:nvSpPr>
          <p:spPr>
            <a:xfrm>
              <a:off x="7414260" y="2522220"/>
              <a:ext cx="216408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16FD12D-05DC-4A70-99CC-88E4DB80CE27}"/>
              </a:ext>
            </a:extLst>
          </p:cNvPr>
          <p:cNvSpPr txBox="1"/>
          <p:nvPr/>
        </p:nvSpPr>
        <p:spPr>
          <a:xfrm>
            <a:off x="2302210" y="3248134"/>
            <a:ext cx="224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cap="small" dirty="0"/>
              <a:t>Interferometer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06ABC-7CE0-46F1-8AC0-5783C71C5877}"/>
              </a:ext>
            </a:extLst>
          </p:cNvPr>
          <p:cNvSpPr txBox="1"/>
          <p:nvPr/>
        </p:nvSpPr>
        <p:spPr>
          <a:xfrm>
            <a:off x="1669654" y="2121177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Single photon quantum states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DD6886-1A9A-4B0E-A243-AC693B9F54D0}"/>
              </a:ext>
            </a:extLst>
          </p:cNvPr>
          <p:cNvSpPr txBox="1"/>
          <p:nvPr/>
        </p:nvSpPr>
        <p:spPr>
          <a:xfrm>
            <a:off x="1902210" y="4661166"/>
            <a:ext cx="2907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Multiphoton quantum state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3B87FF-9031-494C-80EC-DBA48123D938}"/>
              </a:ext>
            </a:extLst>
          </p:cNvPr>
          <p:cNvSpPr/>
          <p:nvPr/>
        </p:nvSpPr>
        <p:spPr>
          <a:xfrm>
            <a:off x="5920740" y="1427321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FEACC1-F3A1-4350-AB0D-9E8E0AA6A69C}"/>
              </a:ext>
            </a:extLst>
          </p:cNvPr>
          <p:cNvSpPr txBox="1"/>
          <p:nvPr/>
        </p:nvSpPr>
        <p:spPr>
          <a:xfrm>
            <a:off x="6792736" y="1594200"/>
            <a:ext cx="3337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Distribution of quantum states: </a:t>
            </a:r>
          </a:p>
        </p:txBody>
      </p:sp>
      <p:pic>
        <p:nvPicPr>
          <p:cNvPr id="65" name="Picture 64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91860A49-FDF3-4C5F-B20B-3199F23395D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318" y="1622392"/>
            <a:ext cx="1175168" cy="272834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 P_S = |\alpha_S|^2 $&#10;&#10;&#10;\end{document}" title="IguanaTex Bitmap Display">
            <a:extLst>
              <a:ext uri="{FF2B5EF4-FFF2-40B4-BE49-F238E27FC236}">
                <a16:creationId xmlns:a16="http://schemas.microsoft.com/office/drawing/2014/main" id="{823A04E0-9C1C-4E76-9B59-C701F319DC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53" y="4962234"/>
            <a:ext cx="1175168" cy="27283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3FE67BA-D984-4D27-919D-D1F80755D293}"/>
              </a:ext>
            </a:extLst>
          </p:cNvPr>
          <p:cNvSpPr txBox="1"/>
          <p:nvPr/>
        </p:nvSpPr>
        <p:spPr>
          <a:xfrm>
            <a:off x="9227260" y="1975330"/>
            <a:ext cx="213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Mapping to qubit basis:</a:t>
            </a:r>
          </a:p>
          <a:p>
            <a:r>
              <a:rPr lang="hu-HU" sz="1400" dirty="0"/>
              <a:t>	</a:t>
            </a:r>
            <a:r>
              <a:rPr lang="hu-HU" sz="1200" b="1" dirty="0"/>
              <a:t>binary</a:t>
            </a:r>
            <a:r>
              <a:rPr lang="hu-HU" sz="1200" dirty="0"/>
              <a:t> vectors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D5B6B-AE11-4BAD-B5EC-20FB564ACC3F}"/>
              </a:ext>
            </a:extLst>
          </p:cNvPr>
          <p:cNvSpPr txBox="1"/>
          <p:nvPr/>
        </p:nvSpPr>
        <p:spPr>
          <a:xfrm rot="16200000">
            <a:off x="8648437" y="2007887"/>
            <a:ext cx="588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...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EBE2FC2-EBA8-46B7-BDE5-80689DA3A82B}"/>
              </a:ext>
            </a:extLst>
          </p:cNvPr>
          <p:cNvSpPr/>
          <p:nvPr/>
        </p:nvSpPr>
        <p:spPr>
          <a:xfrm rot="5400000">
            <a:off x="7963381" y="2026757"/>
            <a:ext cx="611259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8" name="Picture 77" descr="\documentclass{article}&#10;\usepackage{amsmath}&#10;\pagestyle{empty}&#10;\begin{document}&#10;&#10;$ |\mathbf{n}\rangle \rightarrow |\mathbf{b}\rangle$&#10;&#10;&#10;\end{document}" title="IguanaTex Bitmap Display">
            <a:extLst>
              <a:ext uri="{FF2B5EF4-FFF2-40B4-BE49-F238E27FC236}">
                <a16:creationId xmlns:a16="http://schemas.microsoft.com/office/drawing/2014/main" id="{3C4EBE6D-B039-4EE4-AE7C-5A02A492FC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26" y="2289655"/>
            <a:ext cx="598101" cy="151812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$ \sum_{s \subset S} P_s \rightarrow \beta_{|\mathbf{b}\rangle} \: \epsilon \, [0,1]  $&#10;&#10;&#10;\end{document}" title="IguanaTex Bitmap Display">
            <a:extLst>
              <a:ext uri="{FF2B5EF4-FFF2-40B4-BE49-F238E27FC236}">
                <a16:creationId xmlns:a16="http://schemas.microsoft.com/office/drawing/2014/main" id="{916E17A4-F055-482B-8998-E51ABEA525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70" y="2541126"/>
            <a:ext cx="1477831" cy="1686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F610053-0BE7-4F35-8D5A-885575B0BBDD}"/>
              </a:ext>
            </a:extLst>
          </p:cNvPr>
          <p:cNvSpPr/>
          <p:nvPr/>
        </p:nvSpPr>
        <p:spPr>
          <a:xfrm>
            <a:off x="9235288" y="1996476"/>
            <a:ext cx="2118512" cy="9126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Picture 22" descr="\documentclass{article}&#10;\usepackage{amsmath}&#10;\pagestyle{empty}&#10;\begin{document}&#10;&#10;$ E(\psi, \vartheta) = \sum_{|\mathbf{b}\rangle} \beta_{|\mathbf{b}\rangle} \langle \mathbf{b} | \: Q \: |\mathbf{b}\rangle = \langle Q \rangle$&#10;&#10;&#10;\end{document}" title="IguanaTex Bitmap Display">
            <a:extLst>
              <a:ext uri="{FF2B5EF4-FFF2-40B4-BE49-F238E27FC236}">
                <a16:creationId xmlns:a16="http://schemas.microsoft.com/office/drawing/2014/main" id="{7D374D56-1AF9-4942-A257-09C88BF717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895" y="3348588"/>
            <a:ext cx="3866220" cy="31162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FF3F499-A0C5-4AD7-8CD8-21B15589082D}"/>
              </a:ext>
            </a:extLst>
          </p:cNvPr>
          <p:cNvSpPr txBox="1"/>
          <p:nvPr/>
        </p:nvSpPr>
        <p:spPr>
          <a:xfrm>
            <a:off x="9574809" y="4125564"/>
            <a:ext cx="59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Fixed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6EA8387-F6A8-4D0C-80A3-374544FAD9CA}"/>
              </a:ext>
            </a:extLst>
          </p:cNvPr>
          <p:cNvCxnSpPr>
            <a:stCxn id="93" idx="0"/>
          </p:cNvCxnSpPr>
          <p:nvPr/>
        </p:nvCxnSpPr>
        <p:spPr>
          <a:xfrm flipH="1" flipV="1">
            <a:off x="9770802" y="3625822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250C9E-FBAC-47BD-9728-77EB9FAF11E6}"/>
              </a:ext>
            </a:extLst>
          </p:cNvPr>
          <p:cNvSpPr txBox="1"/>
          <p:nvPr/>
        </p:nvSpPr>
        <p:spPr>
          <a:xfrm>
            <a:off x="8202961" y="4125564"/>
            <a:ext cx="118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Depends on 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C4DA4FC-C76C-4B75-AD31-C31EDB8D74AE}"/>
              </a:ext>
            </a:extLst>
          </p:cNvPr>
          <p:cNvCxnSpPr>
            <a:cxnSpLocks/>
          </p:cNvCxnSpPr>
          <p:nvPr/>
        </p:nvCxnSpPr>
        <p:spPr>
          <a:xfrm flipV="1">
            <a:off x="8744110" y="3681417"/>
            <a:ext cx="103058" cy="499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\documentclass{article}&#10;\usepackage{amsmath}&#10;\pagestyle{empty}&#10;\begin{document}&#10;&#10;$ \vartheta_i \quad \text{and} \quad  \psi_j $&#10;&#10;&#10;\end{document}" title="IguanaTex Bitmap Display">
            <a:extLst>
              <a:ext uri="{FF2B5EF4-FFF2-40B4-BE49-F238E27FC236}">
                <a16:creationId xmlns:a16="http://schemas.microsoft.com/office/drawing/2014/main" id="{4C64910B-E551-46CA-8AAE-1EBA434C60B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61" y="4452130"/>
            <a:ext cx="1185357" cy="21694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 |\mathbf{b^*}\rangle =  \text{argmin}(\langle \mathbf{b^*} | \: Q \: |\mathbf{b^*}\rangle) $&#10;&#10;&#10;\end{document}" title="IguanaTex Bitmap Display">
            <a:extLst>
              <a:ext uri="{FF2B5EF4-FFF2-40B4-BE49-F238E27FC236}">
                <a16:creationId xmlns:a16="http://schemas.microsoft.com/office/drawing/2014/main" id="{E1F6AC17-B2E9-4254-8FC6-5B25EE0727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44" y="5211452"/>
            <a:ext cx="2911160" cy="25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44B4FD-023C-49E8-ABA4-D31B324C83B5}"/>
              </a:ext>
            </a:extLst>
          </p:cNvPr>
          <p:cNvSpPr txBox="1"/>
          <p:nvPr/>
        </p:nvSpPr>
        <p:spPr>
          <a:xfrm>
            <a:off x="6600182" y="5156139"/>
            <a:ext cx="317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u="sng" dirty="0"/>
              <a:t>Goal</a:t>
            </a:r>
            <a:r>
              <a:rPr lang="hu-HU" sz="1600" dirty="0"/>
              <a:t>: find	         		 </a:t>
            </a:r>
          </a:p>
        </p:txBody>
      </p:sp>
    </p:spTree>
    <p:extLst>
      <p:ext uri="{BB962C8B-B14F-4D97-AF65-F5344CB8AC3E}">
        <p14:creationId xmlns:p14="http://schemas.microsoft.com/office/powerpoint/2010/main" val="2387575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955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Variational solver: gradient descent</a:t>
            </a:r>
          </a:p>
        </p:txBody>
      </p:sp>
      <p:pic>
        <p:nvPicPr>
          <p:cNvPr id="4" name="Picture 3" descr="\documentclass{article}&#10;\usepackage{amsmath}&#10;\pagestyle{empty}&#10;\begin{document}&#10;&#10;$ \vartheta_i' \rightarrow \vartheta_i - \eta \frac{\partial E}{\partial \vartheta_i} $&#10;&#10;&#10;\end{document}" title="IguanaTex Bitmap Display">
            <a:extLst>
              <a:ext uri="{FF2B5EF4-FFF2-40B4-BE49-F238E27FC236}">
                <a16:creationId xmlns:a16="http://schemas.microsoft.com/office/drawing/2014/main" id="{8A025650-FE93-426E-ABF0-DAD41A3241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869440"/>
            <a:ext cx="1650722" cy="33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5598F-DB70-4822-9053-0DE091C718E7}"/>
              </a:ext>
            </a:extLst>
          </p:cNvPr>
          <p:cNvSpPr txBox="1"/>
          <p:nvPr/>
        </p:nvSpPr>
        <p:spPr>
          <a:xfrm>
            <a:off x="1029831" y="1428829"/>
            <a:ext cx="317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Apply gradient descent: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C2598-1E91-4838-A220-301F9955D466}"/>
              </a:ext>
            </a:extLst>
          </p:cNvPr>
          <p:cNvSpPr txBox="1"/>
          <p:nvPr/>
        </p:nvSpPr>
        <p:spPr>
          <a:xfrm>
            <a:off x="7467600" y="1901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Need to compute the gradient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048DC6-87E7-486E-A27C-B85ED6CFF046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5265142" y="2039390"/>
            <a:ext cx="2202458" cy="1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EF18F9-2829-45D0-B46B-2C212C556A6D}"/>
              </a:ext>
            </a:extLst>
          </p:cNvPr>
          <p:cNvSpPr txBox="1"/>
          <p:nvPr/>
        </p:nvSpPr>
        <p:spPr>
          <a:xfrm>
            <a:off x="1029830" y="2569726"/>
            <a:ext cx="1013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Approximating the gradient:</a:t>
            </a:r>
          </a:p>
          <a:p>
            <a:pPr>
              <a:lnSpc>
                <a:spcPct val="150000"/>
              </a:lnSpc>
            </a:pPr>
            <a:r>
              <a:rPr lang="hu-HU" dirty="0"/>
              <a:t>	Practically infeasible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Very high accuracy in tuning optical components (   is small)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Need many samples to capture difference  bw  distributions ( 		           )</a:t>
            </a:r>
          </a:p>
          <a:p>
            <a:pPr>
              <a:lnSpc>
                <a:spcPct val="150000"/>
              </a:lnSpc>
            </a:pP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Use the </a:t>
            </a:r>
            <a:r>
              <a:rPr lang="hu-HU" i="1" dirty="0"/>
              <a:t>parameter shift rule</a:t>
            </a:r>
            <a:r>
              <a:rPr lang="hu-HU" dirty="0"/>
              <a:t> instead:</a:t>
            </a:r>
          </a:p>
          <a:p>
            <a:pPr lvl="1">
              <a:lnSpc>
                <a:spcPct val="150000"/>
              </a:lnSpc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Hint: trigonometric functions backing it up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2" name="Picture 21" descr="\documentclass{article}&#10;\usepackage{amsmath}&#10;\pagestyle{empty}&#10;\begin{document}&#10;&#10;$ \frac{\partial E}{\partial \vartheta_i}  \approx \frac{E(\vartheta_i + \varepsilon) - E(\vartheta_i)}{\varepsilon} $&#10;&#10;&#10;\end{document}" title="IguanaTex Bitmap Display">
            <a:extLst>
              <a:ext uri="{FF2B5EF4-FFF2-40B4-BE49-F238E27FC236}">
                <a16:creationId xmlns:a16="http://schemas.microsoft.com/office/drawing/2014/main" id="{C095AC01-973D-487E-A4C2-2D5721C762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32" y="2569726"/>
            <a:ext cx="2167430" cy="37038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 \varepsilon $&#10;&#10;&#10;\end{document}" title="IguanaTex Bitmap Display">
            <a:extLst>
              <a:ext uri="{FF2B5EF4-FFF2-40B4-BE49-F238E27FC236}">
                <a16:creationId xmlns:a16="http://schemas.microsoft.com/office/drawing/2014/main" id="{B7EA72DD-F959-42BC-B131-FB74EAB001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62" y="3489327"/>
            <a:ext cx="91910" cy="10837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E(\vartheta_i + \varepsilon) \: \text{and} \: E(\vartheta_i)$&#10;&#10;&#10;\end{document}" title="IguanaTex Bitmap Display">
            <a:extLst>
              <a:ext uri="{FF2B5EF4-FFF2-40B4-BE49-F238E27FC236}">
                <a16:creationId xmlns:a16="http://schemas.microsoft.com/office/drawing/2014/main" id="{83DF038A-A290-46FA-AF1A-C910D27CC9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60" y="3858260"/>
            <a:ext cx="1958918" cy="227717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 2 \frac{\partial E(\vartheta_i)}{\vartheta_i} = E (\vartheta_i + \pi/2) - E(\vartheta_i - \pi/2) $&#10;&#10;&#10;\end{document}" title="IguanaTex Bitmap Display">
            <a:extLst>
              <a:ext uri="{FF2B5EF4-FFF2-40B4-BE49-F238E27FC236}">
                <a16:creationId xmlns:a16="http://schemas.microsoft.com/office/drawing/2014/main" id="{579CE9C6-A491-4B4E-8364-95A7BC0B96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2" y="5095826"/>
            <a:ext cx="3716235" cy="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431C-E03F-4A39-9BF4-F1AD362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E460632-FD01-470B-BABC-59A55760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2277028"/>
            <a:ext cx="6630325" cy="34485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20B83-90DE-40C4-8BFF-8157F62EDF0E}"/>
              </a:ext>
            </a:extLst>
          </p:cNvPr>
          <p:cNvSpPr txBox="1"/>
          <p:nvPr/>
        </p:nvSpPr>
        <p:spPr>
          <a:xfrm>
            <a:off x="8083469" y="6637690"/>
            <a:ext cx="6096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Bradler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Wallner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"Certain properties and applications of shallow bosonic circuits.„</a:t>
            </a:r>
            <a:r>
              <a:rPr lang="hu-H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4801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73AF74E-A528-4E98-A8B6-4FD1EF84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09" y="1521142"/>
            <a:ext cx="6493128" cy="3815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9EA76-160F-4255-90C4-97C3A5E8456C}"/>
              </a:ext>
            </a:extLst>
          </p:cNvPr>
          <p:cNvSpPr txBox="1"/>
          <p:nvPr/>
        </p:nvSpPr>
        <p:spPr>
          <a:xfrm>
            <a:off x="7482896" y="6185098"/>
            <a:ext cx="6088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Gard, Bryan T., et al. "An introduction to boson-sampling.„</a:t>
            </a:r>
            <a:r>
              <a:rPr lang="hu-H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2016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5035993-4A10-42C6-B0BB-444FD55849C4}"/>
              </a:ext>
            </a:extLst>
          </p:cNvPr>
          <p:cNvSpPr txBox="1">
            <a:spLocks/>
          </p:cNvSpPr>
          <p:nvPr/>
        </p:nvSpPr>
        <p:spPr>
          <a:xfrm>
            <a:off x="838200" y="1355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+mn-lt"/>
              </a:rPr>
              <a:t>Boson 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CD95B-BF53-42B6-BE21-184E25A17753}"/>
              </a:ext>
            </a:extLst>
          </p:cNvPr>
          <p:cNvSpPr txBox="1"/>
          <p:nvPr/>
        </p:nvSpPr>
        <p:spPr>
          <a:xfrm>
            <a:off x="838200" y="2681288"/>
            <a:ext cx="54835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+mj-lt"/>
              </a:rPr>
              <a:t>Relation to matrix permanents: </a:t>
            </a: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A – unitary of the linear optics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Complex-valued permanent: #P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latin typeface="+mj-lt"/>
              </a:rPr>
              <a:t>Boson sampling is classically inefficient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81C2C-BC4B-42FE-AB26-55C621B2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31" y="3023060"/>
            <a:ext cx="2708627" cy="78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D095-7FB8-486B-932B-2CB4A82D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01" y="243452"/>
            <a:ext cx="2428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90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1B46-CD40-42BC-8F17-4AF0C79D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Application: break minimization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3F7-310C-4896-8125-5AEE4013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i="1"/>
              <a:t>Break: </a:t>
            </a:r>
            <a:r>
              <a:rPr lang="hu-HU" sz="2000"/>
              <a:t>when a team plays two consecutive games at home or away</a:t>
            </a:r>
          </a:p>
          <a:p>
            <a:endParaRPr lang="hu-HU" sz="2000"/>
          </a:p>
          <a:p>
            <a:r>
              <a:rPr lang="hu-HU" sz="2000" i="1"/>
              <a:t>Timetable</a:t>
            </a:r>
            <a:r>
              <a:rPr lang="hu-HU" sz="2000"/>
              <a:t> shows </a:t>
            </a:r>
            <a:r>
              <a:rPr lang="hu-HU" sz="2000" b="1"/>
              <a:t>which team</a:t>
            </a:r>
            <a:r>
              <a:rPr lang="hu-HU" sz="2000"/>
              <a:t>s play </a:t>
            </a:r>
            <a:r>
              <a:rPr lang="hu-HU" sz="2000" b="1"/>
              <a:t>when</a:t>
            </a:r>
          </a:p>
          <a:p>
            <a:r>
              <a:rPr lang="hu-HU" sz="2000" i="1"/>
              <a:t>Home-away assignment </a:t>
            </a:r>
            <a:r>
              <a:rPr lang="hu-HU" sz="2000"/>
              <a:t>table shows </a:t>
            </a:r>
            <a:r>
              <a:rPr lang="hu-HU" sz="2000" b="1"/>
              <a:t>where</a:t>
            </a:r>
            <a:r>
              <a:rPr lang="hu-HU" sz="2000"/>
              <a:t> the game is played</a:t>
            </a:r>
          </a:p>
          <a:p>
            <a:endParaRPr lang="hu-HU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AB86-EED7-4785-939F-ACD7697B7742}"/>
              </a:ext>
            </a:extLst>
          </p:cNvPr>
          <p:cNvGrpSpPr/>
          <p:nvPr/>
        </p:nvGrpSpPr>
        <p:grpSpPr>
          <a:xfrm>
            <a:off x="2909887" y="3777615"/>
            <a:ext cx="5915025" cy="1771650"/>
            <a:chOff x="5835967" y="4001294"/>
            <a:chExt cx="5915025" cy="17716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266E9-FBD2-4EF5-8F4D-21BA290A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A5403-8DF5-43A6-9827-B5AE32BD3D6C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1765E-CFF7-438C-8A44-B0959AE25BD4}"/>
              </a:ext>
            </a:extLst>
          </p:cNvPr>
          <p:cNvSpPr txBox="1"/>
          <p:nvPr/>
        </p:nvSpPr>
        <p:spPr>
          <a:xfrm>
            <a:off x="4815840" y="6367701"/>
            <a:ext cx="899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Kuramat</a:t>
            </a:r>
            <a:r>
              <a:rPr lang="hu-HU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et al.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"Solving Large Break Minimization Problems in a Mirrored Double Round-robin Tournament Using Quantum Annealing."</a:t>
            </a:r>
            <a:endParaRPr lang="hu-HU" sz="1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EA912-56B6-4646-821E-9AB8EAFCBCFD}"/>
              </a:ext>
            </a:extLst>
          </p:cNvPr>
          <p:cNvSpPr/>
          <p:nvPr/>
        </p:nvSpPr>
        <p:spPr>
          <a:xfrm>
            <a:off x="6819900" y="470154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0E92B8-477C-43BE-A928-E86566DA9114}"/>
              </a:ext>
            </a:extLst>
          </p:cNvPr>
          <p:cNvSpPr/>
          <p:nvPr/>
        </p:nvSpPr>
        <p:spPr>
          <a:xfrm>
            <a:off x="7475220" y="470154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2F19D-4489-4A1B-A508-DEC2115A9A7C}"/>
              </a:ext>
            </a:extLst>
          </p:cNvPr>
          <p:cNvSpPr/>
          <p:nvPr/>
        </p:nvSpPr>
        <p:spPr>
          <a:xfrm>
            <a:off x="7760970" y="461772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91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</p:cNvCxnSpPr>
          <p:nvPr/>
        </p:nvCxnSpPr>
        <p:spPr>
          <a:xfrm flipV="1">
            <a:off x="6491288" y="2667001"/>
            <a:ext cx="1944052" cy="233441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1101091" y="3655546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1013460" y="1690688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6" y="1551434"/>
            <a:ext cx="3695700" cy="200025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3761959" y="3485427"/>
            <a:ext cx="716310" cy="848825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871" y="3684771"/>
                <a:ext cx="1696939" cy="553998"/>
              </a:xfrm>
              <a:prstGeom prst="rect">
                <a:avLst/>
              </a:prstGeom>
              <a:blipFill>
                <a:blip r:embed="rId5"/>
                <a:stretch>
                  <a:fillRect l="-8633" t="-1099" r="-8273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9754002" y="3886750"/>
            <a:ext cx="871537" cy="38466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967" y="4677916"/>
            <a:ext cx="4933950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D104-569E-4327-8E1E-4FB138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Break minimization: formulation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A0829FA-015E-43E7-87AB-EEC8B45B72B7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6444651" y="2464414"/>
            <a:ext cx="1307747" cy="268785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8FC82D-E8E5-426C-9D1C-7C59E3DFFAF8}"/>
              </a:ext>
            </a:extLst>
          </p:cNvPr>
          <p:cNvSpPr txBox="1"/>
          <p:nvPr/>
        </p:nvSpPr>
        <p:spPr>
          <a:xfrm>
            <a:off x="838201" y="2970878"/>
            <a:ext cx="281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Create an assignment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AAC47-DD8B-42A8-A2DF-959E6E6CB0C7}"/>
              </a:ext>
            </a:extLst>
          </p:cNvPr>
          <p:cNvSpPr txBox="1"/>
          <p:nvPr/>
        </p:nvSpPr>
        <p:spPr>
          <a:xfrm>
            <a:off x="955506" y="1504072"/>
            <a:ext cx="34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Take a timetable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1A5086-28F8-466A-BFA7-980C3E6D9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61"/>
          <a:stretch/>
        </p:blipFill>
        <p:spPr>
          <a:xfrm>
            <a:off x="2696676" y="1428734"/>
            <a:ext cx="2622648" cy="117730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0D12585-BC99-4A87-AD7A-3111DC79AB06}"/>
              </a:ext>
            </a:extLst>
          </p:cNvPr>
          <p:cNvCxnSpPr>
            <a:cxnSpLocks/>
            <a:stCxn id="16" idx="2"/>
            <a:endCxn id="4" idx="3"/>
          </p:cNvCxnSpPr>
          <p:nvPr/>
        </p:nvCxnSpPr>
        <p:spPr>
          <a:xfrm rot="16200000" flipH="1">
            <a:off x="3310972" y="3303067"/>
            <a:ext cx="1424657" cy="30601"/>
          </a:xfrm>
          <a:prstGeom prst="curvedConnector4">
            <a:avLst>
              <a:gd name="adj1" fmla="val 35689"/>
              <a:gd name="adj2" fmla="val 503226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F338B1-5A8B-4C55-8937-74E5FE719266}"/>
              </a:ext>
            </a:extLst>
          </p:cNvPr>
          <p:cNvSpPr txBox="1"/>
          <p:nvPr/>
        </p:nvSpPr>
        <p:spPr>
          <a:xfrm>
            <a:off x="6491288" y="2095082"/>
            <a:ext cx="252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Group the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/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hu-HU" b="0" dirty="0"/>
                  <a:t>Apply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hu-HU" b="1" dirty="0"/>
                  <a:t> </a:t>
                </a:r>
              </a:p>
              <a:p>
                <a:r>
                  <a:rPr lang="hu-HU" dirty="0"/>
                  <a:t>objective function</a:t>
                </a:r>
                <a:endParaRPr lang="hu-HU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1BF2800-2702-4D02-9ACF-4FBAA27A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101" y="4875268"/>
                <a:ext cx="1807550" cy="553998"/>
              </a:xfrm>
              <a:prstGeom prst="rect">
                <a:avLst/>
              </a:prstGeom>
              <a:blipFill>
                <a:blip r:embed="rId4"/>
                <a:stretch>
                  <a:fillRect l="-8108" t="-13187" r="-7770" b="-25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A8D29FB-9D25-4BE2-8E19-1333AB7F0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88" y="4514850"/>
            <a:ext cx="276225" cy="1466850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4F3EA79-757B-4AE8-8E19-51CCABC4A549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16200000" flipH="1">
            <a:off x="9627965" y="3760714"/>
            <a:ext cx="1315940" cy="192331"/>
          </a:xfrm>
          <a:prstGeom prst="curvedConnector3">
            <a:avLst>
              <a:gd name="adj1" fmla="val 47684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C31473-6D1E-48B4-8364-3D00B27BF13D}"/>
              </a:ext>
            </a:extLst>
          </p:cNvPr>
          <p:cNvSpPr txBox="1"/>
          <p:nvPr/>
        </p:nvSpPr>
        <p:spPr>
          <a:xfrm>
            <a:off x="8550443" y="4047707"/>
            <a:ext cx="169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Find </a:t>
            </a:r>
            <a:r>
              <a:rPr lang="hu-HU" b="1" dirty="0"/>
              <a:t>z</a:t>
            </a:r>
            <a:r>
              <a:rPr lang="hu-HU" dirty="0"/>
              <a:t> vector(s)</a:t>
            </a:r>
          </a:p>
          <a:p>
            <a:r>
              <a:rPr lang="hu-HU" dirty="0"/>
              <a:t>/w minimal &lt;</a:t>
            </a:r>
            <a:r>
              <a:rPr lang="hu-HU" b="1" dirty="0"/>
              <a:t>Q</a:t>
            </a:r>
            <a:r>
              <a:rPr lang="hu-HU" dirty="0"/>
              <a:t>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13A70-0868-40BB-B3C5-B97718E2A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622924"/>
            <a:ext cx="3200400" cy="81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B92D8-ACD2-4C6B-BC53-D46710CF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6757" y="1360585"/>
            <a:ext cx="2486025" cy="183832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 f(\mathbf{z}) \sim \sum_{k} [z_k z_{k'} + (1-z_k)(1-z_{k'})]$&#10;&#10;&#10;\end{document}" title="IguanaTex Bitmap Display">
            <a:extLst>
              <a:ext uri="{FF2B5EF4-FFF2-40B4-BE49-F238E27FC236}">
                <a16:creationId xmlns:a16="http://schemas.microsoft.com/office/drawing/2014/main" id="{388C5CD3-4BFB-4EA9-B888-F56B8F6A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45" y="5623672"/>
            <a:ext cx="3988073" cy="267395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40B61E-5BA1-4D9C-817C-FEF03E7858F1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180853" y="3696018"/>
            <a:ext cx="713797" cy="219870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877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A7AF-4038-4E92-86E2-EE6BDB27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QUBO and number of breaks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48A7B4B-4241-463C-8D97-4935CCB8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348" y="1690688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C052C-59CF-432D-B7DB-CE19B7A920E6}"/>
              </a:ext>
            </a:extLst>
          </p:cNvPr>
          <p:cNvSpPr txBox="1"/>
          <p:nvPr/>
        </p:nvSpPr>
        <p:spPr>
          <a:xfrm>
            <a:off x="937260" y="1690688"/>
            <a:ext cx="49400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r>
              <a:rPr lang="hu-HU" dirty="0"/>
              <a:t>(all possible home-away assignment table)</a:t>
            </a:r>
            <a:endParaRPr lang="hu-HU" b="1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Implemented a </a:t>
            </a:r>
            <a:r>
              <a:rPr lang="hu-HU" b="1" dirty="0"/>
              <a:t>break counting algorithm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given a timetable and a </a:t>
            </a:r>
            <a:r>
              <a:rPr lang="hu-HU" b="1" dirty="0"/>
              <a:t>z </a:t>
            </a:r>
            <a:r>
              <a:rPr lang="hu-HU" dirty="0"/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2573D-FA42-4F23-AFC1-7ACD43681F03}"/>
              </a:ext>
            </a:extLst>
          </p:cNvPr>
          <p:cNvCxnSpPr/>
          <p:nvPr/>
        </p:nvCxnSpPr>
        <p:spPr>
          <a:xfrm>
            <a:off x="5257800" y="3284220"/>
            <a:ext cx="10439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4CAC3-387C-4783-9214-CA37C887B65B}"/>
              </a:ext>
            </a:extLst>
          </p:cNvPr>
          <p:cNvCxnSpPr/>
          <p:nvPr/>
        </p:nvCxnSpPr>
        <p:spPr>
          <a:xfrm flipV="1">
            <a:off x="6751320" y="2834640"/>
            <a:ext cx="4145280" cy="259842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DCC2EDF-CB42-4D3E-BF80-D6D0F4FC7ADD}"/>
              </a:ext>
            </a:extLst>
          </p:cNvPr>
          <p:cNvSpPr/>
          <p:nvPr/>
        </p:nvSpPr>
        <p:spPr>
          <a:xfrm>
            <a:off x="8915400" y="3649980"/>
            <a:ext cx="601980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334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6B7B6-ABE5-4538-9A09-1178D7950D29}"/>
              </a:ext>
            </a:extLst>
          </p:cNvPr>
          <p:cNvSpPr txBox="1"/>
          <p:nvPr/>
        </p:nvSpPr>
        <p:spPr>
          <a:xfrm>
            <a:off x="732074" y="1554198"/>
            <a:ext cx="60969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Calculated the &lt;</a:t>
            </a:r>
            <a:r>
              <a:rPr lang="hu-HU" b="1" dirty="0"/>
              <a:t>z</a:t>
            </a:r>
            <a:r>
              <a:rPr lang="hu-HU" dirty="0"/>
              <a:t>|</a:t>
            </a:r>
            <a:r>
              <a:rPr lang="hu-HU" b="1" dirty="0"/>
              <a:t>Q</a:t>
            </a:r>
            <a:r>
              <a:rPr lang="hu-HU" dirty="0"/>
              <a:t>|</a:t>
            </a:r>
            <a:r>
              <a:rPr lang="hu-HU" b="1" dirty="0"/>
              <a:t>z</a:t>
            </a:r>
            <a:r>
              <a:rPr lang="hu-HU" dirty="0"/>
              <a:t>&gt; for all </a:t>
            </a:r>
            <a:r>
              <a:rPr lang="hu-HU" b="1" dirty="0"/>
              <a:t>z</a:t>
            </a:r>
            <a:r>
              <a:rPr lang="hu-HU" dirty="0"/>
              <a:t> in a tournament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Counted breaks for every </a:t>
            </a:r>
            <a:r>
              <a:rPr lang="hu-HU" b="1" dirty="0"/>
              <a:t>z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Compared </a:t>
            </a:r>
            <a:r>
              <a:rPr lang="hu-HU" b="1" dirty="0"/>
              <a:t>energy</a:t>
            </a:r>
            <a:r>
              <a:rPr lang="hu-HU" dirty="0"/>
              <a:t> and </a:t>
            </a:r>
            <a:r>
              <a:rPr lang="hu-HU" b="1" dirty="0"/>
              <a:t>number of breaks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Expected a linear connection between breaks and energy (&lt;</a:t>
            </a:r>
            <a:r>
              <a:rPr lang="hu-HU" b="1" dirty="0"/>
              <a:t>Q</a:t>
            </a:r>
            <a:r>
              <a:rPr lang="hu-HU" dirty="0"/>
              <a:t>&gt; = &lt;</a:t>
            </a:r>
            <a:r>
              <a:rPr lang="hu-HU" b="1" dirty="0"/>
              <a:t>E</a:t>
            </a:r>
            <a:r>
              <a:rPr lang="hu-HU" dirty="0"/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Found no clear correspondence bw breaks and expected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Perhaps </a:t>
            </a:r>
            <a:r>
              <a:rPr lang="hu-HU" b="1" dirty="0"/>
              <a:t>Q </a:t>
            </a:r>
            <a:r>
              <a:rPr lang="hu-HU" dirty="0"/>
              <a:t>calculated wrongly</a:t>
            </a:r>
          </a:p>
        </p:txBody>
      </p:sp>
    </p:spTree>
    <p:extLst>
      <p:ext uri="{BB962C8B-B14F-4D97-AF65-F5344CB8AC3E}">
        <p14:creationId xmlns:p14="http://schemas.microsoft.com/office/powerpoint/2010/main" val="455181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504-8FBE-43D8-99E2-667A05D7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Progress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C61966B-21EA-422F-B779-B3F5DDA8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286024"/>
            <a:ext cx="4438379" cy="33287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9E45EE-C74F-45CA-832E-749512B00820}"/>
              </a:ext>
            </a:extLst>
          </p:cNvPr>
          <p:cNvSpPr txBox="1"/>
          <p:nvPr/>
        </p:nvSpPr>
        <p:spPr>
          <a:xfrm>
            <a:off x="1005840" y="5699760"/>
            <a:ext cx="4922520" cy="6629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6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0F5628-C85F-40A8-8755-1E10AD13D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5428"/>
            <a:ext cx="4524762" cy="339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/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Calculated the &lt;</a:t>
                </a:r>
                <a:r>
                  <a:rPr lang="hu-HU" b="1" dirty="0"/>
                  <a:t>z</a:t>
                </a:r>
                <a:r>
                  <a:rPr lang="hu-HU" dirty="0"/>
                  <a:t>|</a:t>
                </a:r>
                <a:r>
                  <a:rPr lang="hu-HU" b="1" dirty="0"/>
                  <a:t>Q</a:t>
                </a:r>
                <a:r>
                  <a:rPr lang="hu-HU" dirty="0"/>
                  <a:t>|</a:t>
                </a:r>
                <a:r>
                  <a:rPr lang="hu-HU" b="1" dirty="0"/>
                  <a:t>z</a:t>
                </a:r>
                <a:r>
                  <a:rPr lang="hu-HU" dirty="0"/>
                  <a:t>&gt; for all </a:t>
                </a:r>
                <a:r>
                  <a:rPr lang="hu-HU" b="1" dirty="0"/>
                  <a:t>z</a:t>
                </a:r>
                <a:r>
                  <a:rPr lang="hu-HU" dirty="0"/>
                  <a:t> in a tournament</a:t>
                </a:r>
                <a:br>
                  <a:rPr lang="hu-HU" dirty="0"/>
                </a:b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Counted breaks for every </a:t>
                </a:r>
                <a:r>
                  <a:rPr lang="hu-HU" b="1" dirty="0"/>
                  <a:t>z </a:t>
                </a: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Compared </a:t>
                </a:r>
                <a:r>
                  <a:rPr lang="hu-HU" b="1" dirty="0"/>
                  <a:t>energy</a:t>
                </a:r>
                <a:r>
                  <a:rPr lang="hu-HU" dirty="0"/>
                  <a:t> and </a:t>
                </a:r>
                <a:r>
                  <a:rPr lang="hu-HU" b="1" dirty="0"/>
                  <a:t>number of breaks</a:t>
                </a:r>
                <a:endParaRPr lang="hu-HU" dirty="0"/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Expected a linear connection between breaks and energy (&lt;</a:t>
                </a:r>
                <a:r>
                  <a:rPr lang="hu-HU" b="1" dirty="0"/>
                  <a:t>Q</a:t>
                </a:r>
                <a:r>
                  <a:rPr lang="hu-HU" dirty="0"/>
                  <a:t>&gt; = &lt;</a:t>
                </a:r>
                <a:r>
                  <a:rPr lang="hu-HU" b="1" dirty="0"/>
                  <a:t>E</a:t>
                </a:r>
                <a:r>
                  <a:rPr lang="hu-HU" dirty="0"/>
                  <a:t>&gt;)</a:t>
                </a:r>
              </a:p>
              <a:p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Q was </a:t>
                </a:r>
                <a:r>
                  <a:rPr lang="hu-HU" dirty="0"/>
                  <a:t>calculated wrongly (change up 	     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Overlapping data points – noise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Correspondence bw energies and breaks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b="1" dirty="0"/>
                  <a:t>The lowest energy </a:t>
                </a:r>
                <a:r>
                  <a:rPr lang="hu-HU" dirty="0"/>
                  <a:t>configuration paired with a </a:t>
                </a:r>
                <a:br>
                  <a:rPr lang="hu-HU" dirty="0"/>
                </a:br>
                <a:r>
                  <a:rPr lang="hu-HU" dirty="0"/>
                  <a:t>min-break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u-HU" b="0" dirty="0"/>
                  <a:t> </a:t>
                </a:r>
                <a:r>
                  <a:rPr lang="hu-HU" b="1" dirty="0"/>
                  <a:t>quantum annealing </a:t>
                </a:r>
                <a:r>
                  <a:rPr lang="hu-HU" dirty="0"/>
                  <a:t>is viable</a:t>
                </a:r>
                <a:r>
                  <a:rPr lang="hu-HU" b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36B7B6-ABE5-4538-9A09-1178D795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4" y="1554198"/>
                <a:ext cx="6096964" cy="6740307"/>
              </a:xfrm>
              <a:prstGeom prst="rect">
                <a:avLst/>
              </a:prstGeom>
              <a:blipFill>
                <a:blip r:embed="rId5"/>
                <a:stretch>
                  <a:fillRect l="-600" t="-4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F4D0E0-ABEE-49BD-AC71-8EE768B79785}"/>
              </a:ext>
            </a:extLst>
          </p:cNvPr>
          <p:cNvSpPr txBox="1"/>
          <p:nvPr/>
        </p:nvSpPr>
        <p:spPr>
          <a:xfrm>
            <a:off x="6355949" y="3589929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recent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C9B0F-A247-4710-8691-BF6E80A4938D}"/>
              </a:ext>
            </a:extLst>
          </p:cNvPr>
          <p:cNvSpPr txBox="1"/>
          <p:nvPr/>
        </p:nvSpPr>
        <p:spPr>
          <a:xfrm>
            <a:off x="6355949" y="470374"/>
            <a:ext cx="117348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hu-HU" sz="1400" dirty="0">
                <a:solidFill>
                  <a:schemeClr val="tx1"/>
                </a:solidFill>
              </a:rPr>
              <a:t>previous</a:t>
            </a:r>
          </a:p>
        </p:txBody>
      </p:sp>
      <p:pic>
        <p:nvPicPr>
          <p:cNvPr id="14" name="Picture 13" descr="\documentclass{article}&#10;\usepackage{amsmath}&#10;\pagestyle{empty}&#10;\begin{document}&#10;&#10;$ z_4 \: - \: z_5$&#10;&#10;&#10;\end{document}" title="IguanaTex Bitmap Display">
            <a:extLst>
              <a:ext uri="{FF2B5EF4-FFF2-40B4-BE49-F238E27FC236}">
                <a16:creationId xmlns:a16="http://schemas.microsoft.com/office/drawing/2014/main" id="{6D6EAF76-5CDA-4F4E-B33B-DD4CE8BA9A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540" y="4178300"/>
            <a:ext cx="764088" cy="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C65F-E9E9-4459-82E1-8149DC3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Side note: Barabási-Albert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D01A-4EB5-4D14-8DC6-6B5364A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Last report: How can there be a such a lonely node?</a:t>
            </a:r>
          </a:p>
          <a:p>
            <a:r>
              <a:rPr lang="hu-HU" dirty="0"/>
              <a:t>Parameters: n – final num of nodes</a:t>
            </a:r>
          </a:p>
          <a:p>
            <a:pPr marL="0" indent="0">
              <a:buNone/>
            </a:pPr>
            <a:r>
              <a:rPr lang="hu-HU" dirty="0"/>
              <a:t>		   m – edges from new nodes</a:t>
            </a:r>
          </a:p>
          <a:p>
            <a:pPr marL="0" indent="0">
              <a:buNone/>
            </a:pPr>
            <a:r>
              <a:rPr lang="hu-HU" dirty="0"/>
              <a:t>		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84D7D-4216-422F-B587-E9BB0D905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593" y="4360251"/>
            <a:ext cx="3196078" cy="180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A787D3-AE78-47BC-9930-BED44BCA73D5}"/>
              </a:ext>
            </a:extLst>
          </p:cNvPr>
          <p:cNvCxnSpPr>
            <a:cxnSpLocks/>
          </p:cNvCxnSpPr>
          <p:nvPr/>
        </p:nvCxnSpPr>
        <p:spPr>
          <a:xfrm>
            <a:off x="2089104" y="4187155"/>
            <a:ext cx="6327381" cy="139268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3AD776-97B9-4E9A-8262-4D8853053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0" t="52470" b="31348"/>
          <a:stretch/>
        </p:blipFill>
        <p:spPr>
          <a:xfrm>
            <a:off x="1976790" y="3479663"/>
            <a:ext cx="6602302" cy="707492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A7D9B1D9-1152-4292-9B4E-15E88DB37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2481037"/>
            <a:ext cx="2392450" cy="16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E87C9-0264-40E0-95D2-B8B906594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8" b="95126" l="5573" r="94427">
                        <a14:foregroundMark x1="5573" y1="64937" x2="5573" y2="64937"/>
                        <a14:foregroundMark x1="39164" y1="95440" x2="39164" y2="95440"/>
                        <a14:foregroundMark x1="63622" y1="8176" x2="63622" y2="8176"/>
                        <a14:foregroundMark x1="94582" y1="37893" x2="94582" y2="37893"/>
                        <a14:foregroundMark x1="60991" y1="1258" x2="60991" y2="1258"/>
                        <a14:foregroundMark x1="62384" y1="3774" x2="62384" y2="37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177" y="4322092"/>
            <a:ext cx="1828302" cy="18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14:cNvPr>
              <p14:cNvContentPartPr/>
              <p14:nvPr/>
            </p14:nvContentPartPr>
            <p14:xfrm>
              <a:off x="3050102" y="3995894"/>
              <a:ext cx="1643040" cy="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9591A8-7F55-4D0B-B364-A95782B45F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102" y="3887894"/>
                <a:ext cx="1750680" cy="22104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\documentclass{article}&#10;\usepackage{amsmath}&#10;\pagestyle{empty}&#10;\begin{document}&#10;&#10;$ m=5 $&#10;&#10;&#10;\end{document}" title="IguanaTex Bitmap Display">
            <a:extLst>
              <a:ext uri="{FF2B5EF4-FFF2-40B4-BE49-F238E27FC236}">
                <a16:creationId xmlns:a16="http://schemas.microsoft.com/office/drawing/2014/main" id="{A29739DA-4EFA-4A3F-A0A0-28AEE3ADA6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19" y="5048996"/>
            <a:ext cx="599473" cy="15638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3D5730-670C-4266-8986-F1AE18EF5B0B}"/>
              </a:ext>
            </a:extLst>
          </p:cNvPr>
          <p:cNvSpPr/>
          <p:nvPr/>
        </p:nvSpPr>
        <p:spPr>
          <a:xfrm>
            <a:off x="8416485" y="5276963"/>
            <a:ext cx="2616385" cy="30287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ED66D0-17A9-48D9-A665-8F18F7AA20D8}"/>
              </a:ext>
            </a:extLst>
          </p:cNvPr>
          <p:cNvCxnSpPr>
            <a:cxnSpLocks/>
          </p:cNvCxnSpPr>
          <p:nvPr/>
        </p:nvCxnSpPr>
        <p:spPr>
          <a:xfrm flipH="1" flipV="1">
            <a:off x="8076088" y="3476963"/>
            <a:ext cx="2956782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79B6BD-E0E7-4A76-BC5B-6EE484C34F24}"/>
              </a:ext>
            </a:extLst>
          </p:cNvPr>
          <p:cNvSpPr/>
          <p:nvPr/>
        </p:nvSpPr>
        <p:spPr>
          <a:xfrm>
            <a:off x="1950082" y="3479663"/>
            <a:ext cx="6172727" cy="70749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D55DE-7FED-4FCB-9F91-0D7A6B5E1531}"/>
              </a:ext>
            </a:extLst>
          </p:cNvPr>
          <p:cNvSpPr txBox="1"/>
          <p:nvPr/>
        </p:nvSpPr>
        <p:spPr>
          <a:xfrm>
            <a:off x="6394126" y="6370940"/>
            <a:ext cx="5594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i="1" dirty="0">
                <a:effectLst/>
              </a:rPr>
              <a:t>NetworkX reference - networkx — NetworkX documentation</a:t>
            </a:r>
            <a:r>
              <a:rPr lang="hu-HU" sz="1000" dirty="0">
                <a:effectLst/>
              </a:rPr>
              <a:t>. (n.d.). Retrieved April 26, 2022, from https://networkx.org/documentation/stable/_downloads/networkx_reference.pdf </a:t>
            </a:r>
          </a:p>
          <a:p>
            <a:endParaRPr lang="hu-HU" sz="1000" dirty="0"/>
          </a:p>
        </p:txBody>
      </p:sp>
    </p:spTree>
    <p:extLst>
      <p:ext uri="{BB962C8B-B14F-4D97-AF65-F5344CB8AC3E}">
        <p14:creationId xmlns:p14="http://schemas.microsoft.com/office/powerpoint/2010/main" val="4254647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33FB-A7CE-486A-AB56-F63B365C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828A-95BB-48A1-9FC2-F6F662A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Break minimization: less of two home/away games in a row</a:t>
            </a:r>
          </a:p>
          <a:p>
            <a:endParaRPr lang="hu-HU" sz="2000" b="1" dirty="0"/>
          </a:p>
          <a:p>
            <a:r>
              <a:rPr lang="hu-HU" sz="2000" b="1" dirty="0"/>
              <a:t>Goal</a:t>
            </a:r>
            <a:r>
              <a:rPr lang="hu-HU" sz="2000" dirty="0"/>
              <a:t>: generate home-away assigment tables (</a:t>
            </a:r>
            <a:r>
              <a:rPr lang="hu-HU" sz="2000" b="1" dirty="0"/>
              <a:t>where </a:t>
            </a:r>
            <a:r>
              <a:rPr lang="hu-HU" sz="2000" dirty="0"/>
              <a:t>teams play)</a:t>
            </a:r>
          </a:p>
          <a:p>
            <a:endParaRPr lang="hu-HU" sz="2000" dirty="0"/>
          </a:p>
          <a:p>
            <a:r>
              <a:rPr lang="hu-HU" sz="2000" dirty="0"/>
              <a:t>Formulating a QUBO problem based on break minimization</a:t>
            </a:r>
          </a:p>
          <a:p>
            <a:endParaRPr lang="hu-HU" sz="2000" dirty="0"/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5BBA38-026E-409E-9F28-49110489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20" y="2917666"/>
            <a:ext cx="4165812" cy="31243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76DA84-AE5C-4AFA-97C6-1A8BC1034F7B}"/>
              </a:ext>
            </a:extLst>
          </p:cNvPr>
          <p:cNvGrpSpPr/>
          <p:nvPr/>
        </p:nvGrpSpPr>
        <p:grpSpPr>
          <a:xfrm>
            <a:off x="1272963" y="4126865"/>
            <a:ext cx="5915025" cy="1771650"/>
            <a:chOff x="5835967" y="4001294"/>
            <a:chExt cx="5915025" cy="1771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2268D6-1BEC-4B01-89CF-3ADFA596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5967" y="4001294"/>
              <a:ext cx="5915025" cy="1771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8FBCF1-7EF9-4F0A-9A1C-436E50AF8574}"/>
                </a:ext>
              </a:extLst>
            </p:cNvPr>
            <p:cNvSpPr/>
            <p:nvPr/>
          </p:nvSpPr>
          <p:spPr>
            <a:xfrm>
              <a:off x="6537960" y="4001294"/>
              <a:ext cx="807720" cy="342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BD2BDB-1E58-41FD-878B-3BC7506C8A24}"/>
              </a:ext>
            </a:extLst>
          </p:cNvPr>
          <p:cNvSpPr/>
          <p:nvPr/>
        </p:nvSpPr>
        <p:spPr>
          <a:xfrm>
            <a:off x="5182976" y="5050790"/>
            <a:ext cx="571500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8F7C-420B-408C-9CD2-59BC2E720EC8}"/>
              </a:ext>
            </a:extLst>
          </p:cNvPr>
          <p:cNvSpPr/>
          <p:nvPr/>
        </p:nvSpPr>
        <p:spPr>
          <a:xfrm>
            <a:off x="5838296" y="5050790"/>
            <a:ext cx="571500" cy="1905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CA670-2192-4CDF-8E54-0DEB4E73C888}"/>
              </a:ext>
            </a:extLst>
          </p:cNvPr>
          <p:cNvSpPr/>
          <p:nvPr/>
        </p:nvSpPr>
        <p:spPr>
          <a:xfrm>
            <a:off x="6124046" y="4966970"/>
            <a:ext cx="571500" cy="3581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Picture 2" descr="Post-game handshake ban idiotic - National Alliance for Youth Sports">
            <a:extLst>
              <a:ext uri="{FF2B5EF4-FFF2-40B4-BE49-F238E27FC236}">
                <a16:creationId xmlns:a16="http://schemas.microsoft.com/office/drawing/2014/main" id="{8A695A50-8DF5-4F79-94B6-FEBF60AD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22" y="740252"/>
            <a:ext cx="2963395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7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B062-EEBC-4C39-9481-3148057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8670-1A4F-49E9-A887-53EDC93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Piquasso, Piquassoboost (speedup of using C++ instead of python)</a:t>
            </a:r>
          </a:p>
          <a:p>
            <a:r>
              <a:rPr lang="hu-HU"/>
              <a:t>FPGA server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88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2D4-326C-4797-A966-CB25DC44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hu-HU" dirty="0">
                <a:latin typeface="+mn-lt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CCF5-9AC4-4EEE-9510-C9EDD834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020" y="1825625"/>
            <a:ext cx="5859780" cy="435133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When will we be able to build a</a:t>
            </a:r>
            <a:r>
              <a:rPr lang="hu-HU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powerful</a:t>
            </a: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 optical quantum computer?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What physical resources and equipment will this device need?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1800"/>
              </a:spcAft>
              <a:tabLst>
                <a:tab pos="5943600" algn="r"/>
              </a:tabLst>
            </a:pPr>
            <a:r>
              <a:rPr lang="en-US" sz="2400" dirty="0">
                <a:effectLst/>
                <a:ea typeface="LM Roman 10" panose="00000500000000000000" pitchFamily="50" charset="-18"/>
                <a:cs typeface="Times New Roman" panose="02020603050405020304" pitchFamily="18" charset="0"/>
              </a:rPr>
              <a:t>How much do we have to improve technology to reach this?</a:t>
            </a:r>
            <a:endParaRPr lang="hu-HU" sz="2400" dirty="0">
              <a:effectLst/>
              <a:ea typeface="LM Roman 10" panose="00000500000000000000" pitchFamily="50" charset="-18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65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A9ED-9E05-4DD5-973C-9186ECFE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Combinatorial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4DA0-F2C3-420F-BFF6-AE6C98E4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Combinatorial optimisation problems:</a:t>
            </a:r>
          </a:p>
          <a:p>
            <a:pPr lvl="1"/>
            <a:r>
              <a:rPr lang="hu-HU" dirty="0"/>
              <a:t>Discrete variables (instead of continous)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Optimizing over </a:t>
            </a:r>
            <a:r>
              <a:rPr lang="hu-HU" b="1" dirty="0"/>
              <a:t>discrete</a:t>
            </a:r>
            <a:r>
              <a:rPr lang="hu-HU" dirty="0"/>
              <a:t> &gt;&gt; </a:t>
            </a:r>
            <a:r>
              <a:rPr lang="hu-HU" b="1" dirty="0"/>
              <a:t>continous </a:t>
            </a:r>
            <a:r>
              <a:rPr lang="hu-HU" dirty="0"/>
              <a:t>variables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solidFill>
                  <a:schemeClr val="tx1"/>
                </a:solidFill>
              </a:rPr>
              <a:t>Constraints?</a:t>
            </a:r>
          </a:p>
          <a:p>
            <a:pPr lvl="2"/>
            <a:r>
              <a:rPr lang="hu-HU" dirty="0"/>
              <a:t>Continous: add to the objective function! (eg. Lagrangian multiplier)</a:t>
            </a:r>
            <a:endParaRPr lang="hu-HU" dirty="0">
              <a:solidFill>
                <a:schemeClr val="tx1"/>
              </a:solidFill>
            </a:endParaRPr>
          </a:p>
          <a:p>
            <a:pPr lvl="2"/>
            <a:r>
              <a:rPr lang="hu-HU" dirty="0"/>
              <a:t>Discrete is h</a:t>
            </a:r>
            <a:r>
              <a:rPr lang="hu-HU" dirty="0">
                <a:solidFill>
                  <a:schemeClr val="tx1"/>
                </a:solidFill>
              </a:rPr>
              <a:t>ard, if there are constraints (check every case)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42B79-E703-449A-9A96-E33DD1280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087" y="1962150"/>
            <a:ext cx="2762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7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8AAB90C-E9D2-42A0-848E-1313902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970925"/>
            <a:ext cx="5076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F307AC-C2FE-46A6-B31F-6354D77E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085850"/>
            <a:ext cx="51530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51197"/>
  <p:tag name="ORIGINALWIDTH" val="327,7957"/>
  <p:tag name="LATEXADDIN" val="\documentclass{article}&#10;\usepackage{amsmath}&#10;\pagestyle{empty}&#10;\begin{document}&#10;&#10;$ m=5 $&#10;&#10;&#10;\end{document}"/>
  <p:tag name="IGUANATEXSIZE" val="18"/>
  <p:tag name="IGUANATEXCURSOR" val="8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51276"/>
  <p:tag name="ORIGINALWIDTH" val="105,7647"/>
  <p:tag name="LATEXADDIN" val="\documentclass{article}&#10;\usepackage{amsmath}&#10;\pagestyle{empty}&#10;\begin{document}&#10;&#10;$x_j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,5236"/>
  <p:tag name="ORIGINALWIDTH" val="1765,746"/>
  <p:tag name="LATEXADDIN" val="\documentclass{article}&#10;\usepackage{amsmath}&#10;\pagestyle{empty}&#10;\begin{document}&#10;&#10;$ \Psi(\vartheta_i, \psi_j) =  \sum_S \alpha_S |n_1^{(S)}, ..., n_m^{(S)} \rangle $&#10;&#10;&#10;\end{document}"/>
  <p:tag name="IGUANATEXSIZE" val="20"/>
  <p:tag name="IGUANATEXCURSOR" val="11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889,6241"/>
  <p:tag name="LATEXADDIN" val="\documentclass{article}&#10;\usepackage{amsmath}&#10;\pagestyle{empty}&#10;\begin{document}&#10;&#10;$ P_S (\vartheta, \psi) = |\alpha_S|^2 $&#10;&#10;&#10;\end{document}"/>
  <p:tag name="IGUANATEXSIZE" val="20"/>
  <p:tag name="IGUANATEXCURSOR" val="10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578,3307"/>
  <p:tag name="LATEXADDIN" val="\documentclass{article}&#10;\usepackage{amsmath}&#10;\pagestyle{empty}&#10;\begin{document}&#10;&#10;$ P_S = |\alpha_S|^2 $&#10;&#10;&#10;\end{document}"/>
  <p:tag name="IGUANATEXSIZE" val="20"/>
  <p:tag name="IGUANATEXCURSOR" val="10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90,5684"/>
  <p:tag name="LATEXADDIN" val="\documentclass{article}&#10;\usepackage{amsmath}&#10;\pagestyle{empty}&#10;\begin{document}&#10;&#10;$ |\mathbf{n}\rangle \rightarrow |\mathbf{b}\rangle$&#10;&#10;&#10;\end{document}"/>
  <p:tag name="IGUANATEXSIZE" val="12"/>
  <p:tag name="IGUANATEXCURSOR" val="13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0193"/>
  <p:tag name="ORIGINALWIDTH" val="1211,419"/>
  <p:tag name="LATEXADDIN" val="\documentclass{article}&#10;\usepackage{amsmath}&#10;\pagestyle{empty}&#10;\begin{document}&#10;&#10;$ \sum_{s \subset S} P_s \rightarrow \beta_{|\mathbf{b}\rangle} \: \epsilon \, [0,1]  $&#10;&#10;&#10;\end{document}"/>
  <p:tag name="IGUANATEXSIZE" val="12"/>
  <p:tag name="IGUANATEXCURSOR" val="14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898,515"/>
  <p:tag name="LATEXADDIN" val="\documentclass{article}&#10;\usepackage{amsmath}&#10;\pagestyle{empty}&#10;\begin{document}&#10;&#10;$ E(\psi, \vartheta) = \sum_{|\mathbf{b}\rangle} \beta_{|\mathbf{b}\rangle} \langle \mathbf{b} | \: Q \: |\mathbf{b}\rangle = \langle Q \rangle$&#10;&#10;&#10;\end{document}"/>
  <p:tag name="IGUANATEXSIZE" val="20"/>
  <p:tag name="IGUANATEXCURSOR" val="2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680,345"/>
  <p:tag name="LATEXADDIN" val="\documentclass{article}&#10;\usepackage{amsmath}&#10;\pagestyle{empty}&#10;\begin{document}&#10;&#10;$ \vartheta_i \quad \text{and} \quad  \psi_j $&#10;&#10;&#10;\end{document}"/>
  <p:tag name="IGUANATEXSIZE" val="20"/>
  <p:tag name="IGUANATEXCURSOR" val="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429,7"/>
  <p:tag name="LATEXADDIN" val="\documentclass{article}&#10;\usepackage{amsmath}&#10;\pagestyle{empty}&#10;\begin{document}&#10;&#10;$ |\mathbf{b^*}\rangle =  \text{argmin}(\langle \mathbf{b^*} | \: Q \: |\mathbf{b^*}\rangle) $&#10;&#10;&#10;\end{document}"/>
  <p:tag name="IGUANATEXSIZE" val="20"/>
  <p:tag name="IGUANATEXCURSOR" val="10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733"/>
  <p:tag name="ORIGINALWIDTH" val="812,3634"/>
  <p:tag name="LATEXADDIN" val="\documentclass{article}&#10;\usepackage{amsmath}&#10;\pagestyle{empty}&#10;\begin{document}&#10;&#10;$ \vartheta_i' \rightarrow \vartheta_i - \eta \frac{\partial E}{\partial \vartheta_i} $&#10;&#10;&#10;\end{document}"/>
  <p:tag name="IGUANATEXSIZE" val="20"/>
  <p:tag name="IGUANATEXCURSOR" val="16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1066,649"/>
  <p:tag name="LATEXADDIN" val="\documentclass{article}&#10;\usepackage{amsmath}&#10;\pagestyle{empty}&#10;\begin{document}&#10;&#10;$ \frac{\partial E}{\partial \vartheta_i}  \approx \frac{E(\vartheta_i + \varepsilon) - E(\vartheta_i)}{\varepsilon} $&#10;&#10;&#10;\end{document}"/>
  <p:tag name="IGUANATEXSIZE" val="20"/>
  <p:tag name="IGUANATEXCURSOR" val="1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5827"/>
  <p:tag name="ORIGINALWIDTH" val="50,25701"/>
  <p:tag name="LATEXADDIN" val="\documentclass{article}&#10;\usepackage{amsmath}&#10;\pagestyle{empty}&#10;\begin{document}&#10;&#10;$ \varepsilon $&#10;&#10;&#10;\end{document}"/>
  <p:tag name="IGUANATEXSIZE" val="18"/>
  <p:tag name="IGUANATEXCURSOR" val="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71,149"/>
  <p:tag name="LATEXADDIN" val="\documentclass{article}&#10;\usepackage{amsmath}&#10;\pagestyle{empty}&#10;\begin{document}&#10;&#10;$E(\vartheta_i + \varepsilon) \: \text{and} \: E(\vartheta_i)$&#10;&#10;&#10;\end{document}"/>
  <p:tag name="IGUANATEXSIZE" val="18"/>
  <p:tag name="IGUANATEXCURSOR" val="12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,2754"/>
  <p:tag name="ORIGINALWIDTH" val="2032,034"/>
  <p:tag name="LATEXADDIN" val="\documentclass{article}&#10;\usepackage{amsmath}&#10;\pagestyle{empty}&#10;\begin{document}&#10;&#10;$ 2 \frac{\partial E(\vartheta_i)}{\vartheta_i} = E (\vartheta_i + \pi/2) - E(\vartheta_i - \pi/2) $&#10;&#10;&#10;\end{document}"/>
  <p:tag name="IGUANATEXSIZE" val="18"/>
  <p:tag name="IGUANATEXCURSOR" val="17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683"/>
  <p:tag name="ORIGINALWIDTH" val="1960,774"/>
  <p:tag name="LATEXADDIN" val="\documentclass{article}&#10;\usepackage{amsmath}&#10;\pagestyle{empty}&#10;\begin{document}&#10;&#10;$ f(\mathbf{z}) \sim \sum_{k} [z_k z_{k'} + (1-z_k)(1-z_{k'})]$&#10;&#10;&#10;\end{document}"/>
  <p:tag name="IGUANATEXSIZE" val="20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6055"/>
  <p:tag name="ORIGINALWIDTH" val="417,8083"/>
  <p:tag name="LATEXADDIN" val="\documentclass{article}&#10;\usepackage{amsmath}&#10;\pagestyle{empty}&#10;\begin{document}&#10;&#10;$ z_4 \: - \: z_5$&#10;&#10;&#10;\end{document}"/>
  <p:tag name="IGUANATEXSIZE" val="18"/>
  <p:tag name="IGUANATEXCURSOR" val="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38,2972"/>
  <p:tag name="LATEXADDIN" val="\documentclass{article}&#10;\usepackage{amsmath}&#10;\pagestyle{empty}&#10;\begin{document}&#10;&#10;$x_j = 1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343,5479"/>
  <p:tag name="LATEXADDIN" val="\documentclass{article}&#10;\usepackage{amsmath}&#10;\pagestyle{empty}&#10;\begin{document}&#10;&#10;$x_j = 0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8,7987"/>
  <p:tag name="ORIGINALWIDTH" val="1690,736"/>
  <p:tag name="LATEXADDIN" val="\documentclass{article}&#10;\usepackage{amsmath}&#10;\pagestyle{empty}&#10;\begin{document}&#10;&#10;$$x_j = 1 \text{  if node $j$ is in Set 1 and  }$$&#10;$$ x_j = 0 \text{  if in Set 2} $$&#10;&#10;&#10;\end{document}"/>
  <p:tag name="IGUANATEXSIZE" val="18"/>
  <p:tag name="IGUANATEXCURSOR" val="11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7,1042"/>
  <p:tag name="ORIGINALWIDTH" val="147,0206"/>
  <p:tag name="LATEXADDIN" val="\documentclass{article}&#10;\usepackage{amsmath}&#10;\pagestyle{empty}&#10;\begin{document}&#10;$&#10;\begin{bmatrix}&#10;0\\&#10;1\\&#10;1\\&#10;0\\&#10;0&#10;\end{bmatrix}&#10;$&#10;&#10;\end{document}"/>
  <p:tag name="IGUANATEXSIZE" val="18"/>
  <p:tag name="IGUANATEXCURSOR" val="131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795"/>
  <p:tag name="LATEXADDIN" val="\documentclass{article}&#10;\usepackage{amsmath}&#10;\pagestyle{empty}&#10;\begin{document}&#10;&#10;$f(\mathbf{x}) = \sum_{(i,j)\epsilon E} - x_i - x_j + 2x_ix_j $&#10;&#10;&#10;\end{document}"/>
  <p:tag name="IGUANATEXSIZE" val="18"/>
  <p:tag name="IGUANATEXCURSOR" val="119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01048"/>
  <p:tag name="ORIGINALWIDTH" val="98,2637"/>
  <p:tag name="LATEXADDIN" val="\documentclass{article}&#10;\usepackage{amsmath}&#10;\pagestyle{empty}&#10;\begin{document}&#10;&#10;$x_i $&#10;&#10;&#10;\end{document}"/>
  <p:tag name="IGUANATEXSIZE" val="18"/>
  <p:tag name="IGUANATEXCURSOR" val="8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20872</TotalTime>
  <Words>3364</Words>
  <Application>Microsoft Office PowerPoint</Application>
  <PresentationFormat>Widescreen</PresentationFormat>
  <Paragraphs>478</Paragraphs>
  <Slides>40</Slides>
  <Notes>18</Notes>
  <HiddenSlides>30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LM Roman 10</vt:lpstr>
      <vt:lpstr>Segoe UI</vt:lpstr>
      <vt:lpstr>Office Theme</vt:lpstr>
      <vt:lpstr>Quadratic optimization with quantum computing Biweekely Presentation IV</vt:lpstr>
      <vt:lpstr>Application: break minimization</vt:lpstr>
      <vt:lpstr>Application: break minimization</vt:lpstr>
      <vt:lpstr>Side note: Barabási-Albert graph</vt:lpstr>
      <vt:lpstr>The setup</vt:lpstr>
      <vt:lpstr>Open questions</vt:lpstr>
      <vt:lpstr>Combinatorial optimization</vt:lpstr>
      <vt:lpstr>PowerPoint Presentation</vt:lpstr>
      <vt:lpstr>PowerPoint Presentation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Max-Cut Problem</vt:lpstr>
      <vt:lpstr>Quantum computer simulator</vt:lpstr>
      <vt:lpstr>Progress</vt:lpstr>
      <vt:lpstr>Progress</vt:lpstr>
      <vt:lpstr>Progress</vt:lpstr>
      <vt:lpstr>Progress</vt:lpstr>
      <vt:lpstr>Overview</vt:lpstr>
      <vt:lpstr>Combinatorial optimization</vt:lpstr>
      <vt:lpstr>Quadratic unconstrained binary optimization - QUBO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overview</vt:lpstr>
      <vt:lpstr>PowerPoint Presentation</vt:lpstr>
      <vt:lpstr>Application: break minimization</vt:lpstr>
      <vt:lpstr>Break minimization: formulation</vt:lpstr>
      <vt:lpstr>Break minimization: formulation</vt:lpstr>
      <vt:lpstr>QUBO and number of breaks</vt:lpstr>
      <vt:lpstr>Progress</vt:lpstr>
      <vt:lpstr>Progress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optimization with quantum computing</dc:title>
  <dc:creator>Balint831@sulid.hu</dc:creator>
  <cp:lastModifiedBy>Balint831@sulid.hu</cp:lastModifiedBy>
  <cp:revision>245</cp:revision>
  <cp:lastPrinted>2022-04-24T19:59:40Z</cp:lastPrinted>
  <dcterms:created xsi:type="dcterms:W3CDTF">2022-02-21T08:30:20Z</dcterms:created>
  <dcterms:modified xsi:type="dcterms:W3CDTF">2022-05-02T11:43:03Z</dcterms:modified>
</cp:coreProperties>
</file>