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7" r:id="rId3"/>
    <p:sldId id="266" r:id="rId4"/>
    <p:sldId id="265" r:id="rId5"/>
    <p:sldId id="268" r:id="rId6"/>
    <p:sldId id="264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75200" autoAdjust="0"/>
  </p:normalViewPr>
  <p:slideViewPr>
    <p:cSldViewPr snapToGrid="0">
      <p:cViewPr varScale="1">
        <p:scale>
          <a:sx n="126" d="100"/>
          <a:sy n="126" d="100"/>
        </p:scale>
        <p:origin x="15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B2F96-B852-4E62-A440-A40FC6EE8BF4}" type="datetimeFigureOut">
              <a:rPr lang="hu-HU" smtClean="0"/>
              <a:t>2022. 03. 07.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D5627-2EC6-4212-8271-F1EB6C1D5C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4277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What I’m going to talk about today is that I iterate myself on the theoretical background of the project and amend it with some additional information.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LM Roman 10" panose="00000500000000000000" pitchFamily="50" charset="-18"/>
                <a:cs typeface="Times New Roman" panose="02020603050405020304" pitchFamily="18" charset="0"/>
              </a:rPr>
              <a:t>Then I’m going to talk about how we installed the Piquasso Boost library on my computer with the help of my supervisor.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LM Roman 10" panose="00000500000000000000" pitchFamily="50" charset="-18"/>
                <a:cs typeface="Times New Roman" panose="02020603050405020304" pitchFamily="18" charset="0"/>
              </a:rPr>
              <a:t>Then about some of the first </a:t>
            </a:r>
            <a:r>
              <a:rPr lang="hu-HU" sz="1800">
                <a:effectLst/>
                <a:latin typeface="LM Roman 10" panose="00000500000000000000" pitchFamily="50" charset="-18"/>
                <a:cs typeface="Times New Roman" panose="02020603050405020304" pitchFamily="18" charset="0"/>
              </a:rPr>
              <a:t>steps I’ve taken trying out this library.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9637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 just wanted to recap on what we’re doing and add some more info, which didn’t fit in the last meeting’s time.</a:t>
            </a:r>
          </a:p>
          <a:p>
            <a:endParaRPr lang="hu-HU" dirty="0"/>
          </a:p>
          <a:p>
            <a:r>
              <a:rPr lang="hu-HU" dirty="0"/>
              <a:t>So, on the left we have the diagram of the boson sampling model.</a:t>
            </a:r>
          </a:p>
          <a:p>
            <a:r>
              <a:rPr lang="en-US" dirty="0"/>
              <a:t>On top, there are single photon states and vacuum states, that are propagated through a linear optics network.  </a:t>
            </a:r>
            <a:endParaRPr lang="hu-HU" dirty="0"/>
          </a:p>
          <a:p>
            <a:r>
              <a:rPr lang="hu-HU" dirty="0"/>
              <a:t>It implements a unitary map on the creation operators like this.</a:t>
            </a:r>
          </a:p>
          <a:p>
            <a:r>
              <a:rPr lang="hu-HU" dirty="0"/>
              <a:t>Then at the output we’ve got some superpositions of </a:t>
            </a:r>
            <a:r>
              <a:rPr lang="en-US" dirty="0"/>
              <a:t>multiphoton optical states</a:t>
            </a:r>
            <a:r>
              <a:rPr lang="hu-HU" dirty="0"/>
              <a:t> of all the configurations</a:t>
            </a:r>
            <a:r>
              <a:rPr lang="en-US" dirty="0"/>
              <a:t>.</a:t>
            </a:r>
            <a:endParaRPr lang="hu-HU" dirty="0"/>
          </a:p>
          <a:p>
            <a:endParaRPr lang="hu-HU" dirty="0"/>
          </a:p>
          <a:p>
            <a:r>
              <a:rPr lang="hu-HU" dirty="0"/>
              <a:t>Then we measure the output and we get the one configuration with some probability.</a:t>
            </a:r>
          </a:p>
          <a:p>
            <a:r>
              <a:rPr lang="hu-HU" dirty="0"/>
              <a:t>Then this preparation of single photon states, the propagation through the interferometer and the measurement is repeated many times.</a:t>
            </a:r>
          </a:p>
          <a:p>
            <a:r>
              <a:rPr lang="hu-HU" dirty="0"/>
              <a:t>The goal is to build up a distribution of these output states.</a:t>
            </a:r>
          </a:p>
          <a:p>
            <a:r>
              <a:rPr lang="hu-HU" dirty="0"/>
              <a:t>That’s all about the figure on the left.</a:t>
            </a:r>
          </a:p>
          <a:p>
            <a:endParaRPr lang="hu-HU" dirty="0"/>
          </a:p>
          <a:p>
            <a:r>
              <a:rPr lang="hu-HU" dirty="0"/>
              <a:t>On the figure on the right we can see how the parity function operates:</a:t>
            </a:r>
          </a:p>
          <a:p>
            <a:r>
              <a:rPr lang="hu-HU" dirty="0"/>
              <a:t>There are optical states coming out of interferometer and we apply a modulo 2 operation on the Fock vectors’ elements.</a:t>
            </a:r>
          </a:p>
          <a:p>
            <a:r>
              <a:rPr lang="hu-HU" dirty="0"/>
              <a:t>Example</a:t>
            </a:r>
          </a:p>
          <a:p>
            <a:endParaRPr lang="hu-HU" dirty="0"/>
          </a:p>
          <a:p>
            <a:r>
              <a:rPr lang="hu-HU" dirty="0"/>
              <a:t>With this mapping there are multiple multiple optical states associated with one bit string.</a:t>
            </a:r>
          </a:p>
          <a:p>
            <a:r>
              <a:rPr lang="hu-HU" dirty="0"/>
              <a:t>Example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Then the question is why do we need a quantum computer for that?</a:t>
            </a:r>
          </a:p>
          <a:p>
            <a:r>
              <a:rPr lang="hu-HU" dirty="0"/>
              <a:t>One of the key results is that measuring the probability of a given configuration is proportional to a permanent of the A matrix.</a:t>
            </a:r>
          </a:p>
          <a:p>
            <a:r>
              <a:rPr lang="hu-HU" dirty="0"/>
              <a:t>The A matrix is a unitary transformation describing the linear optics network and the output configuration.</a:t>
            </a:r>
          </a:p>
          <a:p>
            <a:r>
              <a:rPr lang="hu-HU" dirty="0"/>
              <a:t>It is a very hard problem to calculate complex-valued matrix permanents. So boson sampling is classically inefficient to simulate, we need a real quantum device to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959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With these in mind I think this graph makes more sense now.</a:t>
            </a:r>
          </a:p>
          <a:p>
            <a:endParaRPr lang="hu-HU" dirty="0"/>
          </a:p>
          <a:p>
            <a:r>
              <a:rPr lang="hu-HU" dirty="0"/>
              <a:t>This is the model overview of the variational bosonic solver.</a:t>
            </a:r>
          </a:p>
          <a:p>
            <a:r>
              <a:rPr lang="hu-HU" dirty="0"/>
              <a:t>In the first step we generate a quantum state with the M-mode interferometer. </a:t>
            </a:r>
          </a:p>
          <a:p>
            <a:r>
              <a:rPr lang="hu-HU" dirty="0"/>
              <a:t>The amplitudes of the quantum states depend on the circuit elements’ angles, thetas and psis.</a:t>
            </a:r>
          </a:p>
          <a:p>
            <a:endParaRPr lang="hu-HU" dirty="0"/>
          </a:p>
          <a:p>
            <a:r>
              <a:rPr lang="hu-HU" dirty="0"/>
              <a:t>Then we apply a parity function so that the we map the optical states to a many-qubit hilbert space. Then we have our qubits. </a:t>
            </a:r>
          </a:p>
          <a:p>
            <a:r>
              <a:rPr lang="hu-HU" dirty="0"/>
              <a:t>Note: Each qubit state has a some energy associated with it.</a:t>
            </a:r>
          </a:p>
          <a:p>
            <a:endParaRPr lang="hu-HU" dirty="0"/>
          </a:p>
          <a:p>
            <a:r>
              <a:rPr lang="hu-HU" dirty="0"/>
              <a:t>So we apply the parity functions and record the probabilities of the qubits.</a:t>
            </a:r>
          </a:p>
          <a:p>
            <a:endParaRPr lang="hu-HU" dirty="0"/>
          </a:p>
          <a:p>
            <a:r>
              <a:rPr lang="hu-HU" dirty="0"/>
              <a:t>Then using these probabilities and the qubit states we calculate the expected value of the energy – it is the objective function, that we try to minimize. </a:t>
            </a:r>
          </a:p>
          <a:p>
            <a:endParaRPr lang="hu-HU" dirty="0"/>
          </a:p>
          <a:p>
            <a:r>
              <a:rPr lang="hu-HU" dirty="0"/>
              <a:t>Then we tweak the psi and theta parameters with gradient descent and do the previous steps again.</a:t>
            </a:r>
          </a:p>
          <a:p>
            <a:endParaRPr lang="hu-HU" dirty="0"/>
          </a:p>
          <a:p>
            <a:r>
              <a:rPr lang="hu-HU" dirty="0"/>
              <a:t>The gradient descent is a little tricky, because it is not really feasible to generate enough samples to to see the difference between similar distributions.</a:t>
            </a:r>
          </a:p>
          <a:p>
            <a:endParaRPr lang="hu-HU" dirty="0"/>
          </a:p>
          <a:p>
            <a:r>
              <a:rPr lang="hu-HU" dirty="0"/>
              <a:t>For this step we need to do a trick called the parameter shift rule.</a:t>
            </a:r>
          </a:p>
          <a:p>
            <a:r>
              <a:rPr lang="hu-HU" dirty="0"/>
              <a:t>So we use the gradient descent with a trick.</a:t>
            </a:r>
          </a:p>
          <a:p>
            <a:endParaRPr lang="hu-HU" dirty="0"/>
          </a:p>
          <a:p>
            <a:r>
              <a:rPr lang="hu-HU" dirty="0"/>
              <a:t>The goal is to find the smallest energy and the associated bit string.</a:t>
            </a:r>
          </a:p>
          <a:p>
            <a:endParaRPr lang="hu-HU" dirty="0"/>
          </a:p>
          <a:p>
            <a:r>
              <a:rPr lang="hu-HU" dirty="0"/>
              <a:t>We need to formulate our our problem as optimizing the energy by choosing an appropriate Hamiltonian matrix.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9230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  <a:p>
            <a:endParaRPr lang="hu-HU" dirty="0"/>
          </a:p>
          <a:p>
            <a:r>
              <a:rPr lang="hu-HU" dirty="0"/>
              <a:t>The piquasso boost library has a couple of dependencies, according to the readme most importantly the Piquasso library, then some other python libraries like scipy and numpy, quantum blackbird and strawberry fields. </a:t>
            </a:r>
          </a:p>
          <a:p>
            <a:endParaRPr lang="hu-HU" dirty="0"/>
          </a:p>
          <a:p>
            <a:r>
              <a:rPr lang="hu-HU" dirty="0"/>
              <a:t>For the building, we needed Cmake and scikit-build. The parallelism is handled with TBB and MPI libraries.</a:t>
            </a:r>
          </a:p>
          <a:p>
            <a:endParaRPr lang="hu-HU" dirty="0"/>
          </a:p>
          <a:p>
            <a:r>
              <a:rPr lang="hu-HU" dirty="0"/>
              <a:t>My supervisor helped me in the building and installing some of the dependencies.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2015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  <a:p>
            <a:endParaRPr lang="hu-HU" dirty="0"/>
          </a:p>
          <a:p>
            <a:r>
              <a:rPr lang="en-US" dirty="0">
                <a:effectLst/>
                <a:latin typeface="Arial" panose="020B0604020202020204" pitchFamily="34" charset="0"/>
              </a:rPr>
              <a:t>After that I checked how the variational QUBO-solver worked with some</a:t>
            </a:r>
            <a:r>
              <a:rPr lang="hu-HU" dirty="0"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</a:rPr>
              <a:t>examples. I used a general 3-by-3 symmetric matrix to calculate its expected</a:t>
            </a:r>
            <a:r>
              <a:rPr lang="hu-HU" dirty="0"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</a:rPr>
              <a:t>values with all possible binary vectors</a:t>
            </a:r>
            <a:r>
              <a:rPr lang="hu-HU" dirty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hu-HU" dirty="0">
                <a:effectLst/>
                <a:latin typeface="Arial" panose="020B0604020202020204" pitchFamily="34" charset="0"/>
              </a:rPr>
              <a:t>This is how the matrix looked like. </a:t>
            </a:r>
          </a:p>
          <a:p>
            <a:r>
              <a:rPr lang="hu-HU" dirty="0">
                <a:effectLst/>
                <a:latin typeface="Arial" panose="020B0604020202020204" pitchFamily="34" charset="0"/>
              </a:rPr>
              <a:t>Under that we can see the expected value of the possible binary vectors.</a:t>
            </a:r>
          </a:p>
          <a:p>
            <a:endParaRPr lang="hu-HU" dirty="0">
              <a:effectLst/>
              <a:latin typeface="Arial" panose="020B0604020202020204" pitchFamily="34" charset="0"/>
            </a:endParaRPr>
          </a:p>
          <a:p>
            <a:r>
              <a:rPr lang="hu-HU" dirty="0">
                <a:effectLst/>
                <a:latin typeface="Arial" panose="020B0604020202020204" pitchFamily="34" charset="0"/>
              </a:rPr>
              <a:t>In the middle we can see how the energy changes for a general Q symmetric matrix. There are two lines because we’re looking at both modulo classes for 2. 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In corner cases for which the energy plots can be seen on the right, I found interesting things. </a:t>
            </a:r>
          </a:p>
          <a:p>
            <a:r>
              <a:rPr lang="hu-HU" dirty="0"/>
              <a:t>right on top 	Like when in the Degenerate case, when multiple binary vectors have the same minimal energy the algorithm returns the same vector deterministically.</a:t>
            </a:r>
          </a:p>
          <a:p>
            <a:endParaRPr lang="hu-HU" dirty="0"/>
          </a:p>
          <a:p>
            <a:r>
              <a:rPr lang="hu-HU" dirty="0"/>
              <a:t>right on bottom For the trivial case, when all matrix elements are positive numbers: this is where I found that with one of the parity maps the energy doesnt really decrease. But this might be in connection with the matrix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3042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Thank you for your attention.</a:t>
            </a:r>
          </a:p>
          <a:p>
            <a:r>
              <a:rPr lang="hu-HU" dirty="0"/>
              <a:t>Also I wanted to apologize, because I missed the deadline, so 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6112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D1A0-6EFC-4A4D-81CB-2B45F8E88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927F6-56B8-4D7E-A334-801D57294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DCF5B-F4DC-45F9-99B4-07F21748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2022. 03. 07.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C2E49-F616-4534-A5A9-FF4A3417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E49E2-6F0B-40CD-AF17-8F1574EF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637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8C73F-E9C6-4703-98EB-201DBAD6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807E2-960B-45F8-B7BC-A89F7E561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DA878-7EDE-444D-9662-C6D55E43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2022. 03. 07.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3F5B6-8CEF-414E-B3FB-F7630E45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BD411-D29A-42B7-B9D7-549790AF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49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D8A04-EAFC-4964-BCCB-3E918B6C0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AD4C4-6066-4971-ACB6-0B5AA420D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A22F6-AE0D-41AD-BEEB-196AF2DA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2022. 03. 07.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E7036-F972-4581-AEEA-AA6EA231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98DEA-56FD-4402-A141-EF62AEB5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545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26F2-4F01-4BC8-910A-E802B0CF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6B1E8-4890-4B13-BD70-0700F1C6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C980C-BC5D-4F3E-80C2-56F60B61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2022. 03. 07.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DDFB8-8816-40F1-A40D-82771F34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50BE7-F605-41D7-B191-54CF2D8C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002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F1D1-AB6E-413B-9D15-F8D0861D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CF36D-CDE2-4695-8F70-77153B0F8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60BAA-45A7-4B4C-8317-B13E0462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2022. 03. 07.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56308-E247-426F-A008-9D969704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192FF-100C-478E-8929-AC46FCDC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283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A2C1-C96E-4D0B-8C79-7C0D86AA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9D383-B916-440E-B821-648DAC03B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759EB-C686-4329-89CA-0D2ECBD33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090AA-E432-4317-B9F8-68053EF9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2022. 03. 07.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DAA0C-BF92-4AF2-BCC2-B0DD90A7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B8B45-5A7A-4E46-9767-8662CAC4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595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215D8-1A21-42BB-9062-C9A2B70E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543A3-BC41-454C-A8A9-D26A7A93E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234F5-E014-4D7A-84DC-0EB0A3ED6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7330-C887-4301-BC71-27B7E48BC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7A19C-B8ED-4C93-9F38-0C9194ECD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36C72-D74A-473A-B4A5-EF985999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2022. 03. 07.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221E2A-10AA-49CF-B760-5A579641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0C7356-7BE6-435B-954F-27693CD1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1779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9DDC-E1C4-411D-8BD3-3F253C99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9D0D0-5977-48A7-9ABC-C581F316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2022. 03. 07.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14C00-E1D1-462E-91AF-6B185AC5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0C25F-E80B-432E-8062-9C134E19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798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57527A-9078-41A2-9968-B1FE47AB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2022. 03. 07.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2F469-01AF-494A-8B5F-197486BD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CE447-3DF1-41FB-B8B7-FE502D4B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67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B21E-86F7-422A-A397-F08981763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1CE2E-EB30-4E4F-804D-CFF7CB4A6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A084-A445-4D43-8DE6-0EF9DC41E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85A1C-A2B0-426D-9EA7-26992986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2022. 03. 07.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75B15-A0D6-4490-B642-E8294328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1A9D9-0AAD-4A59-B666-123E5E45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711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85B6-B8C3-4AB2-A911-6A7E083CD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264BF-C456-4BF6-A633-ABEA7B77E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E2D13-2C2B-4AA5-A7C2-40111D566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58482-2729-40D0-BB23-0AA63E5B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2022. 03. 07.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7484A-228F-4571-BAE9-E6BF0BE04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72C14-9E07-4686-A67F-2A56924E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772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4F9AF-F639-48F9-9727-2C2F0F2C3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6E711-C308-4824-9846-F2A9BF38E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35E62-1E3E-4381-9FDA-CFECE832F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6A5EC-5C40-4D16-A161-35791B9AB6ED}" type="datetimeFigureOut">
              <a:rPr lang="hu-HU" smtClean="0"/>
              <a:t>2022. 03. 07.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60CBE-FE97-4CC8-990A-3945AF2E3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E1951-DC16-41B9-A574-8CD679684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439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F853A-68F6-4A66-8B82-AEEF7456C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hu-HU" sz="7400"/>
              <a:t>Quadratic optimization with quantum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2ADD9-2F12-45C9-925E-F85334D83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hu-HU" sz="1500"/>
              <a:t>Presentation 2</a:t>
            </a:r>
          </a:p>
          <a:p>
            <a:pPr algn="r"/>
            <a:r>
              <a:rPr lang="hu-HU" sz="1500"/>
              <a:t>Bálint Hantos</a:t>
            </a:r>
          </a:p>
          <a:p>
            <a:pPr algn="r"/>
            <a:r>
              <a:rPr lang="hu-HU" sz="1500"/>
              <a:t>Supervisor: Péter Rakyta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440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412649B1-D9CE-448C-ACE8-FE63F9DA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9E99A68-96B1-4B2D-9239-60A1AB0D6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B190147D-91D0-4942-9CBD-6B95F3F32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E981CE-7106-4AFA-BF4C-5EA689913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6ECE1D-DB9E-4948-A211-0A2E5C13B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76" y="2333048"/>
            <a:ext cx="6090977" cy="35793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B579D3-2A65-44DC-8B30-DD6709DDD09D}"/>
              </a:ext>
            </a:extLst>
          </p:cNvPr>
          <p:cNvSpPr txBox="1"/>
          <p:nvPr/>
        </p:nvSpPr>
        <p:spPr>
          <a:xfrm>
            <a:off x="626850" y="6183428"/>
            <a:ext cx="6088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Gard, Bryan T., et al. "An introduction to boson-sampling.„</a:t>
            </a:r>
            <a:r>
              <a:rPr lang="hu-H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2016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6DD8E9-D376-48C2-ACB9-D2B896981FA2}"/>
              </a:ext>
            </a:extLst>
          </p:cNvPr>
          <p:cNvSpPr txBox="1"/>
          <p:nvPr/>
        </p:nvSpPr>
        <p:spPr>
          <a:xfrm>
            <a:off x="838200" y="655822"/>
            <a:ext cx="10355580" cy="769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Overview: Boson sampling and parity mapping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F1A315-9052-4E76-BA64-52D3A4FBF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04014"/>
            <a:ext cx="5014913" cy="30565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5C55CA-BE66-4A17-9898-621B28322F1B}"/>
              </a:ext>
            </a:extLst>
          </p:cNvPr>
          <p:cNvSpPr txBox="1"/>
          <p:nvPr/>
        </p:nvSpPr>
        <p:spPr>
          <a:xfrm>
            <a:off x="6489192" y="6091094"/>
            <a:ext cx="513588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Bradler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Kamil, and Hugo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Wallner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</a:t>
            </a:r>
            <a:r>
              <a:rPr lang="hu-HU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</a:t>
            </a:r>
            <a:br>
              <a:rPr lang="hu-HU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"Certain properties and applications of shallow bosonic circuits.„</a:t>
            </a:r>
            <a:r>
              <a:rPr lang="hu-HU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2021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E7E33C-7E26-4722-A812-28B149902719}"/>
                  </a:ext>
                </a:extLst>
              </p:cNvPr>
              <p:cNvSpPr txBox="1"/>
              <p:nvPr/>
            </p:nvSpPr>
            <p:spPr>
              <a:xfrm>
                <a:off x="5097780" y="5091579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hu-HU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hu-HU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E7E33C-7E26-4722-A812-28B149902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80" y="5091579"/>
                <a:ext cx="6096000" cy="646331"/>
              </a:xfrm>
              <a:prstGeom prst="rect">
                <a:avLst/>
              </a:prstGeom>
              <a:blipFill>
                <a:blip r:embed="rId5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1F1F12-2FD8-434A-A863-2300AFEF62CE}"/>
                  </a:ext>
                </a:extLst>
              </p:cNvPr>
              <p:cNvSpPr txBox="1"/>
              <p:nvPr/>
            </p:nvSpPr>
            <p:spPr>
              <a:xfrm>
                <a:off x="7459980" y="5256076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′2</m:t>
                          </m:r>
                        </m:sup>
                      </m:sSup>
                    </m:oMath>
                  </m:oMathPara>
                </a14:m>
                <a:endParaRPr lang="hu-HU" b="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1F1F12-2FD8-434A-A863-2300AFEF6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980" y="5256076"/>
                <a:ext cx="6096000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e 20">
            <a:extLst>
              <a:ext uri="{FF2B5EF4-FFF2-40B4-BE49-F238E27FC236}">
                <a16:creationId xmlns:a16="http://schemas.microsoft.com/office/drawing/2014/main" id="{BA659E8E-F01E-491A-99A4-D3ECCD801604}"/>
              </a:ext>
            </a:extLst>
          </p:cNvPr>
          <p:cNvSpPr/>
          <p:nvPr/>
        </p:nvSpPr>
        <p:spPr>
          <a:xfrm>
            <a:off x="8831580" y="5105233"/>
            <a:ext cx="239453" cy="68082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2EEB52-C6CE-4AE8-824E-5B96FDBA5C0E}"/>
              </a:ext>
            </a:extLst>
          </p:cNvPr>
          <p:cNvSpPr/>
          <p:nvPr/>
        </p:nvSpPr>
        <p:spPr>
          <a:xfrm>
            <a:off x="2560320" y="4860746"/>
            <a:ext cx="327660" cy="244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C3353A-F7B9-4747-A2D9-62B474A6D8FE}"/>
                  </a:ext>
                </a:extLst>
              </p:cNvPr>
              <p:cNvSpPr txBox="1"/>
              <p:nvPr/>
            </p:nvSpPr>
            <p:spPr>
              <a:xfrm>
                <a:off x="-636058" y="4730587"/>
                <a:ext cx="677799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hu-HU" sz="2400" b="0" dirty="0"/>
              </a:p>
              <a:p>
                <a:pPr/>
                <a:endParaRPr lang="hu-HU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C3353A-F7B9-4747-A2D9-62B474A6D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6058" y="4730587"/>
                <a:ext cx="6777990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7F0CA8EB-21FB-4732-ACB3-0090D1A740D9}"/>
              </a:ext>
            </a:extLst>
          </p:cNvPr>
          <p:cNvSpPr/>
          <p:nvPr/>
        </p:nvSpPr>
        <p:spPr>
          <a:xfrm>
            <a:off x="3491288" y="5412760"/>
            <a:ext cx="280612" cy="371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B53C720-D7F6-496B-82CF-9E903627C3F9}"/>
                  </a:ext>
                </a:extLst>
              </p:cNvPr>
              <p:cNvSpPr txBox="1"/>
              <p:nvPr/>
            </p:nvSpPr>
            <p:spPr>
              <a:xfrm>
                <a:off x="242599" y="5295864"/>
                <a:ext cx="677799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hu-HU" sz="2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B53C720-D7F6-496B-82CF-9E903627C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99" y="5295864"/>
                <a:ext cx="6777990" cy="461665"/>
              </a:xfrm>
              <a:prstGeom prst="rect">
                <a:avLst/>
              </a:prstGeom>
              <a:blipFill>
                <a:blip r:embed="rId8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730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3B714-E8ED-4B13-AE02-2B6C37CFD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E7C461B-0ED4-4C10-BF85-37DC566C9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70988D6-E3B6-45B4-80CB-E6F81016D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D994327B-9BF7-4A17-B817-7BAFF365D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785A88-A6AB-4EC5-A02A-28DDA197B408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u-HU" sz="4000" dirty="0"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A39AD6-8278-4760-BDE4-65A024EE1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F186032-6627-482F-BD0A-D2CC4A79221F}"/>
              </a:ext>
            </a:extLst>
          </p:cNvPr>
          <p:cNvSpPr txBox="1">
            <a:spLocks/>
          </p:cNvSpPr>
          <p:nvPr/>
        </p:nvSpPr>
        <p:spPr>
          <a:xfrm>
            <a:off x="1115568" y="2481943"/>
            <a:ext cx="10168128" cy="369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2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32E2CF0-1412-4019-AC1F-6A038EA4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Model overview</a:t>
            </a:r>
          </a:p>
        </p:txBody>
      </p:sp>
      <p:pic>
        <p:nvPicPr>
          <p:cNvPr id="12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A0644E7-1D02-4ECF-A2C3-9D1DA7062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17" y="2373619"/>
            <a:ext cx="6630325" cy="34485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E9FF10-2C64-4A93-89F4-EF2F340095EC}"/>
              </a:ext>
            </a:extLst>
          </p:cNvPr>
          <p:cNvSpPr txBox="1"/>
          <p:nvPr/>
        </p:nvSpPr>
        <p:spPr>
          <a:xfrm>
            <a:off x="5046133" y="6311899"/>
            <a:ext cx="8229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Bradler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Kamil, and Hugo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Wallner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"Certain properties and applications of shallow bosonic circuits.„</a:t>
            </a:r>
            <a:r>
              <a:rPr lang="hu-H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2021</a:t>
            </a:r>
            <a:endParaRPr lang="hu-HU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076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F2BC6-385F-40F5-8A9C-F28BAC1F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>
            <a:normAutofit/>
          </a:bodyPr>
          <a:lstStyle/>
          <a:p>
            <a:r>
              <a:rPr lang="hu-HU" dirty="0"/>
              <a:t>Setup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D3F5C41A-E660-477A-905D-A099C7E26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59152"/>
            <a:ext cx="4056530" cy="3429000"/>
          </a:xfrm>
        </p:spPr>
        <p:txBody>
          <a:bodyPr>
            <a:normAutofit/>
          </a:bodyPr>
          <a:lstStyle/>
          <a:p>
            <a:r>
              <a:rPr lang="hu-HU" sz="1800" dirty="0"/>
              <a:t>Installed Ubuntu on Docker</a:t>
            </a:r>
          </a:p>
          <a:p>
            <a:endParaRPr lang="hu-HU" sz="1800" dirty="0"/>
          </a:p>
          <a:p>
            <a:r>
              <a:rPr lang="hu-HU" sz="1800" dirty="0"/>
              <a:t>Installed necessary dependencies</a:t>
            </a:r>
          </a:p>
          <a:p>
            <a:endParaRPr lang="hu-HU" sz="1800" dirty="0"/>
          </a:p>
          <a:p>
            <a:r>
              <a:rPr lang="hu-HU" sz="1800" dirty="0"/>
              <a:t>Compiled and built Piquasso Boost with Conda from Github source</a:t>
            </a:r>
            <a:endParaRPr lang="en-US" sz="1800" dirty="0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C041DF32-17C2-4D4B-894F-F7C6B6D36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342" y="778125"/>
            <a:ext cx="2338913" cy="2338913"/>
          </a:xfrm>
          <a:prstGeom prst="rect">
            <a:avLst/>
          </a:prstGeom>
        </p:spPr>
      </p:pic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467F9E9B-7A7C-4DEE-A12E-5C2ED7CFA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977" y="3305635"/>
            <a:ext cx="3352555" cy="2774240"/>
          </a:xfrm>
          <a:prstGeom prst="rect">
            <a:avLst/>
          </a:prstGeom>
        </p:spPr>
      </p:pic>
      <p:pic>
        <p:nvPicPr>
          <p:cNvPr id="1026" name="Picture 2" descr="Ubuntu (@ubuntu) / Twitter">
            <a:extLst>
              <a:ext uri="{FF2B5EF4-FFF2-40B4-BE49-F238E27FC236}">
                <a16:creationId xmlns:a16="http://schemas.microsoft.com/office/drawing/2014/main" id="{95E91918-387D-42A3-BDAE-2E2C07642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43553" y="3305635"/>
            <a:ext cx="399607" cy="39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15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BCFE9-EEA8-4DE3-8191-0960D813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938" y="495565"/>
            <a:ext cx="10168128" cy="1179576"/>
          </a:xfrm>
        </p:spPr>
        <p:txBody>
          <a:bodyPr>
            <a:normAutofit/>
          </a:bodyPr>
          <a:lstStyle/>
          <a:p>
            <a:r>
              <a:rPr lang="hu-HU" dirty="0"/>
              <a:t>First steps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2403C0B-ADF1-41E8-81FB-BB5EAB088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50" y="2640330"/>
            <a:ext cx="4029075" cy="3390900"/>
          </a:xfrm>
          <a:prstGeom prst="rect">
            <a:avLst/>
          </a:prstGeom>
        </p:spPr>
      </p:pic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30A794E5-BE12-4035-A202-047653C3F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951"/>
          <a:stretch/>
        </p:blipFill>
        <p:spPr>
          <a:xfrm>
            <a:off x="8178866" y="2041298"/>
            <a:ext cx="3496740" cy="2343600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478997C-86D2-4A2E-AE11-1FD882907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8866" y="4384898"/>
            <a:ext cx="3606165" cy="23421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A4DFA7E-F5F5-4439-BF19-ABC5637A73CC}"/>
              </a:ext>
            </a:extLst>
          </p:cNvPr>
          <p:cNvSpPr txBox="1"/>
          <p:nvPr/>
        </p:nvSpPr>
        <p:spPr>
          <a:xfrm>
            <a:off x="4553651" y="5036655"/>
            <a:ext cx="284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General case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B2EF951-FF5C-4E59-81A4-3599738D97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6006" y="2904960"/>
            <a:ext cx="3140152" cy="20196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94F8D5A-D576-401C-8FBF-F218BCF9ED85}"/>
              </a:ext>
            </a:extLst>
          </p:cNvPr>
          <p:cNvSpPr txBox="1"/>
          <p:nvPr/>
        </p:nvSpPr>
        <p:spPr>
          <a:xfrm>
            <a:off x="1216447" y="2375654"/>
            <a:ext cx="284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General symmetric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C70A6C-57C8-4269-9E83-75886008687D}"/>
              </a:ext>
            </a:extLst>
          </p:cNvPr>
          <p:cNvSpPr txBox="1"/>
          <p:nvPr/>
        </p:nvSpPr>
        <p:spPr>
          <a:xfrm>
            <a:off x="8528182" y="1625943"/>
            <a:ext cx="284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Degenerate case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E02D92-FCFC-4F57-8509-F2BB90679556}"/>
              </a:ext>
            </a:extLst>
          </p:cNvPr>
          <p:cNvSpPr txBox="1"/>
          <p:nvPr/>
        </p:nvSpPr>
        <p:spPr>
          <a:xfrm>
            <a:off x="6158362" y="6122511"/>
            <a:ext cx="284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Trivial case</a:t>
            </a:r>
          </a:p>
        </p:txBody>
      </p:sp>
    </p:spTree>
    <p:extLst>
      <p:ext uri="{BB962C8B-B14F-4D97-AF65-F5344CB8AC3E}">
        <p14:creationId xmlns:p14="http://schemas.microsoft.com/office/powerpoint/2010/main" val="3243630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CE33E-B43B-451D-8D14-994E57BF5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078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988</Words>
  <Application>Microsoft Office PowerPoint</Application>
  <PresentationFormat>Widescreen</PresentationFormat>
  <Paragraphs>107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LM Roman 10</vt:lpstr>
      <vt:lpstr>Office Theme</vt:lpstr>
      <vt:lpstr>Quadratic optimization with quantum computing</vt:lpstr>
      <vt:lpstr>PowerPoint Presentation</vt:lpstr>
      <vt:lpstr>Model overview</vt:lpstr>
      <vt:lpstr>Setup</vt:lpstr>
      <vt:lpstr>First steps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Quadratic optimization with quantum computing</dc:title>
  <dc:creator>Balint831@sulid.hu</dc:creator>
  <cp:lastModifiedBy>Balint831@sulid.hu</cp:lastModifiedBy>
  <cp:revision>41</cp:revision>
  <dcterms:created xsi:type="dcterms:W3CDTF">2022-02-21T08:30:20Z</dcterms:created>
  <dcterms:modified xsi:type="dcterms:W3CDTF">2022-03-07T11:26:58Z</dcterms:modified>
</cp:coreProperties>
</file>