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notesSlides/notesSlide13.xml" ContentType="application/vnd.openxmlformats-officedocument.presentationml.notesSlide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76" r:id="rId4"/>
    <p:sldId id="257" r:id="rId5"/>
    <p:sldId id="265" r:id="rId6"/>
    <p:sldId id="288" r:id="rId7"/>
    <p:sldId id="266" r:id="rId8"/>
    <p:sldId id="261" r:id="rId9"/>
    <p:sldId id="277" r:id="rId10"/>
    <p:sldId id="258" r:id="rId11"/>
    <p:sldId id="282" r:id="rId12"/>
    <p:sldId id="281" r:id="rId13"/>
    <p:sldId id="280" r:id="rId14"/>
    <p:sldId id="284" r:id="rId15"/>
    <p:sldId id="285" r:id="rId16"/>
    <p:sldId id="260" r:id="rId17"/>
    <p:sldId id="263" r:id="rId18"/>
    <p:sldId id="272" r:id="rId19"/>
    <p:sldId id="273" r:id="rId20"/>
    <p:sldId id="287" r:id="rId21"/>
    <p:sldId id="275" r:id="rId22"/>
    <p:sldId id="278" r:id="rId23"/>
    <p:sldId id="286" r:id="rId24"/>
    <p:sldId id="274" r:id="rId2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5" autoAdjust="0"/>
    <p:restoredTop sz="75200" autoAdjust="0"/>
  </p:normalViewPr>
  <p:slideViewPr>
    <p:cSldViewPr snapToGrid="0">
      <p:cViewPr varScale="1">
        <p:scale>
          <a:sx n="165" d="100"/>
          <a:sy n="165" d="100"/>
        </p:scale>
        <p:origin x="17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29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4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6.9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29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4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6.9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29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4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6.9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B2F96-B852-4E62-A440-A40FC6EE8BF4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5627-2EC6-4212-8271-F1EB6C1D5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27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What I’m going to talk about today is the theoretical background of the properties of bosonic circuits and doing calculations with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The reason I chose this project is that quantum computers 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have the potential to revolutionize computation by making certain types of classical problems solvable</a:t>
            </a: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. </a:t>
            </a:r>
            <a:endParaRPr lang="hu-HU" sz="18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While no quantum computer is sophisticated enough to do these calculations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yet</a:t>
            </a:r>
            <a:r>
              <a:rPr lang="hu-HU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. </a:t>
            </a:r>
            <a:r>
              <a:rPr lang="hu-HU" sz="1800" b="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But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great</a:t>
            </a: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progress</a:t>
            </a: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is under way.</a:t>
            </a:r>
            <a:endParaRPr lang="hu-HU" sz="18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637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2546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i="1" dirty="0"/>
              <a:t>How does the boson sampler come into play?</a:t>
            </a:r>
          </a:p>
          <a:p>
            <a:endParaRPr lang="hu-HU" dirty="0"/>
          </a:p>
          <a:p>
            <a:r>
              <a:rPr lang="hu-HU" dirty="0"/>
              <a:t>This is the model overview of the variational bosonic solver.</a:t>
            </a:r>
          </a:p>
          <a:p>
            <a:r>
              <a:rPr lang="hu-HU" dirty="0"/>
              <a:t>In the first step we generate a quantum state with the M-mode interferometer. </a:t>
            </a:r>
          </a:p>
          <a:p>
            <a:r>
              <a:rPr lang="hu-HU" dirty="0"/>
              <a:t>This interferometer has some parameters, that </a:t>
            </a:r>
            <a:r>
              <a:rPr lang="hu-HU"/>
              <a:t>are tunable </a:t>
            </a:r>
            <a:endParaRPr lang="hu-HU" dirty="0"/>
          </a:p>
          <a:p>
            <a:r>
              <a:rPr lang="hu-HU" dirty="0"/>
              <a:t>The amplitudes of the quantum states depend on the circuit elements’ angles, thetas and psis.</a:t>
            </a:r>
          </a:p>
          <a:p>
            <a:endParaRPr lang="hu-HU" dirty="0"/>
          </a:p>
          <a:p>
            <a:r>
              <a:rPr lang="hu-HU" dirty="0"/>
              <a:t>Then we apply a parity function so that the we map the optical states to a many-qubit hilbert space. Then we have our qubits. </a:t>
            </a:r>
          </a:p>
          <a:p>
            <a:r>
              <a:rPr lang="hu-HU" dirty="0"/>
              <a:t>Note: Each qubit state has a some energy associated with it.</a:t>
            </a:r>
          </a:p>
          <a:p>
            <a:endParaRPr lang="hu-HU" dirty="0"/>
          </a:p>
          <a:p>
            <a:r>
              <a:rPr lang="hu-HU" dirty="0"/>
              <a:t>So we apply the parity functions and record the amplitudes of the qubits.</a:t>
            </a:r>
          </a:p>
          <a:p>
            <a:endParaRPr lang="hu-HU" dirty="0"/>
          </a:p>
          <a:p>
            <a:r>
              <a:rPr lang="hu-HU" dirty="0"/>
              <a:t>Then using these amplitudes and the qubit states we calculate the expected value of the energy – it is the objective function, that we try to minimize. </a:t>
            </a:r>
          </a:p>
          <a:p>
            <a:endParaRPr lang="hu-HU" dirty="0"/>
          </a:p>
          <a:p>
            <a:r>
              <a:rPr lang="hu-HU" dirty="0"/>
              <a:t>Then we tweak the psi and theta parameters with gradient descent and do the previous steps again.</a:t>
            </a:r>
          </a:p>
          <a:p>
            <a:endParaRPr lang="hu-HU" dirty="0"/>
          </a:p>
          <a:p>
            <a:r>
              <a:rPr lang="hu-HU" dirty="0"/>
              <a:t>The goal is to find the smallest energy and the associated bit string.</a:t>
            </a:r>
          </a:p>
          <a:p>
            <a:endParaRPr lang="hu-HU" dirty="0"/>
          </a:p>
          <a:p>
            <a:r>
              <a:rPr lang="hu-HU" dirty="0"/>
              <a:t>So, how can we use this ? We need to formulate our our problem as optimizing the energy by choosing an appropriate Hamiltonian matrix. </a:t>
            </a:r>
          </a:p>
          <a:p>
            <a:endParaRPr lang="hu-HU" dirty="0"/>
          </a:p>
          <a:p>
            <a:endParaRPr lang="hu-HU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337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Then the question is why do we need a quantum computer for that?</a:t>
            </a:r>
          </a:p>
          <a:p>
            <a:r>
              <a:rPr lang="hu-HU" dirty="0"/>
              <a:t>One of the key results is that measuring the probability of a given configuration is proportional to a permanent of the A matrix.</a:t>
            </a:r>
          </a:p>
          <a:p>
            <a:r>
              <a:rPr lang="hu-HU" dirty="0"/>
              <a:t>The A matrix is a unitary transformation describing the linear optics network and the output configuration.</a:t>
            </a:r>
          </a:p>
          <a:p>
            <a:r>
              <a:rPr lang="hu-HU" dirty="0"/>
              <a:t>It is a very hard problem to calculate complex-valued matrix permanents. So boson sampling is classically inefficient to simulate, we need a real quantum device to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068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Unfortunatly</a:t>
            </a:r>
            <a:r>
              <a:rPr lang="en-US" dirty="0"/>
              <a:t> we found no clear correspondence between the expected value of the QUBO matrix and the number of breaks</a:t>
            </a:r>
            <a:r>
              <a:rPr lang="hu-HU" dirty="0"/>
              <a:t>. </a:t>
            </a:r>
          </a:p>
          <a:p>
            <a:endParaRPr lang="hu-HU" dirty="0"/>
          </a:p>
          <a:p>
            <a:r>
              <a:rPr lang="en-US" dirty="0"/>
              <a:t>This leads to the conclusion that perhaps the Q matrix is calculated in a wrong way.</a:t>
            </a:r>
            <a:endParaRPr lang="hu-HU" dirty="0"/>
          </a:p>
          <a:p>
            <a:endParaRPr lang="hu-HU" dirty="0"/>
          </a:p>
          <a:p>
            <a:r>
              <a:rPr lang="en-US" dirty="0"/>
              <a:t>In the future we might try using different timetables  with the same calculations, however we presume that it is not very likely to generate better results.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289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Tx/>
              <a:buSzTx/>
              <a:buFontTx/>
              <a:buNone/>
              <a:tabLst>
                <a:tab pos="5943600" algn="r"/>
              </a:tabLst>
              <a:defRPr/>
            </a:pP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I’d like to begin with an open question that is:</a:t>
            </a:r>
            <a:endParaRPr lang="hu-HU" sz="18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endParaRPr lang="hu-HU" sz="12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When will we be able to build an optical quantum computer that can outperform any existing classical computer?</a:t>
            </a:r>
            <a:endParaRPr lang="hu-HU" sz="12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What physical resources</a:t>
            </a:r>
            <a:r>
              <a:rPr lang="hu-HU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and equipment</a:t>
            </a:r>
            <a:r>
              <a:rPr lang="hu-HU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(other than time and memory)</a:t>
            </a: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will this device need?</a:t>
            </a:r>
            <a:endParaRPr lang="hu-HU" sz="12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How much do we have to improve</a:t>
            </a:r>
            <a:r>
              <a:rPr lang="hu-HU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our</a:t>
            </a: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technology to reach this?</a:t>
            </a:r>
            <a:endParaRPr lang="hu-HU" sz="12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  <a:p>
            <a:r>
              <a:rPr lang="hu-HU" dirty="0"/>
              <a:t>There was a tremendous effort made in this field. One of the results was a scheme that is quite promising, but it needs a tremendous amount of hardware: </a:t>
            </a:r>
          </a:p>
          <a:p>
            <a:r>
              <a:rPr lang="en-US" dirty="0"/>
              <a:t>we would need billions of linear optical elements and millions of single photon sources.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This begs the question: Is there any easier way to do this? Boson sampling answers that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690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time we put less emphasis on using the boson sampler simulator and more on understanding </a:t>
            </a:r>
            <a:r>
              <a:rPr lang="hu-HU" dirty="0"/>
              <a:t>the application that we’re dealing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50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and vacuum states, that are propagated through a linear optics network.  </a:t>
            </a:r>
            <a:endParaRPr lang="hu-HU" dirty="0"/>
          </a:p>
          <a:p>
            <a:r>
              <a:rPr lang="hu-HU" dirty="0"/>
              <a:t>It implements a unitary map on the single photon creation operators like this.</a:t>
            </a:r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This linear optic network is basically an </a:t>
            </a:r>
            <a:r>
              <a:rPr lang="hu-HU" b="1" dirty="0"/>
              <a:t>interferometer </a:t>
            </a:r>
            <a:r>
              <a:rPr lang="hu-HU" b="0" dirty="0"/>
              <a:t>made of beam splitters and phase shifters as it can be seen on the diagram on the left. </a:t>
            </a:r>
            <a:endParaRPr lang="hu-HU" b="1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219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07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7344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9384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8197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503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D1A0-6EFC-4A4D-81CB-2B45F8E88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927F6-56B8-4D7E-A334-801D5729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DCF5B-F4DC-45F9-99B4-07F21748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2E49-F616-4534-A5A9-FF4A3417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49E2-6F0B-40CD-AF17-8F1574EF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37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C73F-E9C6-4703-98EB-201DBAD6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807E2-960B-45F8-B7BC-A89F7E561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A878-7EDE-444D-9662-C6D55E43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3F5B6-8CEF-414E-B3FB-F7630E45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D411-D29A-42B7-B9D7-549790AF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9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D8A04-EAFC-4964-BCCB-3E918B6C0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AD4C4-6066-4971-ACB6-0B5AA420D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22F6-AE0D-41AD-BEEB-196AF2DA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7036-F972-4581-AEEA-AA6EA231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98DEA-56FD-4402-A141-EF62AEB5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45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26F2-4F01-4BC8-910A-E802B0CF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B1E8-4890-4B13-BD70-0700F1C6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980C-BC5D-4F3E-80C2-56F60B61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DFB8-8816-40F1-A40D-82771F34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50BE7-F605-41D7-B191-54CF2D8C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02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F1D1-AB6E-413B-9D15-F8D0861D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CF36D-CDE2-4695-8F70-77153B0F8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0BAA-45A7-4B4C-8317-B13E0462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6308-E247-426F-A008-9D969704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92FF-100C-478E-8929-AC46FCDC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83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A2C1-C96E-4D0B-8C79-7C0D86AA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9D383-B916-440E-B821-648DAC03B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759EB-C686-4329-89CA-0D2ECBD3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090AA-E432-4317-B9F8-68053EF9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DAA0C-BF92-4AF2-BCC2-B0DD90A7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B8B45-5A7A-4E46-9767-8662CAC4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95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15D8-1A21-42BB-9062-C9A2B70E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543A3-BC41-454C-A8A9-D26A7A93E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234F5-E014-4D7A-84DC-0EB0A3ED6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7330-C887-4301-BC71-27B7E48BC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7A19C-B8ED-4C93-9F38-0C9194ECD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36C72-D74A-473A-B4A5-EF985999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21E2A-10AA-49CF-B760-5A579641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C7356-7BE6-435B-954F-27693CD1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77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9DDC-E1C4-411D-8BD3-3F253C99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9D0D0-5977-48A7-9ABC-C581F316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14C00-E1D1-462E-91AF-6B185AC5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0C25F-E80B-432E-8062-9C134E19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98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7527A-9078-41A2-9968-B1FE47AB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2F469-01AF-494A-8B5F-197486BD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CE447-3DF1-41FB-B8B7-FE502D4B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6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B21E-86F7-422A-A397-F0898176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CE2E-EB30-4E4F-804D-CFF7CB4A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A084-A445-4D43-8DE6-0EF9DC41E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5A1C-A2B0-426D-9EA7-26992986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75B15-A0D6-4490-B642-E8294328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1A9D9-0AAD-4A59-B666-123E5E45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11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85B6-B8C3-4AB2-A911-6A7E083C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264BF-C456-4BF6-A633-ABEA7B77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E2D13-2C2B-4AA5-A7C2-40111D566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58482-2729-40D0-BB23-0AA63E5B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7484A-228F-4571-BAE9-E6BF0BE0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72C14-9E07-4686-A67F-2A56924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72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4F9AF-F639-48F9-9727-2C2F0F2C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6E711-C308-4824-9846-F2A9BF38E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35E62-1E3E-4381-9FDA-CFECE832F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A5EC-5C40-4D16-A161-35791B9AB6ED}" type="datetimeFigureOut">
              <a:rPr lang="hu-HU" smtClean="0"/>
              <a:t>2022. 04. 11.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0CBE-FE97-4CC8-990A-3945AF2E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E1951-DC16-41B9-A574-8CD679684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439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ustomXml" Target="../ink/ink1.xml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customXml" Target="../ink/ink3.xml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4.png"/><Relationship Id="rId1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0.png"/><Relationship Id="rId3" Type="http://schemas.openxmlformats.org/officeDocument/2006/relationships/tags" Target="../tags/tag5.xml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2" Type="http://schemas.openxmlformats.org/officeDocument/2006/relationships/tags" Target="../tags/tag4.xml"/><Relationship Id="rId16" Type="http://schemas.openxmlformats.org/officeDocument/2006/relationships/image" Target="../media/image17.png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notesSlide" Target="../notesSlides/notesSlide6.xml"/><Relationship Id="rId15" Type="http://schemas.openxmlformats.org/officeDocument/2006/relationships/image" Target="../media/image21.png"/><Relationship Id="rId10" Type="http://schemas.openxmlformats.org/officeDocument/2006/relationships/customXml" Target="../ink/ink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0.png"/><Relationship Id="rId3" Type="http://schemas.openxmlformats.org/officeDocument/2006/relationships/tags" Target="../tags/tag8.xml"/><Relationship Id="rId7" Type="http://schemas.openxmlformats.org/officeDocument/2006/relationships/image" Target="../media/image11.png"/><Relationship Id="rId12" Type="http://schemas.openxmlformats.org/officeDocument/2006/relationships/customXml" Target="../ink/ink9.xml"/><Relationship Id="rId2" Type="http://schemas.openxmlformats.org/officeDocument/2006/relationships/tags" Target="../tags/tag7.xml"/><Relationship Id="rId16" Type="http://schemas.openxmlformats.org/officeDocument/2006/relationships/image" Target="../media/image17.png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notesSlide" Target="../notesSlides/notesSlide7.xml"/><Relationship Id="rId15" Type="http://schemas.openxmlformats.org/officeDocument/2006/relationships/image" Target="../media/image21.png"/><Relationship Id="rId10" Type="http://schemas.openxmlformats.org/officeDocument/2006/relationships/customXml" Target="../ink/ink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5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4.png"/><Relationship Id="rId2" Type="http://schemas.openxmlformats.org/officeDocument/2006/relationships/tags" Target="../tags/tag12.xml"/><Relationship Id="rId16" Type="http://schemas.openxmlformats.org/officeDocument/2006/relationships/image" Target="../media/image27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6.png"/><Relationship Id="rId5" Type="http://schemas.openxmlformats.org/officeDocument/2006/relationships/tags" Target="../tags/tag15.xml"/><Relationship Id="rId15" Type="http://schemas.openxmlformats.org/officeDocument/2006/relationships/image" Target="../media/image21.png"/><Relationship Id="rId10" Type="http://schemas.openxmlformats.org/officeDocument/2006/relationships/image" Target="../media/image10.png"/><Relationship Id="rId4" Type="http://schemas.openxmlformats.org/officeDocument/2006/relationships/tags" Target="../tags/tag14.xml"/><Relationship Id="rId9" Type="http://schemas.openxmlformats.org/officeDocument/2006/relationships/notesSlide" Target="../notesSlides/notesSlide9.xml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0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3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22.xml"/><Relationship Id="rId10" Type="http://schemas.openxmlformats.org/officeDocument/2006/relationships/image" Target="../media/image30.png"/><Relationship Id="rId4" Type="http://schemas.openxmlformats.org/officeDocument/2006/relationships/tags" Target="../tags/tag21.xml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38.png"/><Relationship Id="rId5" Type="http://schemas.openxmlformats.org/officeDocument/2006/relationships/image" Target="../media/image3.gif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853A-68F6-4A66-8B82-AEEF7456C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Quadratic optimization with quantum computing</a:t>
            </a:r>
            <a:br>
              <a:rPr lang="hu-HU" dirty="0"/>
            </a:br>
            <a:r>
              <a:rPr lang="hu-HU" sz="1400" dirty="0"/>
              <a:t>Biweekely Presentation III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2ADD9-2F12-45C9-925E-F85334D83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Bálint Hantos</a:t>
            </a:r>
          </a:p>
          <a:p>
            <a:r>
              <a:rPr lang="hu-HU" dirty="0"/>
              <a:t>Supervisor: Péter Rakyta</a:t>
            </a:r>
          </a:p>
        </p:txBody>
      </p:sp>
    </p:spTree>
    <p:extLst>
      <p:ext uri="{BB962C8B-B14F-4D97-AF65-F5344CB8AC3E}">
        <p14:creationId xmlns:p14="http://schemas.microsoft.com/office/powerpoint/2010/main" val="425440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2795869" y="2396964"/>
            <a:ext cx="6493128" cy="2088294"/>
            <a:chOff x="5173309" y="2031359"/>
            <a:chExt cx="6493128" cy="2088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3371" b="31900"/>
            <a:stretch/>
          </p:blipFill>
          <p:spPr>
            <a:xfrm>
              <a:off x="5173309" y="2031359"/>
              <a:ext cx="6493128" cy="20882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4965504" y="3036821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748F59-BAE0-49C4-BD08-D4B5F700C229}"/>
              </a:ext>
            </a:extLst>
          </p:cNvPr>
          <p:cNvSpPr txBox="1"/>
          <p:nvPr/>
        </p:nvSpPr>
        <p:spPr>
          <a:xfrm>
            <a:off x="4450546" y="1959315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AE50A-4049-4FDD-B140-2748EF9E1AA2}"/>
              </a:ext>
            </a:extLst>
          </p:cNvPr>
          <p:cNvSpPr txBox="1"/>
          <p:nvPr/>
        </p:nvSpPr>
        <p:spPr>
          <a:xfrm>
            <a:off x="4636543" y="4568518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14:cNvPr>
              <p14:cNvContentPartPr/>
              <p14:nvPr/>
            </p14:nvContentPartPr>
            <p14:xfrm>
              <a:off x="5830847" y="4438459"/>
              <a:ext cx="259560" cy="71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6527" y="4434139"/>
                <a:ext cx="2682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14:cNvPr>
              <p14:cNvContentPartPr/>
              <p14:nvPr/>
            </p14:nvContentPartPr>
            <p14:xfrm>
              <a:off x="5802767" y="4449259"/>
              <a:ext cx="2577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67127" y="4413619"/>
                <a:ext cx="3294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14:cNvPr>
              <p14:cNvContentPartPr/>
              <p14:nvPr/>
            </p14:nvContentPartPr>
            <p14:xfrm>
              <a:off x="4775327" y="4508659"/>
              <a:ext cx="486720" cy="12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9327" y="4473019"/>
                <a:ext cx="558360" cy="8460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07E04111-7E53-425D-9235-F2065227D9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49" y="5504869"/>
            <a:ext cx="1175168" cy="272834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42AFCF58-9C46-4631-914A-7BACAFFF5A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7" t="-1" b="-9558"/>
          <a:stretch/>
        </p:blipFill>
        <p:spPr>
          <a:xfrm>
            <a:off x="4892961" y="4992246"/>
            <a:ext cx="2298944" cy="37739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FC2DC2E-294C-4B13-B006-75BD3169C122}"/>
              </a:ext>
            </a:extLst>
          </p:cNvPr>
          <p:cNvSpPr txBox="1"/>
          <p:nvPr/>
        </p:nvSpPr>
        <p:spPr>
          <a:xfrm>
            <a:off x="9535803" y="6513610"/>
            <a:ext cx="4045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B447376F-DCFC-4AF3-A03A-1478702C5F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71" y="4449259"/>
            <a:ext cx="276225" cy="1466850"/>
          </a:xfrm>
          <a:prstGeom prst="rect">
            <a:avLst/>
          </a:prstGeom>
        </p:spPr>
      </p:pic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478FF4A3-49AC-4177-98AF-0C3094D67B35}"/>
              </a:ext>
            </a:extLst>
          </p:cNvPr>
          <p:cNvCxnSpPr>
            <a:stCxn id="68" idx="3"/>
          </p:cNvCxnSpPr>
          <p:nvPr/>
        </p:nvCxnSpPr>
        <p:spPr>
          <a:xfrm>
            <a:off x="7191905" y="5180946"/>
            <a:ext cx="2097092" cy="32392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06EBF084-2002-4776-AA29-AABD97C2B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915" y="2998296"/>
            <a:ext cx="3225165" cy="99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9EA76-160F-4255-90C4-97C3A5E8456C}"/>
              </a:ext>
            </a:extLst>
          </p:cNvPr>
          <p:cNvSpPr txBox="1"/>
          <p:nvPr/>
        </p:nvSpPr>
        <p:spPr>
          <a:xfrm>
            <a:off x="9535803" y="6513610"/>
            <a:ext cx="4045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interferometer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5173309" y="2413323"/>
            <a:ext cx="6493128" cy="2088294"/>
            <a:chOff x="5173309" y="2031359"/>
            <a:chExt cx="6493128" cy="2088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371" b="31900"/>
            <a:stretch/>
          </p:blipFill>
          <p:spPr>
            <a:xfrm>
              <a:off x="5173309" y="2031359"/>
              <a:ext cx="6493128" cy="20882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7342944" y="3053180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F54A6-5DE1-4574-B0BD-B1EBC26EF82E}"/>
              </a:ext>
            </a:extLst>
          </p:cNvPr>
          <p:cNvSpPr txBox="1"/>
          <p:nvPr/>
        </p:nvSpPr>
        <p:spPr>
          <a:xfrm>
            <a:off x="1627194" y="4967807"/>
            <a:ext cx="335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Beam splitters and phase shifters</a:t>
            </a:r>
          </a:p>
          <a:p>
            <a:endParaRPr lang="hu-HU" sz="1600" dirty="0"/>
          </a:p>
          <a:p>
            <a:endParaRPr lang="hu-HU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80BFB7-7D65-4B39-A218-2B2C41C61374}"/>
              </a:ext>
            </a:extLst>
          </p:cNvPr>
          <p:cNvSpPr/>
          <p:nvPr/>
        </p:nvSpPr>
        <p:spPr>
          <a:xfrm>
            <a:off x="1836420" y="1878123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CDB5B3-EF43-4D74-992F-040DE27D756A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3284013"/>
            <a:ext cx="152111" cy="1738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8E10C0-0287-49FA-A8FE-181690B462AE}"/>
              </a:ext>
            </a:extLst>
          </p:cNvPr>
          <p:cNvSpPr txBox="1"/>
          <p:nvPr/>
        </p:nvSpPr>
        <p:spPr>
          <a:xfrm>
            <a:off x="2180272" y="1441441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6FDD95-79D0-41F3-BAC0-D6602073494F}"/>
              </a:ext>
            </a:extLst>
          </p:cNvPr>
          <p:cNvCxnSpPr>
            <a:cxnSpLocks/>
          </p:cNvCxnSpPr>
          <p:nvPr/>
        </p:nvCxnSpPr>
        <p:spPr>
          <a:xfrm>
            <a:off x="3627120" y="1914900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CBEA11-09EB-4DFC-AE41-A4FCAB6A8D2C}"/>
              </a:ext>
            </a:extLst>
          </p:cNvPr>
          <p:cNvCxnSpPr>
            <a:cxnSpLocks/>
          </p:cNvCxnSpPr>
          <p:nvPr/>
        </p:nvCxnSpPr>
        <p:spPr>
          <a:xfrm flipV="1">
            <a:off x="3627120" y="3820386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48F59-BAE0-49C4-BD08-D4B5F700C229}"/>
              </a:ext>
            </a:extLst>
          </p:cNvPr>
          <p:cNvSpPr txBox="1"/>
          <p:nvPr/>
        </p:nvSpPr>
        <p:spPr>
          <a:xfrm>
            <a:off x="6827986" y="1975674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AE50A-4049-4FDD-B140-2748EF9E1AA2}"/>
              </a:ext>
            </a:extLst>
          </p:cNvPr>
          <p:cNvSpPr txBox="1"/>
          <p:nvPr/>
        </p:nvSpPr>
        <p:spPr>
          <a:xfrm>
            <a:off x="7013983" y="4584877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14:cNvPr>
              <p14:cNvContentPartPr/>
              <p14:nvPr/>
            </p14:nvContentPartPr>
            <p14:xfrm>
              <a:off x="8208287" y="4454818"/>
              <a:ext cx="259560" cy="71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3961" y="4450498"/>
                <a:ext cx="268212" cy="79920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9F927E-C1F3-4DA4-9CB0-45BA979A0CBF}"/>
              </a:ext>
            </a:extLst>
          </p:cNvPr>
          <p:cNvCxnSpPr>
            <a:cxnSpLocks/>
          </p:cNvCxnSpPr>
          <p:nvPr/>
        </p:nvCxnSpPr>
        <p:spPr>
          <a:xfrm flipV="1">
            <a:off x="2408591" y="3544264"/>
            <a:ext cx="342229" cy="1478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14:cNvPr>
              <p14:cNvContentPartPr/>
              <p14:nvPr/>
            </p14:nvContentPartPr>
            <p14:xfrm>
              <a:off x="8180207" y="4465618"/>
              <a:ext cx="2577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4207" y="4429618"/>
                <a:ext cx="329400" cy="12060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815EF6-16F5-4AB8-BE0D-062C0BEC5767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951762"/>
            <a:ext cx="501982" cy="1095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16F4C8-B07B-410C-93B5-411E0D9A51D4}"/>
              </a:ext>
            </a:extLst>
          </p:cNvPr>
          <p:cNvCxnSpPr>
            <a:cxnSpLocks/>
          </p:cNvCxnSpPr>
          <p:nvPr/>
        </p:nvCxnSpPr>
        <p:spPr>
          <a:xfrm flipH="1" flipV="1">
            <a:off x="3893820" y="3727144"/>
            <a:ext cx="60357" cy="1319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14:cNvPr>
              <p14:cNvContentPartPr/>
              <p14:nvPr/>
            </p14:nvContentPartPr>
            <p14:xfrm>
              <a:off x="7152767" y="4525018"/>
              <a:ext cx="486720" cy="12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16794" y="4489018"/>
                <a:ext cx="558307" cy="8460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07E04111-7E53-425D-9235-F2065227D9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89" y="5521228"/>
            <a:ext cx="1175168" cy="272834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A1F8D1A9-0857-4A6C-98E0-FEA33DDCF6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96" y="5386413"/>
            <a:ext cx="1382461" cy="253019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42AFCF58-9C46-4631-914A-7BACAFFF5A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47" y="5000040"/>
            <a:ext cx="3587997" cy="3444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D1DC521-C725-4276-A21A-BFA2FE9A5EA6}"/>
              </a:ext>
            </a:extLst>
          </p:cNvPr>
          <p:cNvSpPr txBox="1"/>
          <p:nvPr/>
        </p:nvSpPr>
        <p:spPr>
          <a:xfrm>
            <a:off x="8083469" y="6637690"/>
            <a:ext cx="6096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402791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interferometer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5173309" y="2413323"/>
            <a:ext cx="6493128" cy="2088294"/>
            <a:chOff x="5173309" y="2031359"/>
            <a:chExt cx="6493128" cy="2088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3371" b="31900"/>
            <a:stretch/>
          </p:blipFill>
          <p:spPr>
            <a:xfrm>
              <a:off x="5173309" y="2031359"/>
              <a:ext cx="6493128" cy="20882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7342944" y="3053180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F54A6-5DE1-4574-B0BD-B1EBC26EF82E}"/>
              </a:ext>
            </a:extLst>
          </p:cNvPr>
          <p:cNvSpPr txBox="1"/>
          <p:nvPr/>
        </p:nvSpPr>
        <p:spPr>
          <a:xfrm>
            <a:off x="1627194" y="4967807"/>
            <a:ext cx="335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Beam splitters and phase shifters</a:t>
            </a:r>
          </a:p>
          <a:p>
            <a:endParaRPr lang="hu-HU" sz="1600" dirty="0"/>
          </a:p>
          <a:p>
            <a:endParaRPr lang="hu-HU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9B913B2-554B-4E35-9532-EFE0BD47D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915" y="2998296"/>
            <a:ext cx="3225165" cy="993425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2E80BFB7-7D65-4B39-A218-2B2C41C61374}"/>
              </a:ext>
            </a:extLst>
          </p:cNvPr>
          <p:cNvSpPr/>
          <p:nvPr/>
        </p:nvSpPr>
        <p:spPr>
          <a:xfrm>
            <a:off x="1836420" y="1878123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9F927E-C1F3-4DA4-9CB0-45BA979A0CBF}"/>
              </a:ext>
            </a:extLst>
          </p:cNvPr>
          <p:cNvCxnSpPr>
            <a:cxnSpLocks/>
          </p:cNvCxnSpPr>
          <p:nvPr/>
        </p:nvCxnSpPr>
        <p:spPr>
          <a:xfrm flipV="1">
            <a:off x="2408591" y="3544264"/>
            <a:ext cx="342229" cy="1478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CDB5B3-EF43-4D74-992F-040DE27D756A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3284013"/>
            <a:ext cx="152111" cy="1738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815EF6-16F5-4AB8-BE0D-062C0BEC5767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951762"/>
            <a:ext cx="501982" cy="1095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16F4C8-B07B-410C-93B5-411E0D9A51D4}"/>
              </a:ext>
            </a:extLst>
          </p:cNvPr>
          <p:cNvCxnSpPr>
            <a:cxnSpLocks/>
          </p:cNvCxnSpPr>
          <p:nvPr/>
        </p:nvCxnSpPr>
        <p:spPr>
          <a:xfrm flipH="1" flipV="1">
            <a:off x="3893820" y="3727144"/>
            <a:ext cx="60357" cy="1319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8E10C0-0287-49FA-A8FE-181690B462AE}"/>
              </a:ext>
            </a:extLst>
          </p:cNvPr>
          <p:cNvSpPr txBox="1"/>
          <p:nvPr/>
        </p:nvSpPr>
        <p:spPr>
          <a:xfrm>
            <a:off x="2180272" y="1441441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6FDD95-79D0-41F3-BAC0-D6602073494F}"/>
              </a:ext>
            </a:extLst>
          </p:cNvPr>
          <p:cNvCxnSpPr>
            <a:cxnSpLocks/>
          </p:cNvCxnSpPr>
          <p:nvPr/>
        </p:nvCxnSpPr>
        <p:spPr>
          <a:xfrm>
            <a:off x="3627120" y="1914900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CBEA11-09EB-4DFC-AE41-A4FCAB6A8D2C}"/>
              </a:ext>
            </a:extLst>
          </p:cNvPr>
          <p:cNvCxnSpPr>
            <a:cxnSpLocks/>
          </p:cNvCxnSpPr>
          <p:nvPr/>
        </p:nvCxnSpPr>
        <p:spPr>
          <a:xfrm flipV="1">
            <a:off x="3627120" y="3820386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48F59-BAE0-49C4-BD08-D4B5F700C229}"/>
              </a:ext>
            </a:extLst>
          </p:cNvPr>
          <p:cNvSpPr txBox="1"/>
          <p:nvPr/>
        </p:nvSpPr>
        <p:spPr>
          <a:xfrm>
            <a:off x="6827986" y="1975674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AE50A-4049-4FDD-B140-2748EF9E1AA2}"/>
              </a:ext>
            </a:extLst>
          </p:cNvPr>
          <p:cNvSpPr txBox="1"/>
          <p:nvPr/>
        </p:nvSpPr>
        <p:spPr>
          <a:xfrm>
            <a:off x="7013983" y="4584877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14:cNvPr>
              <p14:cNvContentPartPr/>
              <p14:nvPr/>
            </p14:nvContentPartPr>
            <p14:xfrm>
              <a:off x="8208287" y="4454818"/>
              <a:ext cx="259560" cy="71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3961" y="4450498"/>
                <a:ext cx="268212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14:cNvPr>
              <p14:cNvContentPartPr/>
              <p14:nvPr/>
            </p14:nvContentPartPr>
            <p14:xfrm>
              <a:off x="8180207" y="4465618"/>
              <a:ext cx="2577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4207" y="4429618"/>
                <a:ext cx="3294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14:cNvPr>
              <p14:cNvContentPartPr/>
              <p14:nvPr/>
            </p14:nvContentPartPr>
            <p14:xfrm>
              <a:off x="7152767" y="4525018"/>
              <a:ext cx="486720" cy="12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16794" y="4489018"/>
                <a:ext cx="558307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CCC0BC4F-C7F7-474B-8E59-67EF1A56FD91}"/>
              </a:ext>
            </a:extLst>
          </p:cNvPr>
          <p:cNvSpPr/>
          <p:nvPr/>
        </p:nvSpPr>
        <p:spPr>
          <a:xfrm>
            <a:off x="2219823" y="5292298"/>
            <a:ext cx="2034205" cy="10951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2" name="Picture 41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07E04111-7E53-425D-9235-F2065227D9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89" y="5521228"/>
            <a:ext cx="1175168" cy="27283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B2265CE-8113-4F0C-88E3-BD8BBA7EBE08}"/>
              </a:ext>
            </a:extLst>
          </p:cNvPr>
          <p:cNvSpPr/>
          <p:nvPr/>
        </p:nvSpPr>
        <p:spPr>
          <a:xfrm>
            <a:off x="2441726" y="5327235"/>
            <a:ext cx="1553541" cy="346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50" name="Picture 4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A1F8D1A9-0857-4A6C-98E0-FEA33DDCF6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96" y="5386413"/>
            <a:ext cx="1382461" cy="25301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42BEB1-F243-4491-A4EA-7B797CA09F7F}"/>
              </a:ext>
            </a:extLst>
          </p:cNvPr>
          <p:cNvCxnSpPr>
            <a:cxnSpLocks/>
          </p:cNvCxnSpPr>
          <p:nvPr/>
        </p:nvCxnSpPr>
        <p:spPr>
          <a:xfrm flipH="1" flipV="1">
            <a:off x="2759101" y="5700320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3F6993F-5CFE-49AA-8098-CBB9899E3B93}"/>
              </a:ext>
            </a:extLst>
          </p:cNvPr>
          <p:cNvSpPr txBox="1"/>
          <p:nvPr/>
        </p:nvSpPr>
        <p:spPr>
          <a:xfrm>
            <a:off x="2648256" y="5937745"/>
            <a:ext cx="1177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continous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40B649-E048-4924-BC94-59475164EB5B}"/>
              </a:ext>
            </a:extLst>
          </p:cNvPr>
          <p:cNvCxnSpPr>
            <a:cxnSpLocks/>
          </p:cNvCxnSpPr>
          <p:nvPr/>
        </p:nvCxnSpPr>
        <p:spPr>
          <a:xfrm flipV="1">
            <a:off x="3441719" y="5700980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2BDED86-539A-471F-BE0E-AF9C8FFD2CC9}"/>
              </a:ext>
            </a:extLst>
          </p:cNvPr>
          <p:cNvSpPr txBox="1"/>
          <p:nvPr/>
        </p:nvSpPr>
        <p:spPr>
          <a:xfrm>
            <a:off x="10381586" y="5432436"/>
            <a:ext cx="1177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discrete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64BE48-0609-4E03-85BD-84B8A4D6E5AF}"/>
              </a:ext>
            </a:extLst>
          </p:cNvPr>
          <p:cNvCxnSpPr>
            <a:cxnSpLocks/>
          </p:cNvCxnSpPr>
          <p:nvPr/>
        </p:nvCxnSpPr>
        <p:spPr>
          <a:xfrm flipH="1" flipV="1">
            <a:off x="10134600" y="5343645"/>
            <a:ext cx="297180" cy="177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42AFCF58-9C46-4631-914A-7BACAFFF5A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47" y="5000040"/>
            <a:ext cx="3587997" cy="34447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8F7F9A8-7610-477C-9E0F-37CCB3CAFCD6}"/>
              </a:ext>
            </a:extLst>
          </p:cNvPr>
          <p:cNvSpPr txBox="1"/>
          <p:nvPr/>
        </p:nvSpPr>
        <p:spPr>
          <a:xfrm>
            <a:off x="9535803" y="6513610"/>
            <a:ext cx="4045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4D29F6-F948-42FE-824B-42B246BC3831}"/>
              </a:ext>
            </a:extLst>
          </p:cNvPr>
          <p:cNvSpPr txBox="1"/>
          <p:nvPr/>
        </p:nvSpPr>
        <p:spPr>
          <a:xfrm>
            <a:off x="8083469" y="6637690"/>
            <a:ext cx="6096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48547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205591-7227-44E5-92D9-E61D59FCA974}"/>
              </a:ext>
            </a:extLst>
          </p:cNvPr>
          <p:cNvSpPr/>
          <p:nvPr/>
        </p:nvSpPr>
        <p:spPr>
          <a:xfrm>
            <a:off x="838200" y="1460886"/>
            <a:ext cx="4821803" cy="39362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C89B26-A9BE-4804-BC4E-373F0492FE2C}"/>
              </a:ext>
            </a:extLst>
          </p:cNvPr>
          <p:cNvSpPr/>
          <p:nvPr/>
        </p:nvSpPr>
        <p:spPr>
          <a:xfrm>
            <a:off x="838200" y="1895226"/>
            <a:ext cx="4821803" cy="3501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distribution and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2BC51-1785-40A1-86EC-FA3E63C139B9}"/>
              </a:ext>
            </a:extLst>
          </p:cNvPr>
          <p:cNvSpPr txBox="1"/>
          <p:nvPr/>
        </p:nvSpPr>
        <p:spPr>
          <a:xfrm>
            <a:off x="1098940" y="1472813"/>
            <a:ext cx="425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Repeat measurement many times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8C8631-BCB7-46F8-91BC-635622E5FAFF}"/>
              </a:ext>
            </a:extLst>
          </p:cNvPr>
          <p:cNvGrpSpPr/>
          <p:nvPr/>
        </p:nvGrpSpPr>
        <p:grpSpPr>
          <a:xfrm>
            <a:off x="1098940" y="2548971"/>
            <a:ext cx="4419600" cy="2046178"/>
            <a:chOff x="6195060" y="2031359"/>
            <a:chExt cx="4419600" cy="204617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ED78C52-3A8B-465E-B771-F88000B61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736" t="13371" r="16199" b="33004"/>
            <a:stretch/>
          </p:blipFill>
          <p:spPr>
            <a:xfrm>
              <a:off x="6195060" y="2031359"/>
              <a:ext cx="4419600" cy="2046178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CB4834-CED5-47A3-A88F-0978C14196D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16FD12D-05DC-4A70-99CC-88E4DB80CE27}"/>
              </a:ext>
            </a:extLst>
          </p:cNvPr>
          <p:cNvSpPr txBox="1"/>
          <p:nvPr/>
        </p:nvSpPr>
        <p:spPr>
          <a:xfrm>
            <a:off x="2302210" y="3248134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406ABC-7CE0-46F1-8AC0-5783C71C5877}"/>
              </a:ext>
            </a:extLst>
          </p:cNvPr>
          <p:cNvSpPr txBox="1"/>
          <p:nvPr/>
        </p:nvSpPr>
        <p:spPr>
          <a:xfrm>
            <a:off x="1669654" y="2121177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DD6886-1A9A-4B0E-A243-AC693B9F54D0}"/>
              </a:ext>
            </a:extLst>
          </p:cNvPr>
          <p:cNvSpPr txBox="1"/>
          <p:nvPr/>
        </p:nvSpPr>
        <p:spPr>
          <a:xfrm>
            <a:off x="1902210" y="4661166"/>
            <a:ext cx="2907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3B87FF-9031-494C-80EC-DBA48123D938}"/>
              </a:ext>
            </a:extLst>
          </p:cNvPr>
          <p:cNvSpPr/>
          <p:nvPr/>
        </p:nvSpPr>
        <p:spPr>
          <a:xfrm>
            <a:off x="5920740" y="1427321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EACC1-F3A1-4350-AB0D-9E8E0AA6A69C}"/>
              </a:ext>
            </a:extLst>
          </p:cNvPr>
          <p:cNvSpPr txBox="1"/>
          <p:nvPr/>
        </p:nvSpPr>
        <p:spPr>
          <a:xfrm>
            <a:off x="6531999" y="1676812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Distribution of quantum states: </a:t>
            </a:r>
          </a:p>
        </p:txBody>
      </p:sp>
      <p:pic>
        <p:nvPicPr>
          <p:cNvPr id="110" name="Picture 109" descr="\documentclass{article}&#10;\usepackage{amsmath}&#10;\pagestyle{empty}&#10;\begin{document}&#10;&#10;$ P_S (\vartheta, \psi) = |\alpha_S|^2 $&#10;&#10;&#10;\end{document}" title="IguanaTex Bitmap Display">
            <a:extLst>
              <a:ext uri="{FF2B5EF4-FFF2-40B4-BE49-F238E27FC236}">
                <a16:creationId xmlns:a16="http://schemas.microsoft.com/office/drawing/2014/main" id="{A7292D8D-19DC-4BFB-9C35-3337B1621B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62" y="2153809"/>
            <a:ext cx="1809927" cy="274403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823A04E0-9C1C-4E76-9B59-C701F319DC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53" y="4962234"/>
            <a:ext cx="1175168" cy="272834"/>
          </a:xfrm>
          <a:prstGeom prst="rect">
            <a:avLst/>
          </a:prstGeom>
        </p:spPr>
      </p:pic>
      <p:pic>
        <p:nvPicPr>
          <p:cNvPr id="108" name="Picture 107" descr="Chart, histogram&#10;&#10;Description automatically generated">
            <a:extLst>
              <a:ext uri="{FF2B5EF4-FFF2-40B4-BE49-F238E27FC236}">
                <a16:creationId xmlns:a16="http://schemas.microsoft.com/office/drawing/2014/main" id="{D8564E8B-27A2-4F50-8CC2-E29AA2EF60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40" y="2696342"/>
            <a:ext cx="3672379" cy="202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205591-7227-44E5-92D9-E61D59FCA974}"/>
              </a:ext>
            </a:extLst>
          </p:cNvPr>
          <p:cNvSpPr/>
          <p:nvPr/>
        </p:nvSpPr>
        <p:spPr>
          <a:xfrm>
            <a:off x="838200" y="1460886"/>
            <a:ext cx="4821803" cy="39362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C89B26-A9BE-4804-BC4E-373F0492FE2C}"/>
              </a:ext>
            </a:extLst>
          </p:cNvPr>
          <p:cNvSpPr/>
          <p:nvPr/>
        </p:nvSpPr>
        <p:spPr>
          <a:xfrm>
            <a:off x="838200" y="1895226"/>
            <a:ext cx="4821803" cy="3501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distribution and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2BC51-1785-40A1-86EC-FA3E63C139B9}"/>
              </a:ext>
            </a:extLst>
          </p:cNvPr>
          <p:cNvSpPr txBox="1"/>
          <p:nvPr/>
        </p:nvSpPr>
        <p:spPr>
          <a:xfrm>
            <a:off x="1098940" y="1472813"/>
            <a:ext cx="425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Repeat measurement many times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8C8631-BCB7-46F8-91BC-635622E5FAFF}"/>
              </a:ext>
            </a:extLst>
          </p:cNvPr>
          <p:cNvGrpSpPr/>
          <p:nvPr/>
        </p:nvGrpSpPr>
        <p:grpSpPr>
          <a:xfrm>
            <a:off x="1098940" y="2548971"/>
            <a:ext cx="4419600" cy="2046178"/>
            <a:chOff x="6195060" y="2031359"/>
            <a:chExt cx="4419600" cy="204617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ED78C52-3A8B-465E-B771-F88000B61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5736" t="13371" r="16199" b="33004"/>
            <a:stretch/>
          </p:blipFill>
          <p:spPr>
            <a:xfrm>
              <a:off x="6195060" y="2031359"/>
              <a:ext cx="4419600" cy="2046178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CB4834-CED5-47A3-A88F-0978C14196D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16FD12D-05DC-4A70-99CC-88E4DB80CE27}"/>
              </a:ext>
            </a:extLst>
          </p:cNvPr>
          <p:cNvSpPr txBox="1"/>
          <p:nvPr/>
        </p:nvSpPr>
        <p:spPr>
          <a:xfrm>
            <a:off x="2302210" y="3248134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406ABC-7CE0-46F1-8AC0-5783C71C5877}"/>
              </a:ext>
            </a:extLst>
          </p:cNvPr>
          <p:cNvSpPr txBox="1"/>
          <p:nvPr/>
        </p:nvSpPr>
        <p:spPr>
          <a:xfrm>
            <a:off x="1669654" y="2121177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DD6886-1A9A-4B0E-A243-AC693B9F54D0}"/>
              </a:ext>
            </a:extLst>
          </p:cNvPr>
          <p:cNvSpPr txBox="1"/>
          <p:nvPr/>
        </p:nvSpPr>
        <p:spPr>
          <a:xfrm>
            <a:off x="1902210" y="4661166"/>
            <a:ext cx="2907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3B87FF-9031-494C-80EC-DBA48123D938}"/>
              </a:ext>
            </a:extLst>
          </p:cNvPr>
          <p:cNvSpPr/>
          <p:nvPr/>
        </p:nvSpPr>
        <p:spPr>
          <a:xfrm>
            <a:off x="5920740" y="1427321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EACC1-F3A1-4350-AB0D-9E8E0AA6A69C}"/>
              </a:ext>
            </a:extLst>
          </p:cNvPr>
          <p:cNvSpPr txBox="1"/>
          <p:nvPr/>
        </p:nvSpPr>
        <p:spPr>
          <a:xfrm>
            <a:off x="6792736" y="1594200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Distribution of quantum states: </a:t>
            </a:r>
          </a:p>
        </p:txBody>
      </p:sp>
      <p:pic>
        <p:nvPicPr>
          <p:cNvPr id="65" name="Picture 64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91860A49-FDF3-4C5F-B20B-3199F23395D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318" y="1622392"/>
            <a:ext cx="1175168" cy="272834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823A04E0-9C1C-4E76-9B59-C701F319DC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53" y="4962234"/>
            <a:ext cx="1175168" cy="27283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3FE67BA-D984-4D27-919D-D1F80755D293}"/>
              </a:ext>
            </a:extLst>
          </p:cNvPr>
          <p:cNvSpPr txBox="1"/>
          <p:nvPr/>
        </p:nvSpPr>
        <p:spPr>
          <a:xfrm>
            <a:off x="9227260" y="1975330"/>
            <a:ext cx="213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Mapping to qubit basis:</a:t>
            </a:r>
          </a:p>
          <a:p>
            <a:r>
              <a:rPr lang="hu-HU" sz="1400" dirty="0"/>
              <a:t>	</a:t>
            </a:r>
            <a:r>
              <a:rPr lang="hu-HU" sz="1200" b="1" dirty="0"/>
              <a:t>binary</a:t>
            </a:r>
            <a:r>
              <a:rPr lang="hu-HU" sz="1200" dirty="0"/>
              <a:t> vectors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D5B6B-AE11-4BAD-B5EC-20FB564ACC3F}"/>
              </a:ext>
            </a:extLst>
          </p:cNvPr>
          <p:cNvSpPr txBox="1"/>
          <p:nvPr/>
        </p:nvSpPr>
        <p:spPr>
          <a:xfrm rot="16200000">
            <a:off x="8648437" y="2007887"/>
            <a:ext cx="58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...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EBE2FC2-EBA8-46B7-BDE5-80689DA3A82B}"/>
              </a:ext>
            </a:extLst>
          </p:cNvPr>
          <p:cNvSpPr/>
          <p:nvPr/>
        </p:nvSpPr>
        <p:spPr>
          <a:xfrm rot="5400000">
            <a:off x="7963381" y="2026757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8" name="Picture 77" descr="\documentclass{article}&#10;\usepackage{amsmath}&#10;\pagestyle{empty}&#10;\begin{document}&#10;&#10;$ |\mathbf{n}\rangle \rightarrow |\mathbf{b}\rangle$&#10;&#10;&#10;\end{document}" title="IguanaTex Bitmap Display">
            <a:extLst>
              <a:ext uri="{FF2B5EF4-FFF2-40B4-BE49-F238E27FC236}">
                <a16:creationId xmlns:a16="http://schemas.microsoft.com/office/drawing/2014/main" id="{3C4EBE6D-B039-4EE4-AE7C-5A02A492FCB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26" y="2289655"/>
            <a:ext cx="598101" cy="151812"/>
          </a:xfrm>
          <a:prstGeom prst="rect">
            <a:avLst/>
          </a:prstGeom>
        </p:spPr>
      </p:pic>
      <p:pic>
        <p:nvPicPr>
          <p:cNvPr id="84" name="Picture 83" descr="\documentclass{article}&#10;\usepackage{amsmath}&#10;\pagestyle{empty}&#10;\begin{document}&#10;&#10;$ \sum_{s \subset S} P_s \rightarrow \beta_{|\mathbf{b}\rangle} \: \epsilon \, [0,1]  $&#10;&#10;&#10;\end{document}" title="IguanaTex Bitmap Display">
            <a:extLst>
              <a:ext uri="{FF2B5EF4-FFF2-40B4-BE49-F238E27FC236}">
                <a16:creationId xmlns:a16="http://schemas.microsoft.com/office/drawing/2014/main" id="{916E17A4-F055-482B-8998-E51ABEA525F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170" y="2541126"/>
            <a:ext cx="1477831" cy="16860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F610053-0BE7-4F35-8D5A-885575B0BBDD}"/>
              </a:ext>
            </a:extLst>
          </p:cNvPr>
          <p:cNvSpPr/>
          <p:nvPr/>
        </p:nvSpPr>
        <p:spPr>
          <a:xfrm>
            <a:off x="9235288" y="1996476"/>
            <a:ext cx="2118512" cy="91264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3" name="Picture 22" descr="\documentclass{article}&#10;\usepackage{amsmath}&#10;\pagestyle{empty}&#10;\begin{document}&#10;&#10;$ E(\psi, \vartheta) = \sum_{|\mathbf{b}\rangle} \beta_{|\mathbf{b}\rangle} \langle \mathbf{b} | \: Q \: |\mathbf{b}\rangle = \langle Q \rangle$&#10;&#10;&#10;\end{document}" title="IguanaTex Bitmap Display">
            <a:extLst>
              <a:ext uri="{FF2B5EF4-FFF2-40B4-BE49-F238E27FC236}">
                <a16:creationId xmlns:a16="http://schemas.microsoft.com/office/drawing/2014/main" id="{7D374D56-1AF9-4942-A257-09C88BF7177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95" y="3348588"/>
            <a:ext cx="3866220" cy="311629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FF3F499-A0C5-4AD7-8CD8-21B15589082D}"/>
              </a:ext>
            </a:extLst>
          </p:cNvPr>
          <p:cNvSpPr txBox="1"/>
          <p:nvPr/>
        </p:nvSpPr>
        <p:spPr>
          <a:xfrm>
            <a:off x="9574809" y="4125564"/>
            <a:ext cx="59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Fixed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6EA8387-F6A8-4D0C-80A3-374544FAD9CA}"/>
              </a:ext>
            </a:extLst>
          </p:cNvPr>
          <p:cNvCxnSpPr>
            <a:stCxn id="93" idx="0"/>
          </p:cNvCxnSpPr>
          <p:nvPr/>
        </p:nvCxnSpPr>
        <p:spPr>
          <a:xfrm flipH="1" flipV="1">
            <a:off x="9770802" y="3625822"/>
            <a:ext cx="103058" cy="499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7250C9E-FBAC-47BD-9728-77EB9FAF11E6}"/>
              </a:ext>
            </a:extLst>
          </p:cNvPr>
          <p:cNvSpPr txBox="1"/>
          <p:nvPr/>
        </p:nvSpPr>
        <p:spPr>
          <a:xfrm>
            <a:off x="8202961" y="4125564"/>
            <a:ext cx="1185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Depends on 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C4DA4FC-C76C-4B75-AD31-C31EDB8D74AE}"/>
              </a:ext>
            </a:extLst>
          </p:cNvPr>
          <p:cNvCxnSpPr>
            <a:cxnSpLocks/>
          </p:cNvCxnSpPr>
          <p:nvPr/>
        </p:nvCxnSpPr>
        <p:spPr>
          <a:xfrm flipV="1">
            <a:off x="8744110" y="3681417"/>
            <a:ext cx="103058" cy="499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4C64910B-E551-46CA-8AAE-1EBA434C60B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61" y="4452130"/>
            <a:ext cx="1185357" cy="216945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 |\mathbf{b^*}\rangle =  \text{argmin}(\langle \mathbf{b^*} | \: Q \: |\mathbf{b^*}\rangle) $&#10;&#10;&#10;\end{document}" title="IguanaTex Bitmap Display">
            <a:extLst>
              <a:ext uri="{FF2B5EF4-FFF2-40B4-BE49-F238E27FC236}">
                <a16:creationId xmlns:a16="http://schemas.microsoft.com/office/drawing/2014/main" id="{E1F6AC17-B2E9-4254-8FC6-5B25EE07278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44" y="5211452"/>
            <a:ext cx="2911160" cy="25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44B4FD-023C-49E8-ABA4-D31B324C83B5}"/>
              </a:ext>
            </a:extLst>
          </p:cNvPr>
          <p:cNvSpPr txBox="1"/>
          <p:nvPr/>
        </p:nvSpPr>
        <p:spPr>
          <a:xfrm>
            <a:off x="6600182" y="5156139"/>
            <a:ext cx="317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u="sng" dirty="0"/>
              <a:t>Goal</a:t>
            </a:r>
            <a:r>
              <a:rPr lang="hu-HU" sz="1600" dirty="0"/>
              <a:t>: find	         		 </a:t>
            </a:r>
          </a:p>
        </p:txBody>
      </p:sp>
    </p:spTree>
    <p:extLst>
      <p:ext uri="{BB962C8B-B14F-4D97-AF65-F5344CB8AC3E}">
        <p14:creationId xmlns:p14="http://schemas.microsoft.com/office/powerpoint/2010/main" val="238757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Variational solver: gradient descent</a:t>
            </a:r>
          </a:p>
        </p:txBody>
      </p:sp>
      <p:pic>
        <p:nvPicPr>
          <p:cNvPr id="4" name="Picture 3" descr="\documentclass{article}&#10;\usepackage{amsmath}&#10;\pagestyle{empty}&#10;\begin{document}&#10;&#10;$ \vartheta_i' \rightarrow \vartheta_i - \eta \frac{\partial E}{\partial \vartheta_i} $&#10;&#10;&#10;\end{document}" title="IguanaTex Bitmap Display">
            <a:extLst>
              <a:ext uri="{FF2B5EF4-FFF2-40B4-BE49-F238E27FC236}">
                <a16:creationId xmlns:a16="http://schemas.microsoft.com/office/drawing/2014/main" id="{8A025650-FE93-426E-ABF0-DAD41A3241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20" y="1869440"/>
            <a:ext cx="1650722" cy="339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5598F-DB70-4822-9053-0DE091C718E7}"/>
              </a:ext>
            </a:extLst>
          </p:cNvPr>
          <p:cNvSpPr txBox="1"/>
          <p:nvPr/>
        </p:nvSpPr>
        <p:spPr>
          <a:xfrm>
            <a:off x="1029831" y="1428829"/>
            <a:ext cx="317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Apply gradient descent: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C2598-1E91-4838-A220-301F9955D466}"/>
              </a:ext>
            </a:extLst>
          </p:cNvPr>
          <p:cNvSpPr txBox="1"/>
          <p:nvPr/>
        </p:nvSpPr>
        <p:spPr>
          <a:xfrm>
            <a:off x="7467600" y="1901562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Need to compute the gradient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048DC6-87E7-486E-A27C-B85ED6CFF046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 flipV="1">
            <a:off x="5265142" y="2039390"/>
            <a:ext cx="2202458" cy="16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EF18F9-2829-45D0-B46B-2C212C556A6D}"/>
              </a:ext>
            </a:extLst>
          </p:cNvPr>
          <p:cNvSpPr txBox="1"/>
          <p:nvPr/>
        </p:nvSpPr>
        <p:spPr>
          <a:xfrm>
            <a:off x="1029830" y="2569726"/>
            <a:ext cx="10133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Approximating the gradient:</a:t>
            </a:r>
          </a:p>
          <a:p>
            <a:pPr>
              <a:lnSpc>
                <a:spcPct val="150000"/>
              </a:lnSpc>
            </a:pPr>
            <a:r>
              <a:rPr lang="hu-HU" dirty="0"/>
              <a:t>	Practically infeasible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Very high accuracy in tuning optical components (   is small)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Need many samples to capture difference  bw  distributions ( 		           )</a:t>
            </a:r>
          </a:p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r>
              <a:rPr lang="hu-HU" dirty="0"/>
              <a:t>Use the </a:t>
            </a:r>
            <a:r>
              <a:rPr lang="hu-HU" i="1" dirty="0"/>
              <a:t>parameter shift rule</a:t>
            </a:r>
            <a:r>
              <a:rPr lang="hu-HU" dirty="0"/>
              <a:t> instead:</a:t>
            </a:r>
          </a:p>
          <a:p>
            <a:pPr lvl="1">
              <a:lnSpc>
                <a:spcPct val="150000"/>
              </a:lnSpc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Hint: trigonometric functions backing it up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22" name="Picture 21" descr="\documentclass{article}&#10;\usepackage{amsmath}&#10;\pagestyle{empty}&#10;\begin{document}&#10;&#10;$ \frac{\partial E}{\partial \vartheta_i}  \approx \frac{E(\vartheta_i + \varepsilon) - E(\vartheta_i)}{\varepsilon} $&#10;&#10;&#10;\end{document}" title="IguanaTex Bitmap Display">
            <a:extLst>
              <a:ext uri="{FF2B5EF4-FFF2-40B4-BE49-F238E27FC236}">
                <a16:creationId xmlns:a16="http://schemas.microsoft.com/office/drawing/2014/main" id="{C095AC01-973D-487E-A4C2-2D5721C762C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32" y="2569726"/>
            <a:ext cx="2167430" cy="370384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 \varepsilon $&#10;&#10;&#10;\end{document}" title="IguanaTex Bitmap Display">
            <a:extLst>
              <a:ext uri="{FF2B5EF4-FFF2-40B4-BE49-F238E27FC236}">
                <a16:creationId xmlns:a16="http://schemas.microsoft.com/office/drawing/2014/main" id="{B7EA72DD-F959-42BC-B131-FB74EAB001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62" y="3489327"/>
            <a:ext cx="91910" cy="108372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E(\vartheta_i + \varepsilon) \: \text{and} \: E(\vartheta_i)$&#10;&#10;&#10;\end{document}" title="IguanaTex Bitmap Display">
            <a:extLst>
              <a:ext uri="{FF2B5EF4-FFF2-40B4-BE49-F238E27FC236}">
                <a16:creationId xmlns:a16="http://schemas.microsoft.com/office/drawing/2014/main" id="{83DF038A-A290-46FA-AF1A-C910D27CC9B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60" y="3858260"/>
            <a:ext cx="1958918" cy="227717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$ 2 \frac{\partial E(\vartheta_i)}{\vartheta_i} = E (\vartheta_i + \pi/2) - E(\vartheta_i - \pi/2) $&#10;&#10;&#10;\end{document}" title="IguanaTex Bitmap Display">
            <a:extLst>
              <a:ext uri="{FF2B5EF4-FFF2-40B4-BE49-F238E27FC236}">
                <a16:creationId xmlns:a16="http://schemas.microsoft.com/office/drawing/2014/main" id="{579CE9C6-A491-4B4E-8364-95A7BC0B960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72" y="5095826"/>
            <a:ext cx="3716235" cy="3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9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431C-E03F-4A39-9BF4-F1AD3623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E460632-FD01-470B-BABC-59A55760A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2277028"/>
            <a:ext cx="6630325" cy="3448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D20B83-90DE-40C4-8BFF-8157F62EDF0E}"/>
              </a:ext>
            </a:extLst>
          </p:cNvPr>
          <p:cNvSpPr txBox="1"/>
          <p:nvPr/>
        </p:nvSpPr>
        <p:spPr>
          <a:xfrm>
            <a:off x="8083469" y="6637690"/>
            <a:ext cx="6096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48013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3AF74E-A528-4E98-A8B6-4FD1EF84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09" y="1521142"/>
            <a:ext cx="6493128" cy="3815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9EA76-160F-4255-90C4-97C3A5E8456C}"/>
              </a:ext>
            </a:extLst>
          </p:cNvPr>
          <p:cNvSpPr txBox="1"/>
          <p:nvPr/>
        </p:nvSpPr>
        <p:spPr>
          <a:xfrm>
            <a:off x="7482896" y="6185098"/>
            <a:ext cx="608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Gard, Bryan T., et al. "An introduction to boson-sampling.„</a:t>
            </a:r>
            <a:r>
              <a:rPr lang="hu-H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355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CD95B-BF53-42B6-BE21-184E25A17753}"/>
              </a:ext>
            </a:extLst>
          </p:cNvPr>
          <p:cNvSpPr txBox="1"/>
          <p:nvPr/>
        </p:nvSpPr>
        <p:spPr>
          <a:xfrm>
            <a:off x="838200" y="2681288"/>
            <a:ext cx="54835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+mj-lt"/>
              </a:rPr>
              <a:t>Relation to matrix permanents: </a:t>
            </a:r>
          </a:p>
          <a:p>
            <a:endParaRPr lang="hu-HU" sz="2400" dirty="0">
              <a:latin typeface="+mj-lt"/>
            </a:endParaRPr>
          </a:p>
          <a:p>
            <a:endParaRPr lang="hu-HU" sz="2400" dirty="0">
              <a:latin typeface="+mj-lt"/>
            </a:endParaRPr>
          </a:p>
          <a:p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A – unitary of the linear optics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Complex-valued permanent: #P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Boson sampling is classically inefficient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+mj-lt"/>
            </a:endParaRPr>
          </a:p>
          <a:p>
            <a:endParaRPr lang="hu-HU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81C2C-BC4B-42FE-AB26-55C621B2E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031" y="3023060"/>
            <a:ext cx="2708627" cy="780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1D095-7FB8-486B-932B-2CB4A82DF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01" y="243452"/>
            <a:ext cx="24288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9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Application: break minimization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3E3F7-310C-4896-8125-5AEE4013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i="1"/>
              <a:t>Break: </a:t>
            </a:r>
            <a:r>
              <a:rPr lang="hu-HU" sz="2000"/>
              <a:t>when a team plays two consecutive games at home or away</a:t>
            </a:r>
          </a:p>
          <a:p>
            <a:endParaRPr lang="hu-HU" sz="2000"/>
          </a:p>
          <a:p>
            <a:r>
              <a:rPr lang="hu-HU" sz="2000" i="1"/>
              <a:t>Timetable</a:t>
            </a:r>
            <a:r>
              <a:rPr lang="hu-HU" sz="2000"/>
              <a:t> shows </a:t>
            </a:r>
            <a:r>
              <a:rPr lang="hu-HU" sz="2000" b="1"/>
              <a:t>which team</a:t>
            </a:r>
            <a:r>
              <a:rPr lang="hu-HU" sz="2000"/>
              <a:t>s play </a:t>
            </a:r>
            <a:r>
              <a:rPr lang="hu-HU" sz="2000" b="1"/>
              <a:t>when</a:t>
            </a:r>
          </a:p>
          <a:p>
            <a:r>
              <a:rPr lang="hu-HU" sz="2000" i="1"/>
              <a:t>Home-away assignment </a:t>
            </a:r>
            <a:r>
              <a:rPr lang="hu-HU" sz="2000"/>
              <a:t>table shows </a:t>
            </a:r>
            <a:r>
              <a:rPr lang="hu-HU" sz="2000" b="1"/>
              <a:t>where</a:t>
            </a:r>
            <a:r>
              <a:rPr lang="hu-HU" sz="2000"/>
              <a:t> the game is played</a:t>
            </a:r>
          </a:p>
          <a:p>
            <a:endParaRPr lang="hu-H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D1AB86-EED7-4785-939F-ACD7697B7742}"/>
              </a:ext>
            </a:extLst>
          </p:cNvPr>
          <p:cNvGrpSpPr/>
          <p:nvPr/>
        </p:nvGrpSpPr>
        <p:grpSpPr>
          <a:xfrm>
            <a:off x="2909887" y="3777615"/>
            <a:ext cx="5915025" cy="1771650"/>
            <a:chOff x="5835967" y="4001294"/>
            <a:chExt cx="5915025" cy="17716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D266E9-FBD2-4EF5-8F4D-21BA290A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5967" y="4001294"/>
              <a:ext cx="5915025" cy="17716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AA5403-8DF5-43A6-9827-B5AE32BD3D6C}"/>
                </a:ext>
              </a:extLst>
            </p:cNvPr>
            <p:cNvSpPr/>
            <p:nvPr/>
          </p:nvSpPr>
          <p:spPr>
            <a:xfrm>
              <a:off x="6537960" y="4001294"/>
              <a:ext cx="807720" cy="342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511765E-CFF7-438C-8A44-B0959AE25BD4}"/>
              </a:ext>
            </a:extLst>
          </p:cNvPr>
          <p:cNvSpPr txBox="1"/>
          <p:nvPr/>
        </p:nvSpPr>
        <p:spPr>
          <a:xfrm>
            <a:off x="4815840" y="6367701"/>
            <a:ext cx="8991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Kuramat</a:t>
            </a:r>
            <a:r>
              <a:rPr lang="hu-H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et al.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"Solving Large Break Minimization Problems in a Mirrored Double Round-robin Tournament Using Quantum Annealing."</a:t>
            </a:r>
            <a:endParaRPr lang="hu-HU" sz="1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EA912-56B6-4646-821E-9AB8EAFCBCFD}"/>
              </a:ext>
            </a:extLst>
          </p:cNvPr>
          <p:cNvSpPr/>
          <p:nvPr/>
        </p:nvSpPr>
        <p:spPr>
          <a:xfrm>
            <a:off x="6819900" y="4701540"/>
            <a:ext cx="57150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E92B8-477C-43BE-A928-E86566DA9114}"/>
              </a:ext>
            </a:extLst>
          </p:cNvPr>
          <p:cNvSpPr/>
          <p:nvPr/>
        </p:nvSpPr>
        <p:spPr>
          <a:xfrm>
            <a:off x="7475220" y="4701540"/>
            <a:ext cx="571500" cy="1905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2F19D-4489-4A1B-A508-DEC2115A9A7C}"/>
              </a:ext>
            </a:extLst>
          </p:cNvPr>
          <p:cNvSpPr/>
          <p:nvPr/>
        </p:nvSpPr>
        <p:spPr>
          <a:xfrm>
            <a:off x="7760970" y="4617720"/>
            <a:ext cx="571500" cy="35814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91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104-569E-4327-8E1E-4FB13855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Break minimization: formulation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A0829FA-015E-43E7-87AB-EEC8B45B72B7}"/>
              </a:ext>
            </a:extLst>
          </p:cNvPr>
          <p:cNvCxnSpPr>
            <a:cxnSpLocks/>
          </p:cNvCxnSpPr>
          <p:nvPr/>
        </p:nvCxnSpPr>
        <p:spPr>
          <a:xfrm flipV="1">
            <a:off x="6491288" y="2667001"/>
            <a:ext cx="1944052" cy="233441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8FC82D-E8E5-426C-9D1C-7C59E3DFFAF8}"/>
              </a:ext>
            </a:extLst>
          </p:cNvPr>
          <p:cNvSpPr txBox="1"/>
          <p:nvPr/>
        </p:nvSpPr>
        <p:spPr>
          <a:xfrm>
            <a:off x="1101091" y="3655546"/>
            <a:ext cx="281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Create an assignment 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AAC47-DD8B-42A8-A2DF-959E6E6CB0C7}"/>
              </a:ext>
            </a:extLst>
          </p:cNvPr>
          <p:cNvSpPr txBox="1"/>
          <p:nvPr/>
        </p:nvSpPr>
        <p:spPr>
          <a:xfrm>
            <a:off x="1013460" y="1690688"/>
            <a:ext cx="34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Take a timetable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1A5086-28F8-466A-BFA7-980C3E6D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76" y="1551434"/>
            <a:ext cx="3695700" cy="2000250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0D12585-BC99-4A87-AD7A-3111DC79AB0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3761959" y="3485427"/>
            <a:ext cx="716310" cy="848825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F338B1-5A8B-4C55-8937-74E5FE719266}"/>
              </a:ext>
            </a:extLst>
          </p:cNvPr>
          <p:cNvSpPr txBox="1"/>
          <p:nvPr/>
        </p:nvSpPr>
        <p:spPr>
          <a:xfrm>
            <a:off x="6491288" y="2095082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Group the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/>
              <p:nvPr/>
            </p:nvSpPr>
            <p:spPr>
              <a:xfrm>
                <a:off x="3912871" y="3684771"/>
                <a:ext cx="16969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hu-HU" b="1" dirty="0"/>
                  <a:t> </a:t>
                </a:r>
              </a:p>
              <a:p>
                <a:r>
                  <a:rPr lang="hu-HU" dirty="0"/>
                  <a:t>objective function</a:t>
                </a:r>
                <a:endParaRPr lang="hu-HU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871" y="3684771"/>
                <a:ext cx="1696939" cy="553998"/>
              </a:xfrm>
              <a:prstGeom prst="rect">
                <a:avLst/>
              </a:prstGeom>
              <a:blipFill>
                <a:blip r:embed="rId5"/>
                <a:stretch>
                  <a:fillRect l="-8633" t="-1099" r="-8273" b="-2527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DA8D29FB-9D25-4BE2-8E19-1333AB7F04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988" y="4514850"/>
            <a:ext cx="276225" cy="1466850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4F3EA79-757B-4AE8-8E19-51CCABC4A549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9754002" y="3886750"/>
            <a:ext cx="871537" cy="384661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C31473-6D1E-48B4-8364-3D00B27BF13D}"/>
              </a:ext>
            </a:extLst>
          </p:cNvPr>
          <p:cNvSpPr txBox="1"/>
          <p:nvPr/>
        </p:nvSpPr>
        <p:spPr>
          <a:xfrm>
            <a:off x="8550443" y="4047707"/>
            <a:ext cx="169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Find </a:t>
            </a:r>
            <a:r>
              <a:rPr lang="hu-HU" b="1" dirty="0"/>
              <a:t>z</a:t>
            </a:r>
            <a:r>
              <a:rPr lang="hu-HU" dirty="0"/>
              <a:t> vector(s)</a:t>
            </a:r>
          </a:p>
          <a:p>
            <a:r>
              <a:rPr lang="hu-HU" dirty="0"/>
              <a:t>/w minimal &lt;</a:t>
            </a:r>
            <a:r>
              <a:rPr lang="hu-HU" b="1" dirty="0"/>
              <a:t>Q</a:t>
            </a:r>
            <a:r>
              <a:rPr lang="hu-HU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13A70-0868-40BB-B3C5-B97718E2A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967" y="4677916"/>
            <a:ext cx="4933950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3B92D8-ACD2-4C6B-BC53-D46710CF7B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6757" y="1360585"/>
            <a:ext cx="2486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hu-HU" dirty="0"/>
              <a:t>Application: break minimization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AAF9-2F7B-4D53-821D-95BFE2A2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hu-HU" sz="1400" b="1" u="sng" dirty="0"/>
              <a:t>Motivation</a:t>
            </a:r>
            <a:r>
              <a:rPr lang="hu-HU" sz="1400" dirty="0"/>
              <a:t>: Ensure fairness in team sports</a:t>
            </a:r>
          </a:p>
          <a:p>
            <a:endParaRPr lang="hu-HU" sz="1400" dirty="0"/>
          </a:p>
          <a:p>
            <a:r>
              <a:rPr lang="hu-HU" sz="1400" dirty="0"/>
              <a:t>It is more favorable to play on </a:t>
            </a:r>
            <a:r>
              <a:rPr lang="hu-HU" sz="1400" b="1" dirty="0"/>
              <a:t>home</a:t>
            </a:r>
            <a:r>
              <a:rPr lang="hu-HU" sz="1400" dirty="0"/>
              <a:t> ground</a:t>
            </a:r>
          </a:p>
          <a:p>
            <a:pPr lvl="2"/>
            <a:r>
              <a:rPr lang="hu-HU" sz="1400" dirty="0"/>
              <a:t>Less travel</a:t>
            </a:r>
          </a:p>
          <a:p>
            <a:pPr lvl="2"/>
            <a:r>
              <a:rPr lang="hu-HU" sz="1400" dirty="0"/>
              <a:t>Psychological advantages</a:t>
            </a:r>
          </a:p>
          <a:p>
            <a:pPr lvl="2"/>
            <a:r>
              <a:rPr lang="hu-HU" sz="1400" dirty="0"/>
              <a:t>More comfortable climate</a:t>
            </a:r>
          </a:p>
          <a:p>
            <a:pPr lvl="2"/>
            <a:endParaRPr lang="hu-HU" sz="1400" dirty="0"/>
          </a:p>
          <a:p>
            <a:r>
              <a:rPr lang="hu-HU" sz="1400" dirty="0"/>
              <a:t>Measures for fairness:</a:t>
            </a:r>
          </a:p>
          <a:p>
            <a:pPr lvl="2"/>
            <a:r>
              <a:rPr lang="hu-HU" sz="1400" dirty="0"/>
              <a:t>Playing a in a neutral venue (no team plays at home)</a:t>
            </a:r>
          </a:p>
          <a:p>
            <a:pPr lvl="2"/>
            <a:r>
              <a:rPr lang="hu-HU" sz="1400" dirty="0"/>
              <a:t>Football: the away team’s score gets doubled</a:t>
            </a:r>
          </a:p>
          <a:p>
            <a:pPr lvl="2"/>
            <a:r>
              <a:rPr lang="hu-HU" sz="1400" b="1" dirty="0"/>
              <a:t>Balance the tournament</a:t>
            </a:r>
            <a:r>
              <a:rPr lang="hu-HU" sz="1400" dirty="0"/>
              <a:t>: limit home/away games in a row</a:t>
            </a:r>
            <a:endParaRPr lang="hu-HU" sz="1400" b="1" dirty="0"/>
          </a:p>
        </p:txBody>
      </p:sp>
      <p:pic>
        <p:nvPicPr>
          <p:cNvPr id="7" name="Picture 2" descr="Post-game handshake ban idiotic - National Alliance for Youth Sports">
            <a:extLst>
              <a:ext uri="{FF2B5EF4-FFF2-40B4-BE49-F238E27FC236}">
                <a16:creationId xmlns:a16="http://schemas.microsoft.com/office/drawing/2014/main" id="{7915306B-A5C4-40AB-8BBA-CD33E7614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4" r="20059" b="-1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61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104-569E-4327-8E1E-4FB13855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Break minimization: formulation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A0829FA-015E-43E7-87AB-EEC8B45B72B7}"/>
              </a:ext>
            </a:extLst>
          </p:cNvPr>
          <p:cNvCxnSpPr>
            <a:cxnSpLocks/>
            <a:stCxn id="20" idx="3"/>
            <a:endCxn id="19" idx="2"/>
          </p:cNvCxnSpPr>
          <p:nvPr/>
        </p:nvCxnSpPr>
        <p:spPr>
          <a:xfrm flipV="1">
            <a:off x="6444651" y="2464414"/>
            <a:ext cx="1307747" cy="2687853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8FC82D-E8E5-426C-9D1C-7C59E3DFFAF8}"/>
              </a:ext>
            </a:extLst>
          </p:cNvPr>
          <p:cNvSpPr txBox="1"/>
          <p:nvPr/>
        </p:nvSpPr>
        <p:spPr>
          <a:xfrm>
            <a:off x="838201" y="2970878"/>
            <a:ext cx="281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Create an assignment 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AAC47-DD8B-42A8-A2DF-959E6E6CB0C7}"/>
              </a:ext>
            </a:extLst>
          </p:cNvPr>
          <p:cNvSpPr txBox="1"/>
          <p:nvPr/>
        </p:nvSpPr>
        <p:spPr>
          <a:xfrm>
            <a:off x="955506" y="1504072"/>
            <a:ext cx="34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Take a timetable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1A5086-28F8-466A-BFA7-980C3E6D9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61"/>
          <a:stretch/>
        </p:blipFill>
        <p:spPr>
          <a:xfrm>
            <a:off x="2696676" y="1428734"/>
            <a:ext cx="2622648" cy="1177306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0D12585-BC99-4A87-AD7A-3111DC79AB06}"/>
              </a:ext>
            </a:extLst>
          </p:cNvPr>
          <p:cNvCxnSpPr>
            <a:cxnSpLocks/>
            <a:stCxn id="16" idx="2"/>
            <a:endCxn id="4" idx="3"/>
          </p:cNvCxnSpPr>
          <p:nvPr/>
        </p:nvCxnSpPr>
        <p:spPr>
          <a:xfrm rot="16200000" flipH="1">
            <a:off x="3310972" y="3303067"/>
            <a:ext cx="1424657" cy="30601"/>
          </a:xfrm>
          <a:prstGeom prst="curvedConnector4">
            <a:avLst>
              <a:gd name="adj1" fmla="val 35689"/>
              <a:gd name="adj2" fmla="val 503226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F338B1-5A8B-4C55-8937-74E5FE719266}"/>
              </a:ext>
            </a:extLst>
          </p:cNvPr>
          <p:cNvSpPr txBox="1"/>
          <p:nvPr/>
        </p:nvSpPr>
        <p:spPr>
          <a:xfrm>
            <a:off x="6491288" y="2095082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Group the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/>
              <p:nvPr/>
            </p:nvSpPr>
            <p:spPr>
              <a:xfrm>
                <a:off x="4637101" y="4875268"/>
                <a:ext cx="180755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hu-HU" b="0" dirty="0"/>
                  <a:t>Apply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hu-HU" b="1" dirty="0"/>
                  <a:t> </a:t>
                </a:r>
              </a:p>
              <a:p>
                <a:r>
                  <a:rPr lang="hu-HU" dirty="0"/>
                  <a:t>objective function</a:t>
                </a:r>
                <a:endParaRPr lang="hu-HU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101" y="4875268"/>
                <a:ext cx="1807550" cy="553998"/>
              </a:xfrm>
              <a:prstGeom prst="rect">
                <a:avLst/>
              </a:prstGeom>
              <a:blipFill>
                <a:blip r:embed="rId4"/>
                <a:stretch>
                  <a:fillRect l="-8108" t="-13187" r="-7770" b="-2527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DA8D29FB-9D25-4BE2-8E19-1333AB7F0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988" y="4514850"/>
            <a:ext cx="276225" cy="1466850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4F3EA79-757B-4AE8-8E19-51CCABC4A549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rot="16200000" flipH="1">
            <a:off x="9627965" y="3760714"/>
            <a:ext cx="1315940" cy="192331"/>
          </a:xfrm>
          <a:prstGeom prst="curvedConnector3">
            <a:avLst>
              <a:gd name="adj1" fmla="val 4768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C31473-6D1E-48B4-8364-3D00B27BF13D}"/>
              </a:ext>
            </a:extLst>
          </p:cNvPr>
          <p:cNvSpPr txBox="1"/>
          <p:nvPr/>
        </p:nvSpPr>
        <p:spPr>
          <a:xfrm>
            <a:off x="8550443" y="4047707"/>
            <a:ext cx="169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Find </a:t>
            </a:r>
            <a:r>
              <a:rPr lang="hu-HU" b="1" dirty="0"/>
              <a:t>z</a:t>
            </a:r>
            <a:r>
              <a:rPr lang="hu-HU" dirty="0"/>
              <a:t> vector(s)</a:t>
            </a:r>
          </a:p>
          <a:p>
            <a:r>
              <a:rPr lang="hu-HU" dirty="0"/>
              <a:t>/w minimal &lt;</a:t>
            </a:r>
            <a:r>
              <a:rPr lang="hu-HU" b="1" dirty="0"/>
              <a:t>Q</a:t>
            </a:r>
            <a:r>
              <a:rPr lang="hu-HU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13A70-0868-40BB-B3C5-B97718E2A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1" y="3622924"/>
            <a:ext cx="3200400" cy="815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3B92D8-ACD2-4C6B-BC53-D46710CF7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6757" y="1360585"/>
            <a:ext cx="2486025" cy="1838325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$ f(\mathbf{z}) \sim \sum_{k} [z_k z_{k'} + (1-z_k)(1-z_{k'})]$&#10;&#10;&#10;\end{document}" title="IguanaTex Bitmap Display">
            <a:extLst>
              <a:ext uri="{FF2B5EF4-FFF2-40B4-BE49-F238E27FC236}">
                <a16:creationId xmlns:a16="http://schemas.microsoft.com/office/drawing/2014/main" id="{388C5CD3-4BFB-4EA9-B888-F56B8F6AD7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45" y="5623672"/>
            <a:ext cx="3988073" cy="267395"/>
          </a:xfrm>
          <a:prstGeom prst="rect">
            <a:avLst/>
          </a:prstGeom>
        </p:spPr>
      </p:pic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340B61E-5BA1-4D9C-817C-FEF03E7858F1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 rot="16200000" flipH="1">
            <a:off x="3180853" y="3696018"/>
            <a:ext cx="713797" cy="219870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877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A7AF-4038-4E92-86E2-EE6BDB27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QUBO and number of breaks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48A7B4B-4241-463C-8D97-4935CCB8A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48" y="1690688"/>
            <a:ext cx="5801784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5C052C-59CF-432D-B7DB-CE19B7A920E6}"/>
              </a:ext>
            </a:extLst>
          </p:cNvPr>
          <p:cNvSpPr txBox="1"/>
          <p:nvPr/>
        </p:nvSpPr>
        <p:spPr>
          <a:xfrm>
            <a:off x="937260" y="1690688"/>
            <a:ext cx="49400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Calculated the &lt;</a:t>
            </a:r>
            <a:r>
              <a:rPr lang="hu-HU" b="1" dirty="0"/>
              <a:t>z</a:t>
            </a:r>
            <a:r>
              <a:rPr lang="hu-HU" dirty="0"/>
              <a:t>|</a:t>
            </a:r>
            <a:r>
              <a:rPr lang="hu-HU" b="1" dirty="0"/>
              <a:t>Q</a:t>
            </a:r>
            <a:r>
              <a:rPr lang="hu-HU" dirty="0"/>
              <a:t>|</a:t>
            </a:r>
            <a:r>
              <a:rPr lang="hu-HU" b="1" dirty="0"/>
              <a:t>z</a:t>
            </a:r>
            <a:r>
              <a:rPr lang="hu-HU" dirty="0"/>
              <a:t>&gt; for all </a:t>
            </a:r>
            <a:r>
              <a:rPr lang="hu-HU" b="1" dirty="0"/>
              <a:t>z</a:t>
            </a:r>
            <a:r>
              <a:rPr lang="hu-HU" dirty="0"/>
              <a:t> in a tournament</a:t>
            </a:r>
            <a:br>
              <a:rPr lang="hu-HU" dirty="0"/>
            </a:br>
            <a:r>
              <a:rPr lang="hu-HU" dirty="0"/>
              <a:t>(all possible home-away assignment table)</a:t>
            </a:r>
            <a:endParaRPr lang="hu-HU" b="1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Implemented a </a:t>
            </a:r>
            <a:r>
              <a:rPr lang="hu-HU" b="1" dirty="0"/>
              <a:t>break counting algorithm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given a timetable and a </a:t>
            </a:r>
            <a:r>
              <a:rPr lang="hu-HU" b="1" dirty="0"/>
              <a:t>z </a:t>
            </a:r>
            <a:r>
              <a:rPr lang="hu-HU" dirty="0"/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Compared </a:t>
            </a:r>
            <a:r>
              <a:rPr lang="hu-HU" b="1" dirty="0"/>
              <a:t>energy</a:t>
            </a:r>
            <a:r>
              <a:rPr lang="hu-HU" dirty="0"/>
              <a:t> and </a:t>
            </a:r>
            <a:r>
              <a:rPr lang="hu-HU" b="1" dirty="0"/>
              <a:t>number of breaks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Expected a linear connection between breaks and energy (&lt;</a:t>
            </a:r>
            <a:r>
              <a:rPr lang="hu-HU" b="1" dirty="0"/>
              <a:t>Q</a:t>
            </a:r>
            <a:r>
              <a:rPr lang="hu-HU" dirty="0"/>
              <a:t>&gt; = &lt;</a:t>
            </a:r>
            <a:r>
              <a:rPr lang="hu-HU" b="1" dirty="0"/>
              <a:t>E</a:t>
            </a:r>
            <a:r>
              <a:rPr lang="hu-HU" dirty="0"/>
              <a:t>&gt;)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Found no clear correspondence bw breaks and expected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Perhaps </a:t>
            </a:r>
            <a:r>
              <a:rPr lang="hu-HU" b="1" dirty="0"/>
              <a:t>Q </a:t>
            </a:r>
            <a:r>
              <a:rPr lang="hu-HU" dirty="0"/>
              <a:t>calculated wrongly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32573D-FA42-4F23-AFC1-7ACD43681F03}"/>
              </a:ext>
            </a:extLst>
          </p:cNvPr>
          <p:cNvCxnSpPr/>
          <p:nvPr/>
        </p:nvCxnSpPr>
        <p:spPr>
          <a:xfrm>
            <a:off x="5257800" y="3284220"/>
            <a:ext cx="10439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34CAC3-387C-4783-9214-CA37C887B65B}"/>
              </a:ext>
            </a:extLst>
          </p:cNvPr>
          <p:cNvCxnSpPr/>
          <p:nvPr/>
        </p:nvCxnSpPr>
        <p:spPr>
          <a:xfrm flipV="1">
            <a:off x="6751320" y="2834640"/>
            <a:ext cx="4145280" cy="259842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DCC2EDF-CB42-4D3E-BF80-D6D0F4FC7ADD}"/>
              </a:ext>
            </a:extLst>
          </p:cNvPr>
          <p:cNvSpPr/>
          <p:nvPr/>
        </p:nvSpPr>
        <p:spPr>
          <a:xfrm>
            <a:off x="8915400" y="3649980"/>
            <a:ext cx="60198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8334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8504-8FBE-43D8-99E2-667A05D7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50F5628-C85F-40A8-8755-1E10AD13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5428"/>
            <a:ext cx="4524762" cy="3393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36B7B6-ABE5-4538-9A09-1178D7950D29}"/>
              </a:ext>
            </a:extLst>
          </p:cNvPr>
          <p:cNvSpPr txBox="1"/>
          <p:nvPr/>
        </p:nvSpPr>
        <p:spPr>
          <a:xfrm>
            <a:off x="732074" y="1554198"/>
            <a:ext cx="60969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Calculated the &lt;</a:t>
            </a:r>
            <a:r>
              <a:rPr lang="hu-HU" b="1" dirty="0"/>
              <a:t>z</a:t>
            </a:r>
            <a:r>
              <a:rPr lang="hu-HU" dirty="0"/>
              <a:t>|</a:t>
            </a:r>
            <a:r>
              <a:rPr lang="hu-HU" b="1" dirty="0"/>
              <a:t>Q</a:t>
            </a:r>
            <a:r>
              <a:rPr lang="hu-HU" dirty="0"/>
              <a:t>|</a:t>
            </a:r>
            <a:r>
              <a:rPr lang="hu-HU" b="1" dirty="0"/>
              <a:t>z</a:t>
            </a:r>
            <a:r>
              <a:rPr lang="hu-HU" dirty="0"/>
              <a:t>&gt; for all </a:t>
            </a:r>
            <a:r>
              <a:rPr lang="hu-HU" b="1" dirty="0"/>
              <a:t>z</a:t>
            </a:r>
            <a:r>
              <a:rPr lang="hu-HU" dirty="0"/>
              <a:t> in a tournament</a:t>
            </a:r>
            <a:br>
              <a:rPr lang="hu-HU" dirty="0"/>
            </a:b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Counted breaks for every </a:t>
            </a:r>
            <a:r>
              <a:rPr lang="hu-HU" b="1" dirty="0"/>
              <a:t>z 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Compared </a:t>
            </a:r>
            <a:r>
              <a:rPr lang="hu-HU" b="1" dirty="0"/>
              <a:t>energy</a:t>
            </a:r>
            <a:r>
              <a:rPr lang="hu-HU" dirty="0"/>
              <a:t> and </a:t>
            </a:r>
            <a:r>
              <a:rPr lang="hu-HU" b="1" dirty="0"/>
              <a:t>number of breaks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Expected a linear connection between breaks and energy (&lt;</a:t>
            </a:r>
            <a:r>
              <a:rPr lang="hu-HU" b="1" dirty="0"/>
              <a:t>Q</a:t>
            </a:r>
            <a:r>
              <a:rPr lang="hu-HU" dirty="0"/>
              <a:t>&gt; = &lt;</a:t>
            </a:r>
            <a:r>
              <a:rPr lang="hu-HU" b="1" dirty="0"/>
              <a:t>E</a:t>
            </a:r>
            <a:r>
              <a:rPr lang="hu-HU" dirty="0"/>
              <a:t>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Found no clear correspondence bw breaks and expected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Perhaps </a:t>
            </a:r>
            <a:r>
              <a:rPr lang="hu-HU" b="1" dirty="0"/>
              <a:t>Q </a:t>
            </a:r>
            <a:r>
              <a:rPr lang="hu-HU" dirty="0"/>
              <a:t>calculated wrongly</a:t>
            </a:r>
          </a:p>
        </p:txBody>
      </p:sp>
    </p:spTree>
    <p:extLst>
      <p:ext uri="{BB962C8B-B14F-4D97-AF65-F5344CB8AC3E}">
        <p14:creationId xmlns:p14="http://schemas.microsoft.com/office/powerpoint/2010/main" val="455181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8504-8FBE-43D8-99E2-667A05D7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5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C61966B-21EA-422F-B779-B3F5DDA86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286024"/>
            <a:ext cx="4438379" cy="332878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9E45EE-C74F-45CA-832E-749512B00820}"/>
              </a:ext>
            </a:extLst>
          </p:cNvPr>
          <p:cNvSpPr txBox="1"/>
          <p:nvPr/>
        </p:nvSpPr>
        <p:spPr>
          <a:xfrm>
            <a:off x="1005840" y="5699760"/>
            <a:ext cx="4922520" cy="662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hu-HU" sz="1400" dirty="0">
              <a:solidFill>
                <a:schemeClr val="tx1"/>
              </a:solidFill>
            </a:endParaRPr>
          </a:p>
        </p:txBody>
      </p: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50F5628-C85F-40A8-8755-1E10AD13D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5428"/>
            <a:ext cx="4524762" cy="3393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36B7B6-ABE5-4538-9A09-1178D7950D29}"/>
                  </a:ext>
                </a:extLst>
              </p:cNvPr>
              <p:cNvSpPr txBox="1"/>
              <p:nvPr/>
            </p:nvSpPr>
            <p:spPr>
              <a:xfrm>
                <a:off x="732074" y="1554198"/>
                <a:ext cx="6096964" cy="6740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Calculated the &lt;</a:t>
                </a:r>
                <a:r>
                  <a:rPr lang="hu-HU" b="1" dirty="0"/>
                  <a:t>z</a:t>
                </a:r>
                <a:r>
                  <a:rPr lang="hu-HU" dirty="0"/>
                  <a:t>|</a:t>
                </a:r>
                <a:r>
                  <a:rPr lang="hu-HU" b="1" dirty="0"/>
                  <a:t>Q</a:t>
                </a:r>
                <a:r>
                  <a:rPr lang="hu-HU" dirty="0"/>
                  <a:t>|</a:t>
                </a:r>
                <a:r>
                  <a:rPr lang="hu-HU" b="1" dirty="0"/>
                  <a:t>z</a:t>
                </a:r>
                <a:r>
                  <a:rPr lang="hu-HU" dirty="0"/>
                  <a:t>&gt; for all </a:t>
                </a:r>
                <a:r>
                  <a:rPr lang="hu-HU" b="1" dirty="0"/>
                  <a:t>z</a:t>
                </a:r>
                <a:r>
                  <a:rPr lang="hu-HU" dirty="0"/>
                  <a:t> in a tournament</a:t>
                </a:r>
                <a:br>
                  <a:rPr lang="hu-HU" dirty="0"/>
                </a:b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Counted breaks for every </a:t>
                </a:r>
                <a:r>
                  <a:rPr lang="hu-HU" b="1" dirty="0"/>
                  <a:t>z </a:t>
                </a: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Compared </a:t>
                </a:r>
                <a:r>
                  <a:rPr lang="hu-HU" b="1" dirty="0"/>
                  <a:t>energy</a:t>
                </a:r>
                <a:r>
                  <a:rPr lang="hu-HU" dirty="0"/>
                  <a:t> and </a:t>
                </a:r>
                <a:r>
                  <a:rPr lang="hu-HU" b="1" dirty="0"/>
                  <a:t>number of breaks</a:t>
                </a:r>
                <a:endParaRPr lang="hu-HU" dirty="0"/>
              </a:p>
              <a:p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Expected a linear connection between breaks and energy (&lt;</a:t>
                </a:r>
                <a:r>
                  <a:rPr lang="hu-HU" b="1" dirty="0"/>
                  <a:t>Q</a:t>
                </a:r>
                <a:r>
                  <a:rPr lang="hu-HU" dirty="0"/>
                  <a:t>&gt; = &lt;</a:t>
                </a:r>
                <a:r>
                  <a:rPr lang="hu-HU" b="1" dirty="0"/>
                  <a:t>E</a:t>
                </a:r>
                <a:r>
                  <a:rPr lang="hu-HU" dirty="0"/>
                  <a:t>&gt;)</a:t>
                </a:r>
              </a:p>
              <a:p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Q was </a:t>
                </a:r>
                <a:r>
                  <a:rPr lang="hu-HU" dirty="0"/>
                  <a:t>calculated wrongly (change up 	     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Overlapping data points – noise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Correspondence bw energies and breaks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The lowest energy </a:t>
                </a:r>
                <a:r>
                  <a:rPr lang="hu-HU" dirty="0"/>
                  <a:t>configuration paired with a </a:t>
                </a:r>
                <a:br>
                  <a:rPr lang="hu-HU" dirty="0"/>
                </a:br>
                <a:r>
                  <a:rPr lang="hu-HU" dirty="0"/>
                  <a:t>min-break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b="0" dirty="0"/>
                  <a:t> </a:t>
                </a:r>
                <a:r>
                  <a:rPr lang="hu-HU" b="1" dirty="0"/>
                  <a:t>quantum annealing </a:t>
                </a:r>
                <a:r>
                  <a:rPr lang="hu-HU" dirty="0"/>
                  <a:t>is viable</a:t>
                </a:r>
                <a:r>
                  <a:rPr lang="hu-HU" b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36B7B6-ABE5-4538-9A09-1178D7950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4" y="1554198"/>
                <a:ext cx="6096964" cy="6740307"/>
              </a:xfrm>
              <a:prstGeom prst="rect">
                <a:avLst/>
              </a:prstGeom>
              <a:blipFill>
                <a:blip r:embed="rId5"/>
                <a:stretch>
                  <a:fillRect l="-600" t="-4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BF4D0E0-ABEE-49BD-AC71-8EE768B79785}"/>
              </a:ext>
            </a:extLst>
          </p:cNvPr>
          <p:cNvSpPr txBox="1"/>
          <p:nvPr/>
        </p:nvSpPr>
        <p:spPr>
          <a:xfrm>
            <a:off x="6355949" y="3589929"/>
            <a:ext cx="11734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hu-HU" sz="1400" dirty="0">
                <a:solidFill>
                  <a:schemeClr val="tx1"/>
                </a:solidFill>
              </a:rPr>
              <a:t>recent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C9B0F-A247-4710-8691-BF6E80A4938D}"/>
              </a:ext>
            </a:extLst>
          </p:cNvPr>
          <p:cNvSpPr txBox="1"/>
          <p:nvPr/>
        </p:nvSpPr>
        <p:spPr>
          <a:xfrm>
            <a:off x="6355949" y="470374"/>
            <a:ext cx="11734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hu-HU" sz="1400" dirty="0">
                <a:solidFill>
                  <a:schemeClr val="tx1"/>
                </a:solidFill>
              </a:rPr>
              <a:t>previous</a:t>
            </a:r>
          </a:p>
        </p:txBody>
      </p:sp>
      <p:pic>
        <p:nvPicPr>
          <p:cNvPr id="14" name="Picture 13" descr="\documentclass{article}&#10;\usepackage{amsmath}&#10;\pagestyle{empty}&#10;\begin{document}&#10;&#10;$ z_4 \: - \: z_5$&#10;&#10;&#10;\end{document}" title="IguanaTex Bitmap Display">
            <a:extLst>
              <a:ext uri="{FF2B5EF4-FFF2-40B4-BE49-F238E27FC236}">
                <a16:creationId xmlns:a16="http://schemas.microsoft.com/office/drawing/2014/main" id="{6D6EAF76-5CDA-4F4E-B33B-DD4CE8BA9A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0" y="4178300"/>
            <a:ext cx="764088" cy="1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71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33FB-A7CE-486A-AB56-F63B365C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828A-95BB-48A1-9FC2-F6F662A4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Break minimization: less of two home/away games in a row</a:t>
            </a:r>
          </a:p>
          <a:p>
            <a:endParaRPr lang="hu-HU" sz="2000" b="1" dirty="0"/>
          </a:p>
          <a:p>
            <a:r>
              <a:rPr lang="hu-HU" sz="2000" b="1" dirty="0"/>
              <a:t>Goal</a:t>
            </a:r>
            <a:r>
              <a:rPr lang="hu-HU" sz="2000" dirty="0"/>
              <a:t>: generate home-away assigment tables (</a:t>
            </a:r>
            <a:r>
              <a:rPr lang="hu-HU" sz="2000" b="1" dirty="0"/>
              <a:t>where </a:t>
            </a:r>
            <a:r>
              <a:rPr lang="hu-HU" sz="2000" dirty="0"/>
              <a:t>teams play)</a:t>
            </a:r>
          </a:p>
          <a:p>
            <a:endParaRPr lang="hu-HU" sz="2000" dirty="0"/>
          </a:p>
          <a:p>
            <a:r>
              <a:rPr lang="hu-HU" sz="2000" dirty="0"/>
              <a:t>Formulating a QUBO problem based on break minimization</a:t>
            </a:r>
          </a:p>
          <a:p>
            <a:endParaRPr lang="hu-HU" sz="2000" dirty="0"/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F5BBA38-026E-409E-9F28-491104891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0" y="2917666"/>
            <a:ext cx="4165812" cy="312435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C76DA84-AE5C-4AFA-97C6-1A8BC1034F7B}"/>
              </a:ext>
            </a:extLst>
          </p:cNvPr>
          <p:cNvGrpSpPr/>
          <p:nvPr/>
        </p:nvGrpSpPr>
        <p:grpSpPr>
          <a:xfrm>
            <a:off x="1272963" y="4126865"/>
            <a:ext cx="5915025" cy="1771650"/>
            <a:chOff x="5835967" y="4001294"/>
            <a:chExt cx="5915025" cy="17716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2268D6-1BEC-4B01-89CF-3ADFA5961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5967" y="4001294"/>
              <a:ext cx="5915025" cy="17716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8FBCF1-7EF9-4F0A-9A1C-436E50AF8574}"/>
                </a:ext>
              </a:extLst>
            </p:cNvPr>
            <p:cNvSpPr/>
            <p:nvPr/>
          </p:nvSpPr>
          <p:spPr>
            <a:xfrm>
              <a:off x="6537960" y="4001294"/>
              <a:ext cx="807720" cy="342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3BD2BDB-1E58-41FD-878B-3BC7506C8A24}"/>
              </a:ext>
            </a:extLst>
          </p:cNvPr>
          <p:cNvSpPr/>
          <p:nvPr/>
        </p:nvSpPr>
        <p:spPr>
          <a:xfrm>
            <a:off x="5182976" y="5050790"/>
            <a:ext cx="57150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48F7C-420B-408C-9CD2-59BC2E720EC8}"/>
              </a:ext>
            </a:extLst>
          </p:cNvPr>
          <p:cNvSpPr/>
          <p:nvPr/>
        </p:nvSpPr>
        <p:spPr>
          <a:xfrm>
            <a:off x="5838296" y="5050790"/>
            <a:ext cx="571500" cy="1905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CA670-2192-4CDF-8E54-0DEB4E73C888}"/>
              </a:ext>
            </a:extLst>
          </p:cNvPr>
          <p:cNvSpPr/>
          <p:nvPr/>
        </p:nvSpPr>
        <p:spPr>
          <a:xfrm>
            <a:off x="6124046" y="4966970"/>
            <a:ext cx="571500" cy="35814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Picture 2" descr="Post-game handshake ban idiotic - National Alliance for Youth Sports">
            <a:extLst>
              <a:ext uri="{FF2B5EF4-FFF2-40B4-BE49-F238E27FC236}">
                <a16:creationId xmlns:a16="http://schemas.microsoft.com/office/drawing/2014/main" id="{8A695A50-8DF5-4F79-94B6-FEBF60AD0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322" y="740252"/>
            <a:ext cx="2963395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7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hu-HU"/>
              <a:t>Application: break minimization</a:t>
            </a:r>
            <a:endParaRPr lang="hu-H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AAF9-2F7B-4D53-821D-95BFE2A2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7825739" cy="3462228"/>
          </a:xfrm>
        </p:spPr>
        <p:txBody>
          <a:bodyPr>
            <a:normAutofit/>
          </a:bodyPr>
          <a:lstStyle/>
          <a:p>
            <a:r>
              <a:rPr lang="hu-HU" sz="1400" b="1" dirty="0"/>
              <a:t>Balance the tournament</a:t>
            </a:r>
            <a:r>
              <a:rPr lang="hu-HU" sz="1400" dirty="0"/>
              <a:t>: limit home/away games in a row</a:t>
            </a:r>
          </a:p>
          <a:p>
            <a:r>
              <a:rPr lang="hu-HU" sz="1400" i="1" dirty="0"/>
              <a:t>Break: </a:t>
            </a:r>
            <a:r>
              <a:rPr lang="hu-HU" sz="1400" dirty="0"/>
              <a:t>when a team plays two consecutive games at home or away</a:t>
            </a:r>
          </a:p>
          <a:p>
            <a:endParaRPr lang="hu-HU" sz="1400" dirty="0"/>
          </a:p>
          <a:p>
            <a:r>
              <a:rPr lang="hu-HU" sz="1400" dirty="0"/>
              <a:t>Minimizing breaks ensures fairness</a:t>
            </a:r>
          </a:p>
          <a:p>
            <a:pPr marL="0" indent="0">
              <a:buNone/>
            </a:pPr>
            <a:r>
              <a:rPr lang="hu-HU" sz="2800" b="1" dirty="0"/>
              <a:t>					How?</a:t>
            </a:r>
          </a:p>
        </p:txBody>
      </p:sp>
      <p:pic>
        <p:nvPicPr>
          <p:cNvPr id="8" name="Picture 7" descr="A group of men playing football&#10;&#10;Description automatically generated with medium confidence">
            <a:extLst>
              <a:ext uri="{FF2B5EF4-FFF2-40B4-BE49-F238E27FC236}">
                <a16:creationId xmlns:a16="http://schemas.microsoft.com/office/drawing/2014/main" id="{912FEB49-E94C-40D3-82B5-7C4F58121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27" y="0"/>
            <a:ext cx="4562272" cy="3200400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1377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32D4-326C-4797-A966-CB25DC44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725"/>
            <a:ext cx="10515600" cy="1325563"/>
          </a:xfrm>
        </p:spPr>
        <p:txBody>
          <a:bodyPr/>
          <a:lstStyle/>
          <a:p>
            <a:r>
              <a:rPr lang="hu-HU" dirty="0">
                <a:latin typeface="+mn-lt"/>
              </a:rPr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CCF5-9AC4-4EEE-9510-C9EDD834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020" y="1825625"/>
            <a:ext cx="5859780" cy="4351338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When will we be able to build a</a:t>
            </a:r>
            <a:r>
              <a:rPr lang="hu-HU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 powerful</a:t>
            </a: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 optical quantum computer?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What physical resources and equipment will this device need?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How much do we have to improve technology to reach this?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365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A9ED-9E05-4DD5-973C-9186ECFE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Combinatorial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4DA0-F2C3-420F-BFF6-AE6C98E4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Combinatorial optimisation problems:</a:t>
            </a:r>
          </a:p>
          <a:p>
            <a:pPr lvl="1"/>
            <a:r>
              <a:rPr lang="hu-HU" dirty="0"/>
              <a:t>Discrete variables (instead of continous)</a:t>
            </a:r>
          </a:p>
          <a:p>
            <a:pPr lvl="1"/>
            <a:endParaRPr lang="hu-HU" dirty="0"/>
          </a:p>
          <a:p>
            <a:pPr lvl="1"/>
            <a:r>
              <a:rPr lang="hu-HU" dirty="0"/>
              <a:t>Optimizing over </a:t>
            </a:r>
            <a:r>
              <a:rPr lang="hu-HU" b="1" dirty="0"/>
              <a:t>discrete</a:t>
            </a:r>
            <a:r>
              <a:rPr lang="hu-HU" dirty="0"/>
              <a:t> &gt;&gt; </a:t>
            </a:r>
            <a:r>
              <a:rPr lang="hu-HU" b="1" dirty="0"/>
              <a:t>continous </a:t>
            </a:r>
            <a:r>
              <a:rPr lang="hu-HU" dirty="0"/>
              <a:t>variables</a:t>
            </a:r>
          </a:p>
          <a:p>
            <a:pPr lvl="1"/>
            <a:endParaRPr lang="hu-HU" dirty="0"/>
          </a:p>
          <a:p>
            <a:pPr lvl="1"/>
            <a:r>
              <a:rPr lang="hu-HU" dirty="0">
                <a:solidFill>
                  <a:schemeClr val="tx1"/>
                </a:solidFill>
              </a:rPr>
              <a:t>Constraints?</a:t>
            </a:r>
          </a:p>
          <a:p>
            <a:pPr lvl="2"/>
            <a:r>
              <a:rPr lang="hu-HU" dirty="0"/>
              <a:t>Continous: add to the objective function! (eg. Lagrangian multiplier)</a:t>
            </a:r>
            <a:endParaRPr lang="hu-HU" dirty="0">
              <a:solidFill>
                <a:schemeClr val="tx1"/>
              </a:solidFill>
            </a:endParaRPr>
          </a:p>
          <a:p>
            <a:pPr lvl="2"/>
            <a:r>
              <a:rPr lang="hu-HU" dirty="0"/>
              <a:t>Discrete is h</a:t>
            </a:r>
            <a:r>
              <a:rPr lang="hu-HU" dirty="0">
                <a:solidFill>
                  <a:schemeClr val="tx1"/>
                </a:solidFill>
              </a:rPr>
              <a:t>ard, if there are constraints (check every case)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42B79-E703-449A-9A96-E33DD1280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087" y="1962150"/>
            <a:ext cx="276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Combinatorial optimization: QUBO</a:t>
            </a:r>
          </a:p>
          <a:p>
            <a:pPr>
              <a:lnSpc>
                <a:spcPct val="150000"/>
              </a:lnSpc>
            </a:pPr>
            <a:r>
              <a:rPr lang="hu-HU" dirty="0"/>
              <a:t>Boson sampling: How to convert discrete to continous?</a:t>
            </a:r>
          </a:p>
          <a:p>
            <a:pPr>
              <a:lnSpc>
                <a:spcPct val="150000"/>
              </a:lnSpc>
            </a:pPr>
            <a:r>
              <a:rPr lang="hu-HU" dirty="0"/>
              <a:t>Variational solver: boson sampler – part of an optimizer</a:t>
            </a:r>
          </a:p>
          <a:p>
            <a:pPr>
              <a:lnSpc>
                <a:spcPct val="150000"/>
              </a:lnSpc>
            </a:pPr>
            <a:r>
              <a:rPr lang="hu-HU" dirty="0"/>
              <a:t>Progress results</a:t>
            </a:r>
          </a:p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303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A9ED-9E05-4DD5-973C-9186ECFE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Combinatorial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4DA0-F2C3-420F-BFF6-AE6C98E4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Combinatorial optimisation problems:</a:t>
            </a: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Discrete variables (instead of continous)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over </a:t>
            </a:r>
            <a:r>
              <a:rPr lang="hu-H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discrete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&gt;&gt; </a:t>
            </a:r>
            <a:r>
              <a:rPr lang="hu-H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continous 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Constraints?</a:t>
            </a:r>
          </a:p>
          <a:p>
            <a:pPr lvl="2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Continous: add to the objective function! (eg. Lagrangian multiplier)</a:t>
            </a:r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Discrete is h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ard, if there are constraints (check every case)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even harder for </a:t>
            </a:r>
            <a:r>
              <a:rPr lang="hu-H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(0,1) variables: brute force method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42B79-E703-449A-9A96-E33DD1280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087" y="1962150"/>
            <a:ext cx="276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8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C24B-D202-49E0-9803-FF84FB4E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Quadratic unconstrained binary optimization - QUBO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F65E9-B171-4D64-B0C0-2D197471ABEE}"/>
                  </a:ext>
                </a:extLst>
              </p:cNvPr>
              <p:cNvSpPr txBox="1"/>
              <p:nvPr/>
            </p:nvSpPr>
            <p:spPr>
              <a:xfrm>
                <a:off x="838200" y="1973580"/>
                <a:ext cx="2842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 smtClean="0">
                          <a:latin typeface="Cambria Math" panose="02040503050406030204" pitchFamily="18" charset="0"/>
                        </a:rPr>
                        <m:t>〈 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hu-HU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F65E9-B171-4D64-B0C0-2D197471A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3580"/>
                <a:ext cx="2842260" cy="369332"/>
              </a:xfrm>
              <a:prstGeom prst="rect">
                <a:avLst/>
              </a:prstGeom>
              <a:blipFill>
                <a:blip r:embed="rId3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4649EE-82EE-4C3E-9636-0F50B502C610}"/>
                  </a:ext>
                </a:extLst>
              </p:cNvPr>
              <p:cNvSpPr txBox="1"/>
              <p:nvPr/>
            </p:nvSpPr>
            <p:spPr>
              <a:xfrm>
                <a:off x="4610100" y="1984336"/>
                <a:ext cx="3802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hu-HU" dirty="0"/>
                  <a:t> is a symmetric matrix (n x 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is a </a:t>
                </a:r>
                <a:r>
                  <a:rPr lang="hu-HU" b="1" dirty="0"/>
                  <a:t>binary </a:t>
                </a:r>
                <a:r>
                  <a:rPr lang="hu-HU" dirty="0"/>
                  <a:t>vector (n)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4649EE-82EE-4C3E-9636-0F50B502C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1984336"/>
                <a:ext cx="3802380" cy="646331"/>
              </a:xfrm>
              <a:prstGeom prst="rect">
                <a:avLst/>
              </a:prstGeom>
              <a:blipFill>
                <a:blip r:embed="rId4"/>
                <a:stretch>
                  <a:fillRect l="-962" t="-4717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727F9E-EB77-4F16-8C90-FC07E3CB4A3B}"/>
                  </a:ext>
                </a:extLst>
              </p:cNvPr>
              <p:cNvSpPr txBox="1"/>
              <p:nvPr/>
            </p:nvSpPr>
            <p:spPr>
              <a:xfrm>
                <a:off x="1215390" y="2337019"/>
                <a:ext cx="31127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1800" i="1" smtClean="0">
                        <a:latin typeface="Cambria Math" panose="02040503050406030204" pitchFamily="18" charset="0"/>
                      </a:rPr>
                      <m:t>〈 10010 | </m:t>
                    </m:r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hu-HU" sz="1800" i="1" smtClean="0">
                        <a:latin typeface="Cambria Math" panose="02040503050406030204" pitchFamily="18" charset="0"/>
                      </a:rPr>
                      <m:t>| 10010 〉</m:t>
                    </m:r>
                  </m:oMath>
                </a14:m>
                <a:r>
                  <a:rPr lang="hu-HU" sz="1800" dirty="0"/>
                  <a:t> = scalar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727F9E-EB77-4F16-8C90-FC07E3CB4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390" y="2337019"/>
                <a:ext cx="3112770" cy="369332"/>
              </a:xfrm>
              <a:prstGeom prst="rect">
                <a:avLst/>
              </a:prstGeom>
              <a:blipFill>
                <a:blip r:embed="rId5"/>
                <a:stretch>
                  <a:fillRect l="-587" t="-6557" r="-1174" b="-2623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D31DB7-A274-4539-810A-CEC49A1D5E38}"/>
                  </a:ext>
                </a:extLst>
              </p:cNvPr>
              <p:cNvSpPr txBox="1"/>
              <p:nvPr/>
            </p:nvSpPr>
            <p:spPr>
              <a:xfrm>
                <a:off x="4328160" y="3331627"/>
                <a:ext cx="2842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〈"/>
                                  <m:endChr m:val="|"/>
                                  <m:ctrlP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hu-HU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hu-HU" sz="24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</m:func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〉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D31DB7-A274-4539-810A-CEC49A1D5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60" y="3331627"/>
                <a:ext cx="2842260" cy="369332"/>
              </a:xfrm>
              <a:prstGeom prst="rect">
                <a:avLst/>
              </a:prstGeom>
              <a:blipFill>
                <a:blip r:embed="rId6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DCC64B-AF07-48DD-9300-C12FF5137FA6}"/>
                  </a:ext>
                </a:extLst>
              </p:cNvPr>
              <p:cNvSpPr txBox="1"/>
              <p:nvPr/>
            </p:nvSpPr>
            <p:spPr>
              <a:xfrm>
                <a:off x="1363980" y="3201313"/>
                <a:ext cx="4168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Optimization problem: </a:t>
                </a:r>
              </a:p>
              <a:p>
                <a:r>
                  <a:rPr lang="hu-HU" dirty="0"/>
                  <a:t>We want to find </a:t>
                </a: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such that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DCC64B-AF07-48DD-9300-C12FF5137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3201313"/>
                <a:ext cx="4168140" cy="646331"/>
              </a:xfrm>
              <a:prstGeom prst="rect">
                <a:avLst/>
              </a:prstGeom>
              <a:blipFill>
                <a:blip r:embed="rId7"/>
                <a:stretch>
                  <a:fillRect l="-1316" t="-3774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2E6F69-7F7F-4809-B2BE-1E72BCDEDA1F}"/>
                  </a:ext>
                </a:extLst>
              </p:cNvPr>
              <p:cNvSpPr txBox="1"/>
              <p:nvPr/>
            </p:nvSpPr>
            <p:spPr>
              <a:xfrm>
                <a:off x="2316480" y="4733270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hu-HU" dirty="0">
                    <a:solidFill>
                      <a:schemeClr val="tx1"/>
                    </a:solidFill>
                  </a:rPr>
                  <a:t>Size of problem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b="0" dirty="0">
                    <a:solidFill>
                      <a:schemeClr val="tx1"/>
                    </a:solidFill>
                  </a:rPr>
                  <a:t> possible solutions</a:t>
                </a:r>
              </a:p>
              <a:p>
                <a:pPr lvl="1"/>
                <a:endParaRPr lang="hu-H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hu-HU" b="1" dirty="0">
                    <a:solidFill>
                      <a:schemeClr val="tx1"/>
                    </a:solidFill>
                  </a:rPr>
                  <a:t>	Binary optimization is expensive.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2E6F69-7F7F-4809-B2BE-1E72BCDED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80" y="4733270"/>
                <a:ext cx="6096000" cy="923330"/>
              </a:xfrm>
              <a:prstGeom prst="rect">
                <a:avLst/>
              </a:prstGeom>
              <a:blipFill>
                <a:blip r:embed="rId8"/>
                <a:stretch>
                  <a:fillRect t="-2632" b="-98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1DF2BDA8-9247-4590-BFAB-5AC9B60658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27" y="4461510"/>
            <a:ext cx="276225" cy="1466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F7359B-9220-44B4-B500-1CA55F98CCE4}"/>
              </a:ext>
            </a:extLst>
          </p:cNvPr>
          <p:cNvSpPr txBox="1"/>
          <p:nvPr/>
        </p:nvSpPr>
        <p:spPr>
          <a:xfrm>
            <a:off x="8138160" y="2924315"/>
            <a:ext cx="2842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Finance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Logistics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Number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1" dirty="0"/>
              <a:t>Scheduling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Graph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B0C0B7-2605-4430-857F-2B3AD3F2EF20}"/>
              </a:ext>
            </a:extLst>
          </p:cNvPr>
          <p:cNvCxnSpPr/>
          <p:nvPr/>
        </p:nvCxnSpPr>
        <p:spPr>
          <a:xfrm>
            <a:off x="4472940" y="1984336"/>
            <a:ext cx="0" cy="2130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60C499-64EA-420B-A949-9C47EFE6C501}"/>
              </a:ext>
            </a:extLst>
          </p:cNvPr>
          <p:cNvCxnSpPr>
            <a:cxnSpLocks/>
          </p:cNvCxnSpPr>
          <p:nvPr/>
        </p:nvCxnSpPr>
        <p:spPr>
          <a:xfrm>
            <a:off x="1493328" y="3037004"/>
            <a:ext cx="6088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3AF74E-A528-4E98-A8B6-4FD1EF84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09" y="1521142"/>
            <a:ext cx="6493128" cy="3815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673703-11BE-49C6-8547-1BFF32959360}"/>
              </a:ext>
            </a:extLst>
          </p:cNvPr>
          <p:cNvSpPr txBox="1"/>
          <p:nvPr/>
        </p:nvSpPr>
        <p:spPr>
          <a:xfrm>
            <a:off x="1621155" y="4474646"/>
            <a:ext cx="33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Beam splitters and phase shifters 	(continous variables)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164B-E6CE-4D6D-B60D-7E3776E63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915" y="2616332"/>
            <a:ext cx="3225165" cy="9934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DE4390A-45BE-4356-83F7-7F7C05BC4441}"/>
              </a:ext>
            </a:extLst>
          </p:cNvPr>
          <p:cNvSpPr/>
          <p:nvPr/>
        </p:nvSpPr>
        <p:spPr>
          <a:xfrm>
            <a:off x="1836420" y="1496159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59DB7-23CB-48F0-BF33-C8D26051C545}"/>
              </a:ext>
            </a:extLst>
          </p:cNvPr>
          <p:cNvCxnSpPr>
            <a:cxnSpLocks/>
          </p:cNvCxnSpPr>
          <p:nvPr/>
        </p:nvCxnSpPr>
        <p:spPr>
          <a:xfrm>
            <a:off x="3627120" y="1532936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2376B0-6374-4671-8248-00D135B1764B}"/>
              </a:ext>
            </a:extLst>
          </p:cNvPr>
          <p:cNvCxnSpPr>
            <a:cxnSpLocks/>
          </p:cNvCxnSpPr>
          <p:nvPr/>
        </p:nvCxnSpPr>
        <p:spPr>
          <a:xfrm flipV="1">
            <a:off x="3627120" y="3438422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DA119D-1F2C-43ED-A393-7A23F7C5E944}"/>
              </a:ext>
            </a:extLst>
          </p:cNvPr>
          <p:cNvSpPr txBox="1"/>
          <p:nvPr/>
        </p:nvSpPr>
        <p:spPr>
          <a:xfrm>
            <a:off x="8419873" y="6215876"/>
            <a:ext cx="353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54004E-1A6E-498C-AA90-4673257E249E}"/>
              </a:ext>
            </a:extLst>
          </p:cNvPr>
          <p:cNvSpPr txBox="1"/>
          <p:nvPr/>
        </p:nvSpPr>
        <p:spPr>
          <a:xfrm>
            <a:off x="6402210" y="6492875"/>
            <a:ext cx="5621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8FDE57-CA3E-4F60-A0DD-496F25357599}"/>
              </a:ext>
            </a:extLst>
          </p:cNvPr>
          <p:cNvCxnSpPr/>
          <p:nvPr/>
        </p:nvCxnSpPr>
        <p:spPr>
          <a:xfrm flipV="1">
            <a:off x="2415540" y="3162300"/>
            <a:ext cx="335280" cy="1379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6F1A3-ADDB-4111-84E1-58BC933BDDC7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2902049"/>
            <a:ext cx="160355" cy="1633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EE719C-31D9-4E2C-972D-D2F94428CE9A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569798"/>
            <a:ext cx="441625" cy="107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CD8C0A-0F3D-42A8-BEE8-D7756EA5CE55}"/>
              </a:ext>
            </a:extLst>
          </p:cNvPr>
          <p:cNvCxnSpPr>
            <a:cxnSpLocks/>
          </p:cNvCxnSpPr>
          <p:nvPr/>
        </p:nvCxnSpPr>
        <p:spPr>
          <a:xfrm flipV="1">
            <a:off x="3893820" y="3345180"/>
            <a:ext cx="0" cy="1303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153A9B0-1780-43F5-843B-A461C458B83A}"/>
              </a:ext>
            </a:extLst>
          </p:cNvPr>
          <p:cNvSpPr/>
          <p:nvPr/>
        </p:nvSpPr>
        <p:spPr>
          <a:xfrm>
            <a:off x="8200354" y="2529840"/>
            <a:ext cx="1377986" cy="830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409E128-E2B6-4917-8320-CFAA84DA4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38" y="2586108"/>
            <a:ext cx="767290" cy="6085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B28E279-48A9-45E8-88D0-9D092C2B4B27}"/>
              </a:ext>
            </a:extLst>
          </p:cNvPr>
          <p:cNvSpPr txBox="1"/>
          <p:nvPr/>
        </p:nvSpPr>
        <p:spPr>
          <a:xfrm>
            <a:off x="2180272" y="1059477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</p:spTree>
    <p:extLst>
      <p:ext uri="{BB962C8B-B14F-4D97-AF65-F5344CB8AC3E}">
        <p14:creationId xmlns:p14="http://schemas.microsoft.com/office/powerpoint/2010/main" val="13293347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490,5684"/>
  <p:tag name="LATEXADDIN" val="\documentclass{article}&#10;\usepackage{amsmath}&#10;\pagestyle{empty}&#10;\begin{document}&#10;&#10;$ |\mathbf{n}\rangle \rightarrow |\mathbf{b}\rangle$&#10;&#10;&#10;\end{document}"/>
  <p:tag name="IGUANATEXSIZE" val="12"/>
  <p:tag name="IGUANATEXCURSOR" val="13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,0193"/>
  <p:tag name="ORIGINALWIDTH" val="1211,419"/>
  <p:tag name="LATEXADDIN" val="\documentclass{article}&#10;\usepackage{amsmath}&#10;\pagestyle{empty}&#10;\begin{document}&#10;&#10;$ \sum_{s \subset S} P_s \rightarrow \beta_{|\mathbf{b}\rangle} \: \epsilon \, [0,1]  $&#10;&#10;&#10;\end{document}"/>
  <p:tag name="IGUANATEXSIZE" val="12"/>
  <p:tag name="IGUANATEXCURSOR" val="14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2713"/>
  <p:tag name="ORIGINALWIDTH" val="1898,515"/>
  <p:tag name="LATEXADDIN" val="\documentclass{article}&#10;\usepackage{amsmath}&#10;\pagestyle{empty}&#10;\begin{document}&#10;&#10;$ E(\psi, \vartheta) = \sum_{|\mathbf{b}\rangle} \beta_{|\mathbf{b}\rangle} \langle \mathbf{b} | \: Q \: |\mathbf{b}\rangle = \langle Q \rangle$&#10;&#10;&#10;\end{document}"/>
  <p:tag name="IGUANATEXSIZE" val="20"/>
  <p:tag name="IGUANATEXCURSOR" val="22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429,7"/>
  <p:tag name="LATEXADDIN" val="\documentclass{article}&#10;\usepackage{amsmath}&#10;\pagestyle{empty}&#10;\begin{document}&#10;&#10;$ |\mathbf{b^*}\rangle =  \text{argmin}(\langle \mathbf{b^*} | \: Q \: |\mathbf{b^*}\rangle) $&#10;&#10;&#10;\end{document}"/>
  <p:tag name="IGUANATEXSIZE" val="20"/>
  <p:tag name="IGUANATEXCURSOR" val="10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733"/>
  <p:tag name="ORIGINALWIDTH" val="812,3634"/>
  <p:tag name="LATEXADDIN" val="\documentclass{article}&#10;\usepackage{amsmath}&#10;\pagestyle{empty}&#10;\begin{document}&#10;&#10;$ \vartheta_i' \rightarrow \vartheta_i - \eta \frac{\partial E}{\partial \vartheta_i} $&#10;&#10;&#10;\end{document}"/>
  <p:tag name="IGUANATEXSIZE" val="20"/>
  <p:tag name="IGUANATEXCURSOR" val="16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,2754"/>
  <p:tag name="ORIGINALWIDTH" val="1066,649"/>
  <p:tag name="LATEXADDIN" val="\documentclass{article}&#10;\usepackage{amsmath}&#10;\pagestyle{empty}&#10;\begin{document}&#10;&#10;$ \frac{\partial E}{\partial \vartheta_i}  \approx \frac{E(\vartheta_i + \varepsilon) - E(\vartheta_i)}{\varepsilon} $&#10;&#10;&#10;\end{document}"/>
  <p:tag name="IGUANATEXSIZE" val="20"/>
  <p:tag name="IGUANATEXCURSOR" val="197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5827"/>
  <p:tag name="ORIGINALWIDTH" val="50,25701"/>
  <p:tag name="LATEXADDIN" val="\documentclass{article}&#10;\usepackage{amsmath}&#10;\pagestyle{empty}&#10;\begin{document}&#10;&#10;$ \varepsilon $&#10;&#10;&#10;\end{document}"/>
  <p:tag name="IGUANATEXSIZE" val="18"/>
  <p:tag name="IGUANATEXCURSOR" val="9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071,149"/>
  <p:tag name="LATEXADDIN" val="\documentclass{article}&#10;\usepackage{amsmath}&#10;\pagestyle{empty}&#10;\begin{document}&#10;&#10;$E(\vartheta_i + \varepsilon) \: \text{and} \: E(\vartheta_i)$&#10;&#10;&#10;\end{document}"/>
  <p:tag name="IGUANATEXSIZE" val="18"/>
  <p:tag name="IGUANATEXCURSOR" val="128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,2754"/>
  <p:tag name="ORIGINALWIDTH" val="2032,034"/>
  <p:tag name="LATEXADDIN" val="\documentclass{article}&#10;\usepackage{amsmath}&#10;\pagestyle{empty}&#10;\begin{document}&#10;&#10;$ 2 \frac{\partial E(\vartheta_i)}{\vartheta_i} = E (\vartheta_i + \pi/2) - E(\vartheta_i - \pi/2) $&#10;&#10;&#10;\end{document}"/>
  <p:tag name="IGUANATEXSIZE" val="18"/>
  <p:tag name="IGUANATEXCURSOR" val="179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2683"/>
  <p:tag name="ORIGINALWIDTH" val="1960,774"/>
  <p:tag name="LATEXADDIN" val="\documentclass{article}&#10;\usepackage{amsmath}&#10;\pagestyle{empty}&#10;\begin{document}&#10;&#10;$ f(\mathbf{z}) \sim \sum_{k} [z_k z_{k'} + (1-z_k)(1-z_{k'})]$&#10;&#10;&#10;\end{document}"/>
  <p:tag name="IGUANATEXSIZE" val="20"/>
  <p:tag name="IGUANATEXCURSOR" val="11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6055"/>
  <p:tag name="ORIGINALWIDTH" val="417,8083"/>
  <p:tag name="LATEXADDIN" val="\documentclass{article}&#10;\usepackage{amsmath}&#10;\pagestyle{empty}&#10;\begin{document}&#10;&#10;$ z_4 \: - \: z_5$&#10;&#10;&#10;\end{document}"/>
  <p:tag name="IGUANATEXSIZE" val="18"/>
  <p:tag name="IGUANATEXCURSOR" val="9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889,6241"/>
  <p:tag name="LATEXADDIN" val="\documentclass{article}&#10;\usepackage{amsmath}&#10;\pagestyle{empty}&#10;\begin{document}&#10;&#10;$ P_S (\vartheta, \psi) = |\alpha_S|^2 $&#10;&#10;&#10;\end{document}"/>
  <p:tag name="IGUANATEXSIZE" val="20"/>
  <p:tag name="IGUANATEXCURSOR" val="10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10130</TotalTime>
  <Words>2896</Words>
  <Application>Microsoft Office PowerPoint</Application>
  <PresentationFormat>Widescreen</PresentationFormat>
  <Paragraphs>390</Paragraphs>
  <Slides>24</Slides>
  <Notes>13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LM Roman 10</vt:lpstr>
      <vt:lpstr>Segoe UI</vt:lpstr>
      <vt:lpstr>Office Theme</vt:lpstr>
      <vt:lpstr>Quadratic optimization with quantum computing Biweekely Presentation III</vt:lpstr>
      <vt:lpstr>Application: break minimization</vt:lpstr>
      <vt:lpstr>Application: break minimization</vt:lpstr>
      <vt:lpstr>Open questions</vt:lpstr>
      <vt:lpstr>Combinatorial optimization</vt:lpstr>
      <vt:lpstr>Overview</vt:lpstr>
      <vt:lpstr>Combinatorial optimization</vt:lpstr>
      <vt:lpstr>Quadratic unconstrained binary optimization - QUBO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overview</vt:lpstr>
      <vt:lpstr>PowerPoint Presentation</vt:lpstr>
      <vt:lpstr>Application: break minimization</vt:lpstr>
      <vt:lpstr>Break minimization: formulation</vt:lpstr>
      <vt:lpstr>Break minimization: formulation</vt:lpstr>
      <vt:lpstr>QUBO and number of breaks</vt:lpstr>
      <vt:lpstr>Progress</vt:lpstr>
      <vt:lpstr>Progress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optimization with quantum computing</dc:title>
  <dc:creator>Balint831@sulid.hu</dc:creator>
  <cp:lastModifiedBy>Balint831@sulid.hu</cp:lastModifiedBy>
  <cp:revision>208</cp:revision>
  <dcterms:created xsi:type="dcterms:W3CDTF">2022-02-21T08:30:20Z</dcterms:created>
  <dcterms:modified xsi:type="dcterms:W3CDTF">2022-04-11T13:15:51Z</dcterms:modified>
</cp:coreProperties>
</file>