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14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5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9.xml" ContentType="application/vnd.openxmlformats-officedocument.presentationml.notesSlide+xml"/>
  <Override PartName="/ppt/ink/ink77.xml" ContentType="application/inkml+xml"/>
  <Override PartName="/ppt/ink/ink78.xml" ContentType="application/inkml+xml"/>
  <Override PartName="/ppt/ink/ink79.xml" ContentType="application/inkml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0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1.xml" ContentType="application/vnd.openxmlformats-officedocument.presentationml.notesSlide+xml"/>
  <Override PartName="/ppt/ink/ink83.xml" ContentType="application/inkml+xml"/>
  <Override PartName="/ppt/ink/ink84.xml" ContentType="application/inkml+xml"/>
  <Override PartName="/ppt/ink/ink85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6.xml" ContentType="application/vnd.openxmlformats-officedocument.presentationml.tags+xml"/>
  <Override PartName="/ppt/notesSlides/notesSlide2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8.xml" ContentType="application/vnd.openxmlformats-officedocument.presentationml.notesSlide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21" r:id="rId3"/>
    <p:sldId id="307" r:id="rId4"/>
    <p:sldId id="308" r:id="rId5"/>
    <p:sldId id="318" r:id="rId6"/>
    <p:sldId id="317" r:id="rId7"/>
    <p:sldId id="309" r:id="rId8"/>
    <p:sldId id="320" r:id="rId9"/>
    <p:sldId id="319" r:id="rId10"/>
    <p:sldId id="311" r:id="rId11"/>
    <p:sldId id="310" r:id="rId12"/>
    <p:sldId id="316" r:id="rId13"/>
    <p:sldId id="313" r:id="rId14"/>
    <p:sldId id="315" r:id="rId15"/>
    <p:sldId id="268" r:id="rId16"/>
    <p:sldId id="276" r:id="rId17"/>
    <p:sldId id="257" r:id="rId18"/>
    <p:sldId id="265" r:id="rId19"/>
    <p:sldId id="300" r:id="rId20"/>
    <p:sldId id="301" r:id="rId21"/>
    <p:sldId id="293" r:id="rId22"/>
    <p:sldId id="294" r:id="rId23"/>
    <p:sldId id="292" r:id="rId24"/>
    <p:sldId id="291" r:id="rId25"/>
    <p:sldId id="289" r:id="rId26"/>
    <p:sldId id="297" r:id="rId27"/>
    <p:sldId id="298" r:id="rId28"/>
    <p:sldId id="296" r:id="rId29"/>
    <p:sldId id="295" r:id="rId30"/>
    <p:sldId id="306" r:id="rId31"/>
    <p:sldId id="288" r:id="rId32"/>
    <p:sldId id="266" r:id="rId33"/>
    <p:sldId id="261" r:id="rId34"/>
    <p:sldId id="277" r:id="rId35"/>
    <p:sldId id="258" r:id="rId36"/>
    <p:sldId id="282" r:id="rId37"/>
    <p:sldId id="281" r:id="rId38"/>
    <p:sldId id="280" r:id="rId39"/>
    <p:sldId id="284" r:id="rId40"/>
    <p:sldId id="285" r:id="rId41"/>
    <p:sldId id="260" r:id="rId42"/>
    <p:sldId id="263" r:id="rId43"/>
    <p:sldId id="272" r:id="rId44"/>
    <p:sldId id="273" r:id="rId45"/>
    <p:sldId id="287" r:id="rId46"/>
    <p:sldId id="275" r:id="rId47"/>
    <p:sldId id="278" r:id="rId48"/>
    <p:sldId id="286" r:id="rId49"/>
    <p:sldId id="274" r:id="rId50"/>
    <p:sldId id="304" r:id="rId51"/>
  </p:sldIdLst>
  <p:sldSz cx="12192000" cy="6858000"/>
  <p:notesSz cx="7104063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85360" autoAdjust="0"/>
  </p:normalViewPr>
  <p:slideViewPr>
    <p:cSldViewPr snapToGrid="0">
      <p:cViewPr varScale="1">
        <p:scale>
          <a:sx n="96" d="100"/>
          <a:sy n="96" d="100"/>
        </p:scale>
        <p:origin x="1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8:43:19.3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4358 139,'-2'-1,"0"-1,-4-1,-2 0,1 0,-2-2,1 0,0 1,0 0,0-1,1 2,1-1,0 0,1 2,-1-1,-1 0,-1 0,0 0,-1-1,1 1,-1 1,2 0,-1 1,1 0,-1 1,1 0,0 0,0 0,-1 1,1-1,0 0,0 0,0 0,0 0,-1 0,1 0,0 0,-1 1,1 1,0-1,-2 0,1 0,-1 0,0 0,2 1,-2-1,2 2,0-1,-1 1,1-2,0 0,0 0,0 0,-1 1,1-1,1 1,1 1,-1-1,0 0,0 1,-1-1,0 1,0 0,0-1,-1-1,0 0,-1 1,0-1,0 2,1 0,1 1,-1-1,1 0,0-1,-1 0,2 1,1 1,-1 0,0 1,0-1,-1 1,0-1,2 0,-1 0,0 0,0 0,0 1,0-1,1 0,0 0,1 0,-1 0,0-1,0 1,0-1,0 1,-2-1,1 2,0-1,-2 0,1 1,0 0,-1 0,2-1,1 0,-1 0,-1 2,-1-2,0 0,2 1,0 0,-1 0,0 0,2 1,0-1,0 0,1 1,-1-1,0 2,-1 0,2-2,-2 1,1 0,-1 0,1 0,0 0,0-1,0 1,0 0,0 0,1 0,0-1,-1 1,1 0,-2 0,1 1,0 0,0-1,0-1,0 0,1 0,0-2,0 1,1 0,-2 0,1 1,-1-1,1 0,0 1,0-1,-1 1,1-1,-1 0,-1 0,-1 2,0 0,1 1,-1 0,2 0,-1-1,0 0,-1 0,1 0,-1 0,-1 1,3 0,-1 0,0 1,0-1,0 0,-1 0,0 1,0-1,0 0,-2 0,2 0,-1 1,1-1,0 0,0 1,0-1,0 0,0 0,0 2,0 0,-2-1,1 1,-2-1,2 0,0 0,-1-1,0 0,0 0,0 0,1 1,0 2,0-2,-1 1,0-1,1-1,-2 1,1-1,0 0,1 1,-1-1,0 0,1 0,-3 1,1-1,1 1,0 1,-1 0,1-1,-1 1,2-2,0 1,-1-1,0 0,0 1,1-1,-1 0,2 0,-2 1,0-3,1 1,-1 0,1 0,-1 0,0 1,0-2,1 1,0-1,0 1,-1-1,-1 2,0 1,-1-1,-1 1,2-2,1 0,2 0,1-2,-1 1,2 0,-1 0,-1-1,0 0,1 1,1-2,-1 1,0-1,0 1,-1 1,0-1,0 0,-1 0,1 0,1 1,0 1,1-1,-1-1,-2 2,0-1,0 0,-1 0,1 1,0 0,0 0,1-1,0 1,0 0,0-1,-1 0,1 1,0 0,-1-1,1 0,0 0,0 0,0 0,1 0,0 1,0-1,0 0,0 0,-1 0,2 0,-1-1,0 0,0 1,0 0,-1 0,0 0,0 1,0 0,0 0,-1-1,1 1,0 0,0 0,-1 1,1-2,0 0,-1 1,1-1,0 0,1 0,0 0,1 2,-1-1,-1 1,1 1,-1-1,0 0,-1 1,1-1,1 0,0 1,1-3,-2 1,1 0,0-1,0-1,0 0,1 0,-1 1,-1 0,2 1,-1 0,2-1,-1 0,2-1,-1 1,0-1,-2 1,0 0,-1 0,1 1,-2-1,1 0,0 1,-1 0,1-1,0 0,0 1,2 1,-1-1,0 0,-2 0,0-1,0 1,-1-1,1 1,0-1,0 0,-2-1,2 1,-1-1,1 0,-1 2,0 0,0 0,0-1,2-1,-1-1,-1 1,0-1,0 0,1 0,0 0,-1 2,0-1,0 0,1 0,-1 0,1 1,-1 0,0-2,0 1,1-1,0 0,0 0,-3 1,0 0,-3 1,-2-1,0 0,2-1,0 0,0 0,2-1,-1 1,1-1,0 0,0-1,0 0,0 1,1 0,-1 0,2 0,0 0,0 0,1 1,0-1,1 0,0 1,1 0,0-1,0 1,0-1,-2 0,1 1,-1-1,0 0,1 0,0-2,1 1,0-1,-1 0,1 0,0 2,0-1,0 1,-2 0,0 0,1 0,-2 0,0-1,1-1,0 2,-1-1,1 1,0-1,0 0,2-1,-1 1,0 0,1 1,0-1,0 0,0 0,-1 0,1-1,0 0,0 0,0 0,0 0,-1 0,1 0,-1 0,1 0,0 0,0 0,0 0,0 0,-1 0,1 0,0 0,-1 0,1 0,0 0,0 0,0 0,-2 0,0 0,0 0,1 0,0 0,-1 0,0 0,0 0,0 0,0 0,-1 1,0 1,0-1,0 0,1 0,1 0,0-1,1 0,0 0,0 1,-1 1,1-1,0 1,0-2,0 1,0 0,-1-1,1 0,-1 0,1 0,0 0,0 0,1 1,0 0,1 1,-1-1,-1 0,1 0,-1-1,0 1,-2 1,0-1,-1 0,0 1,0 0,1 0,1-1,0 2,0-1,1 0,0-1,0 1,0 0,1 1,0 0,1-1,-1 2,-1-2,0 0,1 0,-2-1,1-1,0 0,-1 0,1 0,0 1,0 1,-1-1,1 1,0-2,0 1,1 0,0 1,2 1,-1 0,2 1,-1-1,-1 1,0 0,-1 1,1 0,-1-1,2 0,0-1,-1 2,-1-1,0 0,0 1,1-2,0 2,1 0,-1 0,0 1,0 1,0-1,1-1,0 2,0-1,0-1,-1 0,0 1,0-1,0 1,-1 0,0 0,1-1,0 1,-1 0,1-1,-1 0,1 1,0 0,0 1,0 0,1 0,0-1,1 0,-1 0,-1-1,1-1,-1 1,2 1,-1 1,-1-2,0 0,1 1,-1 0,-1 0,0 1,1 0,1 1,0 2,-1-2,1 1,-1-1,1 0,0 0,0-1,-1 1,1 1,0 0,0 1,0-1,0 1,-1-2,1 0,0 2,0-1,-1 0,2-1,0 0,0 1,1 0,0 0,-1-1,1 1,-2-1,0 3,0 0,0 2,0 0,1 0,1-2,1 0,0-2,1 0,0-2,0 1,0-1,0 0,1 0,-1 0,0 0,0 1,0-1,0 0,0 0,0 0,0 0,0 1,0-1,0 0,-2 1,1-1,-1 0,1 0,0 0,-1 0,1 1,-1-1,1 0,0 1,0-1,1 0,0 0,0 0,0 1,0-1,0 0,0 1,1-1,-1 0,0 0,0 0,0 0,0 1,0-1,0 0,0 1,0-1,0 0,0 0,0 0,0 1,0-1,0 0,0 1,0-1,0 0,0 0,0 0,0 1,0-1,0 0,0 0,0 1,1-1,0 0,1 0,-1 0,0 1,-1-1,1 0,0 0,1 1,-1-1,0 0,0 1,1-1,0 0,-1 0,0 0,1 1,-1-1,1 0,1 1,0-1,0 0,1 0,-2 0,1 0,-1 1,0-1,0 0,0 1,2-1,-1 0,1 0,1 0,-1-1,-1 0,0 0,0-2,0 1,0-1,0 0,1 1,-1 0,1 0,-1 0,1-1,0 0,0 0,-1 0,1 0,-1-1,1 2,1 0,-1 2,0-2,1 0,-1 1,0 0,2 1,-1-1,0 1,1-2,-2 1,1-1,1 1,-2-1,1 0,0 1,1 0,0-1,1 0,0 0,0 0,0-1,0 0,-2-1,0 1,-1-1,1 0,-1 0,1-1,-1 0,2 1,1-1,-1 1,1 1,-1-1,0 1,0-2,0 1,0 0,1-1,-1 1,-1 0,1-1,0-1,1 1,-1 0,1 0,1-1,-1 1,0 0,0 0,0-1,1 0,-1 0,0-1,0 0,1 0,-1 0,0 0,1 0,-1 0,0 0,0 0,0 0,0 0,1 0,0 0,1 0,0 0,-1 0,1 0,-2 0,1 0,-1 0,0 0,1 0,-1 0,1 0,1 0,0 0,0 0,-2 0,2 0,1 0,-2 0,1 0,-1 0,1 0,0 0,0 0,0 0,-1 0,1 0,0 0,0 0,-1 0,0 0,0 0,0-2,2 0,-2 1,0-2,2 1,-1 0,0 0,0 1,-1 1,0-1,-1 1,1 0,-1-1,0 0,0-2,0 0,0 1,1 0,-1 1,0 0,0 0,0-1,0 0,1 1,-1-1,0 0,1 1,-1-2,0 0,2 1,-1-1,1 1,0 0,-1 0,1 0,0 0,0 1,-1-2,1 0,-2 1,0 0,1-1,-1 1,0 1,1-1,-1 0,0-2,0 1,0 1,0 0,1 1,-1 1,0 0,1-2,-1 1,0-2,0 1,-1-2,0 0,0 0,-1 1,2-1,0 1,-1-2,1 1,1-1,-1 2,0 0,1-1,-1 1,0 0,1-1,-1 1,0-1,0-1,0 1,-1 0,0 0,0 0,-2-1,1 0,0 1,1 0,0 1,1 0,0 0,-1 0,-1 0,1-1,0 0,1-1,0 2,0 0,-1 0,2-1,-1 0,0-1,0 1,-2 0,1 0,0 0,0-1,1 0,0 1,0 0,0 0,0-2,1 0,-1 0,0 1,1-1,-1 1,0 1,1 0,-3-1,1 0,0 1,0 0,0-1,1 0,0 1,0-2,0 2,-1-1,0 1,-1 0,0-1,0 1,0-1,1 1,0 0,1 0,0-1,-1 0,-1 2,1-1,1-1,-1-1,0 0,1 1,1-1,-2 0,-1 2,1-1,0 1,0-1,1 2,-1-1,-1 0,1-2,0 0,1-1,-1 2,0-1,0 1,-1 1,1-1,1 1,-2-1,0 0,1 0,0-2,1 0,-2 0,1 2,-1-1,0 0,0 0,0-1,1 2,0 0,0-1,2 0,-1 0,0-1,-1 0,0 0,-1-1,2 1,-2 0,0 0,0 0,1 2,1-1,-2 0,1 1,-1 0,1 0,0 0,0 0,-1 0,1 1,-1-1,0-1,0 1,0-1,2-1,0 1,-2 0,1 2,0-1,-1 0,-1 1,1 0,1-1,1-1,-1 1,1 0,0-1,1 1,-1 1,2-1,-1-1,2-1,-2 2,0 0,0-1,-1 1,1 0,-1 0,-1-1,0 1,-1 0,1 0,0 0,0 0,-1 1,1 0,-2-1,1 1,0-1,1 2,1-1,-2-1,0 0,1 1,0 0,-1 0,0-1,1 0,0 1,0-1,1-1,0 1,0 0,0-1,1 2,-2-1,-1 1,1 0,0-1,1 0,-1-2,3 2,-1 0,1-1,-1 1,-1 0,0 1,-1 0,0-1,0 1,1-1,0 2,0-1,0-2,0 2,1 0,-1 0,0 0,1 0,-1 0,0 0,0 0,-1-1,0 1,0 0,0-1,0 0,0-2,3 2,-1-1,2 1,0 0,0 0,-1 0,1-1,0 0,-1 0,-1 1,0 1,2-1,-2 0,1 1,0-1,-1 2,0-2,-1 1,0-1,0 1,0 0,0 0,1-1,-1 1,0-1,0 1,1 0,-1 1,0-1,0-1,1 1,-1-1,1 1,1 0,0 0,0-1,-1 0,0 2,2-1,-1-1,-1 0,0 1,0 0,1 0,-1-1,2 0,-2 1,0 0,0 0,-1 0,1-1,-1 0,0 2,0-2,1 2,1-1,0-1,-1 1,-1 0,1-1,-1 1,1 0,1-2,0 0,1 0,1 1,-2-1,0 1,0 0,-2 2,2-2,1 1,2-2,1 0,-1 1,-1 1,0 1,-2 1,-1 0,0 0,-1-1,0 1,0-2,0 1,0-1,0 1,2 0,-1 0,1 1,0-1,0 1,1-1,-2 0,1 0,-1-1,0 1,0-1,-1 1,0 0,0 0,0 0,0 1,1-1,-1 1,0 0,0 1,0-1,0-1,1 0,-1 0,0 0,1 0,-1-1,0 0,0 1,0 0,1 1,-1 0,0-1,1 1,-1 0,0 0,-1 0,0 0,-1-1,1 0,1 1,-1-1,1 0,0 0,1-2,-1 1,0 0,0 0,1 0,-1 0,0 0,0 0,1 1,-1-1,0 0,1 0,-1 0,1-1,1 0,0 0,-1 1,0-2,0 1,0-1,0 1,1 0,0 0,0 0,-2 1,1 0,0 1,-1-1,0 0,1 0,-1 1,-2-1,1 1,0-1,0 0,0-2,1 1,0 0,-2-1,1 2,0-1,0 1,1 0,-1 0,1 0,-1 0,0 0,-1-1,0 0,0 0,0 1,1-1,0 0,1 0,-2 0,1 0,-2 0,1 1,0 0,-1 0,0-1,2 1,-1 0,2 0,-2-1,1 0,-1-2,1 2,1 0,0-1,0 0,0-1,0 1,-1-2,0 1,0 0,0-1,0 1,1 0,0 1,0 0,0 1,0-2,0 1,1 0,-1-3,0 1,1-1,-1 0,0 2,1 1,-1 0,-1 0,-1 0,1-1,0 0,1-2,-1 1,1 0,0 1,-1 1,0-1,-1 0,2 1,-2-1,0-1,0 3,1-1,0 1,0-2,-1 1,1 0,-1-2,-1 1,2 0,0 0,0 1,-1 0,1 0,-2 0,0 0,1-1,-1 0,1 0,-1 0,0 1,1 0,-1 1,1-2,-1 1,0-1,0 0,1 0,-1 0,1 0,1-1,0 1,-1 0,-1 0,0 1,0 0,0 0,0 0,0-1,1-2,0 1,0-1,-2 1,-1 1,0-1,-2 1,1-1,-1 0,-1-1,2 0,2 1,0-1,0 2,-1-1,0 1,0 0,0 0,-1-1,2 1,-1 0,0 0,-1 0,0 0,1 0,0 2,0-1,0 2,1-1,-1 0,-1-1,0 0,-1-1,2 1,-1 1,1-1,-1 0,0-1,1 2,0-1,-1 1,2-1,-1-1,0 1,0-1,-2-1,2 1,0 0,0-1,-1 1,0 0,0 0,-1 0,0-1,0 1,0 0,0 0,0-1,1 2,0 1,1-1,0 0,1 0,-1-1,-1 0,0 0,0-1,-1 1,1 0,1 0,-1 0,0-2,1 0,-2 0,0 1,0-2,0 1,2 0,-1 1,1-1,-1 2,0-1,-1 1,0 0,1-1,-1 1,0 0,-1 0,1 0,0 0,0-1,0 1,0 0,0-1,0 1,0 0,0 0,0 0,-1 0,-1-1,1 1,0 0,0-1,-2 1,2 0,-1 0,1 0,-1-1,0 1,-1 1,0 1,0-1,2 0,-2 1,1 0,-1-1,0 0,-1 0,1-1,1 0,-2 1,1 1,0-1,0 0,0 0,-1-2,0 2,1-1,-1 0,1 2,-1-1,1 0,-2 1,2 0,-1 1,1 0,0-2,0 2,-1 0,-1-1,1-1,-1 1,1 0,-1 1,2-1,-1 1,0 1,1-2,-2 0,-1-2,2 1,-1 0,-1 1,0-1,1 0,0 0,-1 1,0 0,1-1,0 1,-1-1,0 2,0 0,-1 1,0 0,1 0,1 0,0 0,0 0,1 1,0-1,-1 0,1 0,0 0,-1 0,1 0,-1 1,0-2,0 1,-3 1,-2-1,0 0,0 1,1 1,0 0,1-1,-1 0,2 1,0 0,0 0,0 1,0-1,-1 1,3-1,-1 0,1-1,-2 1,1 0,0 1,-2-1,1 1,0 0,0 0,0 0,-1 0,1 0,0 0,0 0,-1 2,1-1,-1 1,1-1,0 0,0 0,0 0,0 1,-1-1,1 0,1 1,1 0,-1 0,0 0,1 0,-1 0,1 0,-1-1,0 0,-1 1,0 0,0 0,0 1,0-1,1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8:43:1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24575,'0'-1'0,"0"1"0,0-1 0,1 1 0,-1 0 0,0-1 0,0 1 0,1-1 0,-1 1 0,0 0 0,0 0 0,1-1 0,-1 1 0,0 0 0,1-1 0,-1 1 0,0 0 0,1 0 0,-1 0 0,0-1 0,1 1 0,-1 0 0,1 0 0,0 0 0,12-4 0,-11 4 0,189-37 0,-176 33-341,0 2 0,1 0-1,21-1 1,-30 3-6485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8:43:19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24575,'-7'38'0,"2"24"0,4-53 0,-1-2 0,1 1 0,-2 1 0,1-2 0,-6 12 0,-7 3 84,12-18-325,0 0-1,0 0 1,1-1-1,-1 1 0,-1 6 1,2-4-6585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8:43:1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24575,'8'50'0,"-8"-35"0,2-1 0,0 0 0,0 0 0,2 0 0,0 0 0,10 25 0,-4-20-682,11 17-1,-18-31-6143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8:43:1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24575,'15'1'0,"0"1"0,-1 0 0,18 4 0,24 5 0,-49-11-118,-3 1-60,1-1 0,-1 1 0,0-1 0,0 1-1,0 0 1,5 2 0,-5-1-6648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8:43:19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24575,'1'4'0,"-1"-1"0,1 1 0,1 0 0,-1-1 0,0 1 0,1-1 0,2 5 0,0 1 0,44 106 0,-23-54 0,-21-47-1365,-3-8-5461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8:43:19.30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2968 196,'-1'-1,"-3"-2,0-2,-3 0,-1-2,-1 0,1 1,-1 0,0 0,-1 1,1 0,1 0,-1 0,2 1,-1-2,0 1,-1 0,1 0,2 0,-1 1,1 0,-1 1,1-1,-2 1,3 1,-1-1,1 0,-2 0,1 1,0-1,-2 0,1-1,0 1,0 1,-1-1,1 1,0-1,0 2,-1-1,1-1,0 2,-2 0,0-1,1 0,-1 0,0 1,-1-1,1 0,-1 0,1 1,-1 0,0 0,0 0,0-1,-1 0,2 0,-1 0,0 0,0 0,-1 0,0 0,-1 0,1 1,0 0,0 1,1-1,0 1,2 0,0 0,0 1,1-1,0 0,-1 0,1 0,0 0,0 0,0 0,-1 0,1 0,0 0,0 0,0 0,0 0,-1 0,1 0,0 0,-1 0,1 1,0 1,0-1,0 2,0-1,-1 0,1 0,0 0,-1 0,1 0,0 0,0 0,0 0,-1 0,1 2,0 0,-1 0,1 0,0 0,0 0,0 0,-1 0,1 0,0 0,1 0,1-1,-2 1,2-1,-2 1,0 1,1-1,0 0,0 0,2 1,-1-1,0 1,0-1,-1 2,-1-1,1 0,-2 0,1 1,0-1,0-1,2 2,-1-1,1-1,0 1,1 1,0 1,0-2,-1 0,1 1,-1-1,-1 0,0-1,0 0,1 0,-1 2,1 0,1 0,-2 1,2-2,-1 1,0 0,-1 1,0-1,-1 1,0 0,0 1,-1-1,1 0,0 0,-2 1,0-1,0 1,1 2,-2-2,1 1,0 0,0 0,0 1,0-1,0 1,0 1,0-1,-1 1,0 0,0 0,-1 0,0-1,1 1,-3 0,2 1,-1 0,0 0,0-1,0 0,1 0,-1 0,0 1,0-1,1 1,-2 1,2-1,-1-1,-1-1,1 1,2-1,-1 1,0-2,2 1,0 0,0 0,0-2,0 1,1 1,-2-2,1 1,0 0,1 1,0-1,0-1,2 0,0 0,0-1,0 1,0 0,1 1,-1-2,2 0,0-2,1 0,-1 0,-2 1,-1 0,-1 0,0 1,0 0,0 1,1-1,0 0,-1 1,1-1,0 0,-2 0,0 0,0 1,1 0,0 1,-1 0,0-1,0 1,0 0,1 0,-1 0,0-1,0 0,1 0,-1 1,2 0,-1 0,-2-1,2 0,-1 1,1 0,-1 0,0 0,0 1,1 1,0-1,-1 1,0 1,-1-1,-1 0,1 0,-2 1,0-1,0 0,1 1,0 2,-2-1,1 1,-1 1,1-2,-1 0,0 0,1 0,-1 1,0-1,0-1,-1 1,1 0,1 1,-1-1,0-1,-1 1,1 0,1 1,-1-1,0-1,0 1,1 0,-1 1,0 0,-1 0,2 1,-1-1,0 1,0 0,-1-1,2 0,-1 1,0 0,0 0,0 1,1 0,-2 0,-1-1,0 2,1-1,0 0,1 0,0-1,0 0,1 0,0-2,1 0,0 0,1-1,0-2,0 1,0-1,0 1,0 0,0 2,0-1,1 0,0-1,1 1,0-1,1-1,0-1,0 0,1 1,0 0,1 0,0-1,0 0,1-1,0 1,1 1,-1-1,-1 3,1-1,0 1,0-1,0 0,0 1,1-1,1 1,-1-1,1 1,0 0,-1 0,1-1,1 0,0-1,1 1,-1-1,1 1,0 0,1-1,-1 1,0-1,0-1,0 0,0 1,0-1,0-1,0 0,0 0,0-1,0 1,0-1,0 0,0 0,0 0,0 0,0 1,1-1,1 0,-1 0,1 0,0 0,0 1,1-1,0 0,0 1,2-2,-1-1,1 1,0 0,0 0,0 1,0-1,0-1,0 1,0 0,0 0,0 1,1 0,-1 0,1 0,0 0,0-2,0 1,-1 0,1-1,0 0,-1 0,-1 1,0 1,1-2,0 0,1 0,1-1,0 0,0 0,1 0,-1 2,0-1,1 0,-1 0,0 1,1-1,-1 0,0 0,2-1,-1 0,3 0,-1 0,0 0,0 1,0-1,0 0,2-1,-1 1,0 0,-2-1,0-1,-1 1,0-1,-1 1,0-1,0 0,1 1,1-1,0 2,-1 0,1 0,1 0,-1 0,1-1,0 1,-1-2,1 0,0 1,-1-1,1 0,0 0,-1-2,0 1,0-1,1 0,-2 0,1 0,0 0,1 0,-2 0,2 1,0 1,-1-1,0 1,0-1,1-1,-1 0,-1 1,2-1,-1-1,0 1,-1 0,2 0,-1 0,0 0,0 0,0 0,0 0,0 0,0 0,-2-1,-2-1,2 1,-3-2,1 0,0 1,1 1,0 0,0 0,1 0,2-2,-1-1,3-2,-1 1,1-1,0 2,-1-1,-1 0,1 0,-1 0,2-1,-2 1,1 0,-1 1,0 0,1-1,-1 0,1 0,-1 0,2 0,-1 0,1-1,-1-1,2 2,-2-1,2 1,-2-2,1 2,0 0,-1 0,-1-1,-1 1,0 0,1-1,-1 0,1 0,1-1,-1 1,2 1,-1-1,0 0,0-1,0 1,1-1,-1-1,1 1,0 0,0-2,-1 0,0 0,1 0,-2-1,2-1,0 1,2-1,1-1,-1 1,2-2,-1 3,1-2,0 1,-1 0,1-1,-1-1,1 0,0 0,-1 0,-1 1,-2 2,1-1,-2 2,1-2,-1 0,1-1,-1 1,1 0,0 0,-1 0,0 0,0 0,-1 0,0 0,0 0,1-1,-2 0,1 1,-1 0,-1-1,1 1,0 0,1 1,0-1,0 0,1 0,-1 0,2 1,-2-1,1 0,-2 0,2 0,-1-1,0 0,1 1,0-2,-1 2,1-1,0 0,-1 2,0 0,-1 0,-1 1,1-2,-1 2,0 0,1-1,-2 0,1 0,2-1,0 1,0-1,-1 0,1-1,1 1,-1-2,0 1,0 0,1 0,-2 0,1 0,0 0,0-1,1 1,-2 1,2-1,-1 1,0-1,-1 1,0-1,1 1,0-1,0 2,0-2,-2 1,2 1,-2-1,0 1,0 2,0-1,1 0,-1 0,1 0,1 0,0-1,0 0,0-1,0 0,0 1,0-2,-1 1,0-1,-1 0,1 1,0 0,1 0,-1 0,1 0,-1 0,0 0,-1 0,1 1,-1-2,0 2,0-1,0 0,1 0,-1 1,0-2,-1 2,0-1,-1 0,1 0,1 1,-1-1,0 3,0-2,-1 1,0 0,-1 0,2 0,0 0,-1 0,-2 0,1 0,0-1,-1 2,1-1,1 1,0 0,0 1,0-2,-2 1,0-1,1 1,0-2,0 1,1 0,-1 0,1 0,-1-1,0 2,1-1,-1 1,1 0,-1 1,-1-1,0 1,1 0,1-1,-1-1,1 0,0 1,0-2,0 1,1 0,-1-1,1 0,0 0,0-1,-2 2,0-2,2 1,-2 1,0-1,0 1,0-1,1 2,-1-1,1 1,-2-2,1 2,0-1,0 1,1-1,-1 0,0-1,1 0,-1-1,0 0,1 0,-1 0,0 2,0-1,0 2,0-1,-1 0,-1 1,2-1,-2 1,2 1,-1-1,-1 1,0-1,0 1,0 0,0 0,1 1,-1 1,0-1,0 0,1 0,-1-1,1 0,-1 0,0 0,0-1,-1 1,-1 0,2-1,-1 1,1 0,-1-1,-1 1,1 0,-1 0,0 0,0 0,0-1,0 1,0 0,0-1,0 1,0 0,0 0,0 0,0-1,0 1,-1 0,-1-1,1 1,-1 0,2 0,-1 0,0 1,-1 0,0 0,1 0,0 0,-1-1,0 0,1 1,-2-2,1 1,0 0,0-1,2 1,-2-1,-2 1,1 0,0 0,0 0,0-1,1 1,0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18:43:19.30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906 233,'0'-2,"0"-1,0-1,0-2,0 0,0-2,0 1,0 0,0-1,0 0,0 1,-1-1,-1 1,1 0,-1 0,0 1,0 0,-1 1,0 1,0 0,0 0,1-1,-2 1,-1 0,-1 0,-2-2,0 0,-1-1,-2 1,2 0,0 2,-1 0,1 0,0 0,0 0,1 1,0 0,1 0,0 0,0 1,-1 0,1 0,0 1,0-1,0 1,0-1,-1 1,1-1,0 0,-1 1,0-2,-1 1,-1 0,-1 0,-1 1,0 1,0-1,-1 1,-1 0,0 1,-1-1,1 0,-1 0,2 0,0 0,1 0,0 0,1 0,-1 0,1 0,-2 0,2 0,-1 0,0 0,1 0,0 0,1 0,1 0,1 1,1 1,-1-1,1 1,0 0,0 0,0 0,0-1,-1 0,1 0,-1 1,-1 1,0 0,0 1,2-1,-1 0,0 0,0 1,-1 0,0 0,1 0,-1 0,2 0,-1 2,1-1,0 0,-1 1,1 0,0-1,1 0,1 1,-1-1,1-1,0 0,2 0,-1 1,-1 0,1-1,-1 1,1 1,0-1,1 0,-1 0,-1 1,1-2,1 1,-1 1,1 1,1-1,1 1,-2 1,1-1,1 0,-1 1,2-1,-2 0,0 1,1-1,0 0,-1 0,0 0,0 0,1 1,0-1,0 0,1 2,0-1,0 2,0-2,0 0,0 0,0-1,0 1,0-1,0 0,0 0,0 2,0-1,0 1,0 1,2 0,-1 0,1 1,0-2,1 1,-1-2,-1 1,1 0,1 0,-2-1,2 0,0 0,-1 1,0-1,1 1,-1 0,0-1,1 1,1 0,-1 0,0-1,0 0,0 0,0 0,0 2,0-2,2 1,-1 0,0 1,0-2,0 1,0-1,0 0,0 0,1-1,0 0,-2 0,1 0,0 0,0 1,0-1,-2 0,1 0,1 0,-1 0,1 1,0-1,0 0,0 1,0-2,0-1,1 1,-1 0,2 0,-2 1,1 0,0 0,0 0,-1 0,2-1,-1 0,-1 0,1 0,1-1,0 0,1 1,0-1,0 0,1 1,-1-1,1 0,-1-1,0 0,0 1,1-1,-1 0,0 1,0 0,0 1,1-1,-1 0,0 1,0-1,1-1,-1 0,0 0,0 1,1 0,-1-2,0 0,0 1,1 0,-1 1,0-1,0 2,0-1,1-1,-1 0,0-1,1 1,-1-1,0-1,0 2,0-2,0 0,1 1,-1-1,1 0,-1-1,0 0,0 0,0 0,0 1,1 0,-1-1,0-1,1 1,-1-1,0 0,0 0,0-1,0-1,1 0,-1 1,0-1,1 0,-1 0,0 0,2 0,-1 0,1-1,0 0,-3-1,2 1,0-1,-1 1,1 0,-1 0,2 0,0 0,0-1,1 0,-1-1,1 1,0 0,0-1,-1 1,0-1,-1 1,1 0,0-1,-1 1,1 0,-1-2,1 0,0 0,0 0,-1 1,0 1,-1-1,-1 1,-1-2,1 0,1-1,-1 0,1 0,0 1,-1 0,0 0,-2 0,1 0,0-1,-1 0,0 0,1 0,1-1,0 3,0-1,-1 0,0 0,-1-1,1 1,0-1,-1-2,0 1,-2-1,0 0,0 1,1-1,-2 0,2 0,-1 0,0 1,-1-1,2 0,-1-1,-1 0,2 0,-1 2,0-2,0 0,-1 2,-1-1,1 1,-1-1,0 0,-1 0,1-1,0 1,0-1,0 1,0-1,0 0,0 1,0 1,0-1,0 0,0 1,0-1,-1 1,-1 0,0 1,1 0,-1-1,0 1,0-1,0-1,-1 1,1-1,1 1,0 0,0 0,-1 1,1 0,-2 0,0-2,0 0,0 1,0 0,0-1,0 0,-1 0,0 0,0 0,0 2,-1-1,1-1,0 0,-1 0,1 1,-2 0,1-1,-2 0,0 0,2 1,-1 0,1 0,-2-1,1 0,0 0,1 1,-1 0,1 0,1 1,-2-1,2 1,-1 1,0 1,0-1,-2 0,0 1,1 0,-2 0,1 0,1 0,0 1,0 0,0 0,-1 0,0-1,-2 1,0 0,1 0,0 1,0-1,1 0,-1 1,1 0,0 0,-1 1,1 0,0 0,1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0,'3'0,"0"0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9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0,'3'0,"0"0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9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0:57.6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10292 614,'-3'-3,"-4"-4,-5-2,-2-1,-3-3,-1-2,-1-2,-1-1,1 3,3 0,1 3,0 1,0-2,-2-1,0-2,-1-1,0 3,3 0,1 2,2 1,1 1,-2 4,3-2,-2 1,2-1,0 1,-2 1,1-2,-1 2,-1 0,1-1,0 1,2-2,-1 0,-1 1,1 0,0 0,-2 2,1-2,0 0,-2 2,-1 1,2-1,0 0,-1 0,-1-1,-2 0,0-2,-1 0,-1 1,1 3,2-2,1 0,1 2,-2 0,3-1,0 0,-1 0,-1-1,-1 0,-1 1,-1 1,-1-2,1 1,-1 0,0 2,0 1,1 1,2-3,2 0,-1 0,0-2,-1 0,-2 0,1 2,-2 2,1-3,-1 1,1 0,-1 1,0 1,1 0,-1 2,0-3,1-2,-1 1,1 1,-1 1,1 1,-1 0,1 1,-1 0,1 0,-1 0,1 0,-1 1,0-1,1 0,-1 0,1 0,-1 0,1 0,-1 0,1 0,-1 0,1 0,-1 0,0 0,1 3,-1 1,1 0,-4 0,-1-2,1-1,3 3,3 1,0-1,0-1,-4-1,-1-1,-1 3,1 0,0 3,1 1,1-2,0 1,0 1,1-3,2 2,2 0,0-2,-2 2,0-1,-1 0,-1-3,0 0,0-2,-1-1,0 0,1 0,-1 3,0 4,1 4,-1 0,0 2,1-2,-1 0,1-1,2 1,2 1,0-1,-2 1,0-2,-1 0,-1-1,0 1,3 2,0-1,3 1,1 1,-1 2,-2-2,1 0,1 1,-2-1,-1-1,-2 1,0 2,-1 1,-1-2,4 0,0 1,0 0,0-1,-2-1,3 1,1-2,-2 0,0-2,2 1,0-2,2 1,0-2,-1 2,-2 1,-2 0,-1 0,2 3,1-3,-1 2,-1 0,0-1,-1 0,-1-1,2-1,2-1,-1 1,0-1,-2 1,0 1,-1 0,0 1,-1-2,1 0,-1 3,0-2,1 0,-1 3,0-3,4 1,1-1,-1-1,0 3,-1-2,-2 0,1 2,-2-1,4 0,0-1,1-1,-2-1,0 1,-1-1,-1 1,0 1,-1 0,0 0,1 0,2-1,2 3,-1-2,3 1,0-2,-2-3,0 1,-2-1,2 2,0-2,3 3,0 1,-2 0,-1 1,-2 1,-1-1,-1 0,0 1,-1-1,4 0,0-1,3-1,1 0,2-1,-1 0,-1 1,-3 1,-2 0,3 1,-1-2,2 1,1 1,-2-1,2 1,0 1,-2-1,1 0,0-2,-1 1,-2 1,-1-1,-2 1,0 1,3 2,0 1,0-2,3 0,0-3,2 1,-1-3,2 1,-1-1,2 1,-2 1,-1 0,0 0,0-1,1 1,-1 1,-1 2,-3 2,-1 1,-1 1,-1 1,-1 0,4 0,0-3,0-2,-1 1,0 0,-1 2,2 0,1 1,0-3,1-1,1 1,-1-3,-2 0,-1 1,-1 2,-1 1,3 1,0 1,0-2,3-2,-1-2,0-1,-1 1,1 3,0 0,-1-1,2-1,0-1,1-1,1 2,-2-2,-2 0,-2 2,-1 2,-1 1,-1 1,0-2,4 0,0-1,0-1,0-1,-2-2,0 1,-1 1,3 2,1 2,-1-2,0-1,-2 2,0 1,-1 0,3 2,1-4,2 1,1-1,-2-1,-1-1,-1-2,1 1,0 1,0-2,2 2,-1-2,0 0,-2 2,-1 3,-1-3,-1 1,-1 1,1 2,-1-3,0 0,0 1,1 2,-1-3,3 0,2 1,-1-2,3 1,0-3,-1 0,-1 3,-2-2,-1 0,-1 2,-1-1,1 0,-1 1,0-1,0 0,0-2,1 1,-4 1,2 2,2 2,0-2,1 0,-4 0,-1-1,0-1,0 2,1 1,2 1,-4-2,0-1,1-1,0-1,1 1,-2 3,0 0,0 2,1 1,2-2,0-2,-2 1,-1-2,0-1,2 1,0 2,-2 1,0-2,0-1,1 2,2-3,0 0,1 2,0 1,1-2,-1 0,1 1,-3-2,-2 0,0-2,2 1,0 1,1 2,1 2,-3-2,-1-1,1 2,0-3,-2 1,0 0,-2 2,0 1,-2-2,0 0,3-3,-2 1,2-3,1 1,-2 2,1-1,2 0,1-1,1 0,-2-1,0 1,0-1,2-2,0 0,-2 3,0 0,1 0,0 0,1 0,2 3,-4-2,0 1,1-2,0 1,2 1,-3-1,-1 1,2-2,0 0,1-1,1 1,-2 2,-1-1,1-3,0 1,1-1,-1 1,-2-1,2 1,0 0,1-3,-2 2,0-1,0-2,1 2,2-1,0 3,1-2,0 3,1-2,0 2,-1 2,-2-1,-2 1,1-2,0 1,1-2,1 1,-2 2,-1-1,-3 0,0 0,1-1,-1 3,1-2,0 0,3-1,-2 1,-3 1,0-1,-2 1,1-2,2 1,-1 1,1 2,-1 2,1-2,-2 0,-3 0,2-1,2-1,-1-1,2-1,-2 2,2-1,-2 1,1-2,-1 0,0 2,0-1,1 1,1 1,0 2,1-2,1 0,-1 1,0-1,1-1,2-2,4 1,3-2,0 1,0-1,-1 0,-1 3,-1-1,0 0,0-1,-1 1,1-2,2 1,2-1,-1-2,3 0,-1 3,0-1,2 2,-1-1,2 0,0-1,-2-2,-2 1,-2-1,-1 1,-1 0,2 1,2 3,-1-1,2 1,1-2,2 1,-1 1,-1-1,1 1,0-2,1 1,0-2,-2 1,-2-2,1 2,3 2,0-1,2 0,-1-1,1 1,1 1,0 0,1-1,0 3,0-3,-1 1,2 2,-2-2,1 0,1 1,-2-1,1 0,-3 1,1 2,2 1,2 1,1 1,-2-2,1-2,-3 1,-1 1,2 0,2 2,1 0,2 0,0 0,1 1,0 0,0-1,1 1,-1 0,0-1,0 1,0 0,0-1,0 1,0-1,0 1,0-1,0 1,0-1,0 1,0-1,0 1,0-1,0 1,0 0,0-1,0 1,0-1,0 1,0-1,0 1,0-1,0 1,0-1,0 1,0 0,0-1,0 1,0-1,0 1,0-1,0 1,0-1,0 1,4-1,0 1,0-1,-1 1,0 0,1-1,1 1,-1-1,3 1,-1-1,-1 1,2-4,0-1,-2 1,2 0,-1 2,3 0,-1 1,1 0,0 0,1 1,-1 0,1-1,-2 1,2 0,-1-1,1 1,-1-1,-3 1,2-4,-1 0,2-1,-2 2,3-3,-2-1,2-1,-2 0,2-2,-1 1,1 1,-1 3,1-1,2 0,2 1,2 1,1-1,-2-1,-1 1,1-2,-2 0,-1-1,2-1,0-1,2 1,2 2,0 1,0 0,-3 0,0-2,0 0,0-2,2-2,-3 1,0 2,0-1,1 2,2-2,0-1,1 0,0-1,1-2,-1 2,1 0,0 1,0-1,-1 0,1 0,0 0,-1-2,1 2,-1 0,1 1,-1 0,1-2,-1-2,1-1,-1 2,1-1,-1 0,1-1,3-1,3 0,5-2,7 0,-1 0,1 0,0 0,-4-1,0 4,-3 1,-3 0,-1-1,0 0,-3-2,-1 0,-2-1,-1 0,0 0,-1 0,1 0,-1 0,0 0,0-1,1 1,-1 0,1 0,-1 0,1 0,-1 0,1 0,0 0,-1-3,1-1,-1 0,1 1,3 1,0-3,1 0,-2 1,0 1,-1-3,-1 1,0-3,0 1,-1-3,1 2,-1-2,1 1,-1 2,-3-1,0 1,-1-1,1-4,2 2,0 2,0-1,2 1,-4-1,0 1,-1-2,2-1,3 0,3-1,0 2,-1-1,0 2,-1-1,0 1,-5-1,0-1,-1 0,-1-1,-2 2,2 0,2-3,1 2,1 0,1-3,0 3,1-2,0 0,-1 1,-2 0,-1 2,-1-1,2 2,0-1,1-2,1 2,-3-2,-1 2,-2 0,-1 0,1 4,-1-2,1 1,-3-1,2 0,-2-1,1 0,-2 0,2 0,2-1,2 1,2-1,1 1,1-1,-2-2,-2 2,1-2,1 2,0-1,2 2,-1-1,2 1,-1-1,1 2,0-2,-1 1,1 3,0 1,-4 0,-1-1,1-1,0-1,2-1,0-2,0 0,-1-1,-2 2,1-1,0 1,2 0,0-2,1 1,0 0,1 1,-4-1,0 2,-1-1,2 1,-3-1,0 2,-2-2,-1 1,0 0,-1 0,3 2,2 0,1 0,-1-2,0 2,1-3,-3-1,1 0,0 2,-1 0,0 1,1-1,2 1,1-2,-2-1,0 0,1 0,0 1,2-1,0-2,1 2,-3 0,0 0,-1 1,2-3,0 2,-2 0,0 1,-3-1,0 2,2-1,1 1,-2-1,1 2,1 1,-2 0,0 0,-2-2,1 2,1-2,2 0,2-1,1 2,1-2,1 1,0-1,0 1,0 2,-1 0,-2-3,-1 0,-1-1,1 2,2-2,0-1,0-2,2 1,2 0,2 2,0-1,-1 3,-1 2,-1-1,2 2,1-2,0 0,-1-1,-2-3,0 1,-1 0,0-3,0 3,-1-2,0 3,1-1,-1 2,0-1,1-2,-1 1,1 0,-1 1,1 2,0 0,-1-2,1 0,-1 0,1 0,-1 3,1-1,-1 1,1-2,3 2,0-3,1 2,-1 1,2-1,0 2,-1-3,-1 1,-1-1,-1 0,-1-1,0-2,-1 2,0-2,4 1,0 1,1 0,1 0,1-1,-1 0,-1-1,-2 2,-1 3,-1-1,0 1,-1-2,1-2,-1 1,0-2,0 3,1 1,-1 0,1 0,-1 0,1-3,0 1,-1-2,1 2,-1 0,1 0,-1 0,1 1,-1 0,1 0,-1-1,1 2,-1-2,4 1,1-1,-1-2,0 2,-4-2,1 2,0-1,1-1,-1 0,1 1,2 1,1-1,0-1,-2 1,0-1,-1 2,2 0,1-3,0 2,2 0,0 1,2-1,-1-1,-1 0,-2 1,-1 1,1-1,0-1,0 1,-2-1,3 2,0-1,2-1,0-2,-2-2,0-1,-3-1,2 0,1 2,1 1,1 0,-1 0,1 1,-1 1,-1-1,2-1,2-1,0-1,1 2,3 1,-2-1,1 0,-2-2,0 0,-1-1,-3 0,2 2,-2 2,2-1,2-1,0 0,1-1,-2-1,-1 0,-1-1,0 4,-2 0,-2 1,-1-2,2 0,0-2,-1 1,-1-2,0 1,2-1,0 4,0 0,-2 1,0-2,-1 0,2-1,1-1,-1 0,0-1,-1 4,2 0,0 0,0 3,-2 0,0 2,-1 0,2-2,1 1,-1-1,0-1,-4-1,-3-3,0 3,1 0,0 3,1-1,0 3,2-1,-1-2,1 2,-4-2,0 2,-1 0,-1-3,-1-1,1-2,1 2,2 1,1-2,1 3,1-1,-1 3,1-1,-3-1,-1 1,-1-1,2 3,-3-2,0-1,1 1,1-1,1 2,-2 0,0 1,0-1,-2-2,1 1,-3-1,0 2,3 0,-3-3,2 2,-2 0,0 0,3 1,1-3,2 2,-3 0,1-2,1-2,0-1,2 1,-3 1,0 3,1 0,-3-2,0-1,2-2,0 2,-1 1,0 1,1 1,-1-2,-1 2,1 0,-1-2,0-2,1-1,2 2,-2 0,0 3,1-1,-2 0,0 1,-1-1,-1 2,3 0,-3-3,2 3,-2-2,0-1,3-2,1 2,2 0,-3-2,1 3,-2 0,-1-1,-1-2,0 2,-2 0,2 2,-2 0,2-2,-1-1,0 1,0 1,1 1,-1 0,0-2,3-1,2-2,-1-1,0-1,-2 0,0 2,-1 1,0 1,-2-2,2-1,-1 0,0 3,0-1,1 1,-2-2,2 0,-1-1,1-1,-1 0,0-1,3 0,2-3,2-4,1-7,1-1,-2 2,-1 3,-4 4,1 2,-3 3,-2 1,0 1,3 0,-1 0,2-3,-2-1,2-1,-2 2,1 0,-1 1,1 1,-2 0,-1 0,1 1,-2-1,0 1,1 3,-1 1,-1-1,1 0,1-1,-2-1,-2-1,3-1,-1 1,0-1,-2 0,-1 1,3 2,-1 2,0-1,-1 0,-1-1,-1-1,3 2,1 1,-1-1,-1 0,-1-2,2 3,1 1,-1-2,-1 0,-1-2,-1 0,0-1,-1 0,0-1,0 0,0 1,0-1,-1 0,1 1,0-1,0 0,0 1,0-1,0 1,0-1,0 1,0-1,0 1,0-1,0 1,0-1,0 1,0-1,0 0,-3 4,-1 1,0-1,1 0,-3-1,1-1,0-1,1 0,-1-1,-1 0,2 1,1-1,1 0,-3 0,0 1,1-1,1 1,1-1,-2 1,-1-1,1 1,-2 2,0 2,-3 2,1 1,-1-1,-3 1,1 0,-1-2,-2 2,2-1,0 2,2-1,-1 2,1-1,0 2,2-2,1-2,0 1,-3 3,1-1,-2 1,-2 2,2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1:22.13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2839 998,'0'-3,"0"-4,0-4,0-4,0-2,0-1,-3-1,-2-1,-2-2,0-2,-3-2,-2 0,1-2,-1 0,-2 3,-1-2,-2 2,0-3,-1 2,-4-2,-1 1,0 2,1 2,1 1,-2 2,-1-2,-2-1,0 1,-2 1,-2 0,0 2,3 3,-1 1,-2 1,2 2,-2 0,2 2,-1 0,1 1,0 0,-3 0,2 3,-1 1,-2 3,2 0,-1 2,-1 0,-2 1,-1-1,0 0,-5 1,-2-1,1 0,1 0,0 0,1 3,4 1,-4 1,-6 1,-7 4,-8 2,-3 4,0 1,1 1,2 1,1 0,-1 0,-1 0,1 3,-2 1,1 0,3 2,3 0,1-1,3-1,5 1,3 0,3-1,1-1,6 2,3 0,2-1,3 2,1 0,2-2,2 0,4-3,2 0,0-1,2 3,1 1,1-1,0-1,1 0,-1-1,-1-1,0 0,3 2,-1 2,1-1,3 3,1 0,2 2,1 3,1-1,0 2,0-3,0 2,1 1,-1 2,0 2,0-3,0 1,3 0,5 1,3 1,3 1,3 4,1 1,1 0,4-1,1 0,-1-1,2 2,4 1,2-1,3-1,2-1,4-1,5 0,0 0,3-1,6 0,3 0,1-1,3-2,5-1,-1 0,3-2,1-4,2-3,-2 1,1-1,0-1,1-5,1-2,1-4,4 0,1-3,0-3,3 1,3-1,0-1,2-2,1-1,-1-1,-2-1,0 0,-2 0,1-1,-1-2,-2-1,-1-3,-3-1,-3 2,-6-2,-8 1,-4-2,-2 1,-4-2,-3 1,-4-1,-6 2,-6-2,-4-2,-5 1,-1-1,-2-1,-1-5,1-3,-1-3,1-5,0-3,0-3,1-2,2-3,2-5,0-5,-2-2,0-3,-1-3,0-3,-1 1,-4 0,-4-2,-4-3,-3-3,-6-2,-2-6,-7-2,-4-1,-10 2,-7-1,-6 2,-11-2,-6-1,-6 1,-8 0,-3 5,-1 2,0 3,-2 5,1 5,-1 4,4 5,1 1,2 3,5 5,-1 4,1 4,3 2,1 2,2 4,0 2,5 4,1 3,2 4,11 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1:32.62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5990 613,'0'-3,"0"-4,0-4,0-4,-3-2,-1-1,0-1,1 0,1 0,-3-1,0 1,-2 3,-1 2,2-1,-2 0,-2-1,-3-1,-5-1,-3 0,-5 2,0 2,-2-1,0 3,-1 0,1-2,2 0,-1 1,2 0,-3-1,2 2,-2 0,1 2,-1-1,-2-1,0 1,0-1,1 3,0-2,-2 2,-2-1,-2 1,3 3,-1 1,0-1,-1 1,-1 1,-4-2,-2-1,0 2,1 2,0 0,5 2,1 1,4 0,-3 0,1 0,-3 0,-3 0,0 1,-4-1,0 0,-4 0,1 0,-2 0,-2 0,-3 0,2 0,-1 3,3 1,0 0,1 3,3-1,-1 0,2 1,3 0,4 1,1 0,0 2,0 2,3-1,0 0,-1-1,3 1,0 2,-2 1,2-1,0 0,1 1,0 1,-2 2,2 0,-2 2,3-1,-1 1,-2-1,1 1,0 0,-2 3,-1 1,-2-1,3 0,-1 2,0 0,-1 3,-1-1,2 2,3-1,2 2,1 1,-1 0,-1 0,0 2,0-1,-3-1,-1 2,-2 5,-1 2,-1 1,3 0,4-4,1-1,2-1,-1-3,2 0,1 1,0 1,0 1,-2 1,1 5,1 1,-1-3,1-1,1-2,2 1,4 0,3 3,0-2,-4 0,-1-1,-1-3,-3-1,0 0,0 2,2 0,0-1,-1-1,-1 1,-1 1,-4 1,0 0,-1 2,-2 0,-2 0,-1 0,-1 0,-1 1,3-1,-3 0,0 4,2 0,0 0,1 2,0 1,-2 1,0 4,0-1,-1 1,0-2,3 1,1-1,0 0,2-1,0-2,0-3,-2 2,1 0,4-2,3-1,3 2,-2 4,1 2,-3 1,1 0,1-1,-2-2,1-1,1 0,-2 1,1-1,1 1,-1-1,0 2,1-1,2-2,1-3,-2 2,0 0,0-2,2-1,0-4,2-2,3 0,1-4,4-2,0-4,2-3,-1-1,2 2,2 0,-1 0,0-1,2 3,-2-1,1 0,1-1,-1 2,-1 3,2 1,2 1,-3 2,1-1,-3 1,1 1,-3 2,2 1,1 1,2 1,-1 0,0 0,2 1,1-4,-2-1,-1-3,2-3,1-4,1 2,0-2,2 0,0-2,0 2,0 1,0 2,0 0,1 1,-1 1,3-3,1-2,0 2,3-1,-1 2,3 0,-1-1,-1-2,-3 1,-1 0,2-1,3-1,0 2,2 0,-1-1,2-2,1 0,0 2,0 0,-2 0,1-2,-2 0,-2-1,1-1,1 0,1-1,1 0,-2 1,1-1,0 0,0 1,5-1,3 4,2 1,0-1,4 0,0-4,0-2,1-1,1 1,-2-3,2-1,-1 2,2 1,2 1,4-2,1 0,-1 0,-1-2,2 1,3-3,3 0,3 0,1-1,3 3,-1 2,1-2,-1 1,-1-2,0-3,-1 0,-1 3,1-2,-1-2,-1 2,-1-2,-2 2,-1-1,0-2,2 2,-2-1,-2-2,0-1,0-2,0 2,1 1,-1-1,4-1,1-2,4 1,-1-2,3 0,-1 0,1 0,-1 0,2 0,-2-1,1-2,-1-1,-2 0,0-2,-3-1,0 2,0-2,-1 0,-1-2,0 1,-2-1,0 0,0-1,0 1,0-1,0-2,0 1,0-1,0-1,0 2,-3-2,-1 3,0-1,1-1,1 1,1-1,0-1,1 1,0 0,0-1,0-2,0-1,4-2,0 0,0 0,3-1,-1 0,0 1,-5-1,-3-3,0-1,-1 0,1 2,1-3,-3-1,-1 2,-2 1,-1-2,2 0,-2-2,1 0,-1-2,0 1,1 2,0-2,0 1,1-1,0-2,-1 0,2-1,-1-2,-1 1,-1 1,-3-3,1 0,-2 1,2 0,3 0,-2-2,2-1,-1-1,-3 2,-3 2,2-2,-1 3,-1 1,-1-2,1 2,1-1,-1 0,-2-3,3 3,0-1,-1 0,-1-2,2-1,0-1,2-1,0 0,-1 3,1 1,0 0,-2-2,1-3,0-2,-1 0,-2 0,-1 4,2-2,0 0,-1 3,0 1,-1 0,-2 0,0-2,0 4,0 0,-1-1,-3 2,-1 1,1-2,0 2,1-1,-2 3,0-1,0 1,-2 0,0 1,-2 2,-2 2,0-2,-1 1,1 2,-1-3,3 0,-2-1,2-1,-2 2,2-1,-1 1,1 0,2 3,-1-2,0 0,-1 1,-2 2,0-3,-1 0,2 1,-2 1,-1-2,2 1,-1 0,-2 1,2-2,-1 0,2 1,0 1,-1 1,0 1,0 1,-2 1,2-4,0 0,-2-1,-1 2,1-3,0 0,0 1,1 1,1-2,-2 0,-2 1,0 1,-2 1,3 1,0 1,0 1,-1-1,-1 1,2-1,1 1,-1 0,-1-1,-1 1,-1-1,0 1,-1-1,0 1,3-1,1 1,0-1,-1-3,-1 0,0-1,1 1,2-2,-1 0,-1 1,-1 1,-1 1,3 1,0 1,0 0,0 1,-2 0,-1-4,0 0,2-1,1 2,0 0,-1 1,-1 1,-1 0,0 0,-1 1,0-1,0-2,0-2,0 1,-1 0,1 1,0 1,0-2,0-1,0 0,0 2,0 0,0-2,0 0,0 0,0 1,0 2,0 0,0 1,0 0,0 1,0-1,0 1,0 0,0-1,0 1,0-1,0 1,0-1,0 1,0-1,0 0,0 1,0-1,0 1,0-1,0 1,-3-1,-1 1,0-1,1 1,1-1,0 1,-2 2,0 2,0-1,1 0,-3 2,1 0,0-1,-1 2,-1 0,2-1,1-2,-1 2,-1 0,2-1,-3 2,1 0,-2 2,0-1,2-1,-2 1,1-1,1-1,0 2,-1-1,2-2,1-1,2-1,-3-1,-2-1,-5-1,-2 0,-2 0,-3 4,1 0,2 0,4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1:42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24575,'3'0'0,"4"0"0,8 0 0,4 0 0,2 0 0,0 0 0,1 0 0,-2 0 0,0 0 0,0 0 0,-1 0 0,0 0 0,-1 0 0,1 0 0,-1 0 0,1 0 0,-4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1:52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24575,'0'-2'0,"1"1"0,-1-1 0,0 1 0,1-1 0,0 1 0,-1-1 0,1 1 0,0-1 0,0 1 0,-1 0 0,1 0 0,0-1 0,1 1 0,-1 0 0,0 0 0,0 0 0,0 0 0,1 0 0,1-1 0,33-17 0,-25 14 0,315-178 0,-320 179-227,1 0-1,0 0 1,0 1-1,0 0 1,13-3-1,-4 3-6598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0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1 24575,'-9'1'0,"1"1"0,-1 1 0,1-1 0,0 1 0,0 1 0,0 0 0,-14 8 0,-6 3 0,-145 54 0,-42 20 0,27 11 0,175-94-1365,2-2-5461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0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24575,'11'-8'0,"1"-1"0,-1 2 0,1-1 0,0 2 0,1 0 0,26-9 0,19-10 0,-33 11 0,19-8 0,-1-2 0,61-46 0,-91 61-1365,-2 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1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24575,'0'335'-1365,"0"-319"-5461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20.53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5990 613,'0'-3,"0"-4,0-4,0-4,-3-2,-1-1,0-1,1 0,1 0,-3-1,0 1,-2 3,-1 2,2-1,-2 0,-2-1,-3-1,-5-1,-3 0,-5 2,0 2,-2-1,0 3,-1 0,1-2,2 0,-1 1,2 0,-3-1,2 2,-2 0,1 2,-1-1,-2-1,0 1,0-1,1 3,0-2,-2 2,-2-1,-2 1,3 3,-1 1,0-1,-1 1,-1 1,-4-2,-2-1,0 2,1 2,0 0,5 2,1 1,4 0,-3 0,1 0,-3 0,-3 0,0 1,-4-1,0 0,-4 0,1 0,-2 0,-2 0,-3 0,2 0,-1 3,3 1,0 0,1 3,3-1,-1 0,2 1,3 0,4 1,1 0,0 2,0 2,3-1,0 0,-1-1,3 1,0 2,-2 1,2-1,0 0,1 1,0 1,-2 2,2 0,-2 2,3-1,-1 1,-2-1,1 1,0 0,-2 3,-1 1,-2-1,3 0,-1 2,0 0,-1 3,-1-1,2 2,3-1,2 2,1 1,-1 0,-1 0,0 2,0-1,-3-1,-1 2,-2 5,-1 2,-1 1,3 0,4-4,1-1,2-1,-1-3,2 0,1 1,0 1,0 1,-2 1,1 5,1 1,-1-3,1-1,1-2,2 1,4 0,3 3,0-2,-4 0,-1-1,-1-3,-3-1,0 0,0 2,2 0,0-1,-1-1,-1 1,-1 1,-4 1,0 0,-1 2,-2 0,-2 0,-1 0,-1 0,-1 1,3-1,-3 0,0 4,2 0,0 0,1 2,0 1,-2 1,0 4,0-1,-1 1,0-2,3 1,1-1,0 0,2-1,0-2,0-3,-2 2,1 0,4-2,3-1,3 2,-2 4,1 2,-3 1,1 0,1-1,-2-2,1-1,1 0,-2 1,1-1,1 1,-1-1,0 2,1-1,2-2,1-3,-2 2,0 0,0-2,2-1,0-4,2-2,3 0,1-4,4-2,0-4,2-3,-1-1,2 2,2 0,-1 0,0-1,2 3,-2-1,1 0,1-1,-1 2,-1 3,2 1,2 1,-3 2,1-1,-3 1,1 1,-3 2,2 1,1 1,2 1,-1 0,0 0,2 1,1-4,-2-1,-1-3,2-3,1-4,1 2,0-2,2 0,0-2,0 2,0 1,0 2,0 0,1 1,-1 1,3-3,1-2,0 2,3-1,-1 2,3 0,-1-1,-1-2,-3 1,-1 0,2-1,3-1,0 2,2 0,-1-1,2-2,1 0,0 2,0 0,-2 0,1-2,-2 0,-2-1,1-1,1 0,1-1,1 0,-2 1,1-1,0 0,0 1,5-1,3 4,2 1,0-1,4 0,0-4,0-2,1-1,1 1,-2-3,2-1,-1 2,2 1,2 1,4-2,1 0,-1 0,-1-2,2 1,3-3,3 0,3 0,1-1,3 3,-1 2,1-2,-1 1,-1-2,0-3,-1 0,-1 3,1-2,-1-2,-1 2,-1-2,-2 2,-1-1,0-2,2 2,-2-1,-2-2,0-1,0-2,0 2,1 1,-1-1,4-1,1-2,4 1,-1-2,3 0,-1 0,1 0,-1 0,2 0,-2-1,1-2,-1-1,-2 0,0-2,-3-1,0 2,0-2,-1 0,-1-2,0 1,-2-1,0 0,0-1,0 1,0-1,0-2,0 1,0-1,0-1,0 2,-3-2,-1 3,0-1,1-1,1 1,1-1,0-1,1 1,0 0,0-1,0-2,0-1,4-2,0 0,0 0,3-1,-1 0,0 1,-5-1,-3-3,0-1,-1 0,1 2,1-3,-3-1,-1 2,-2 1,-1-2,2 0,-2-2,1 0,-1-2,0 1,1 2,0-2,0 1,1-1,0-2,-1 0,2-1,-1-2,-1 1,-1 1,-3-3,1 0,-2 1,2 0,3 0,-2-2,2-1,-1-1,-3 2,-3 2,2-2,-1 3,-1 1,-1-2,1 2,1-1,-1 0,-2-3,3 3,0-1,-1 0,-1-2,2-1,0-1,2-1,0 0,-1 3,1 1,0 0,-2-2,1-3,0-2,-1 0,-2 0,-1 4,2-2,0 0,-1 3,0 1,-1 0,-2 0,0-2,0 4,0 0,-1-1,-3 2,-1 1,1-2,0 2,1-1,-2 3,0-1,0 1,-2 0,0 1,-2 2,-2 2,0-2,-1 1,1 2,-1-3,3 0,-2-1,2-1,-2 2,2-1,-1 1,1 0,2 3,-1-2,0 0,-1 1,-2 2,0-3,-1 0,2 1,-2 1,-1-2,2 1,-1 0,-2 1,2-2,-1 0,2 1,0 1,-1 1,0 1,0 1,-2 1,2-4,0 0,-2-1,-1 2,1-3,0 0,0 1,1 1,1-2,-2 0,-2 1,0 1,-2 1,3 1,0 1,0 1,-1-1,-1 1,2-1,1 1,-1 0,-1-1,-1 1,-1-1,0 1,-1-1,0 1,3-1,1 1,0-1,-1-3,-1 0,0-1,1 1,2-2,-1 0,-1 1,-1 1,-1 1,3 1,0 1,0 0,0 1,-2 0,-1-4,0 0,2-1,1 2,0 0,-1 1,-1 1,-1 0,0 0,-1 1,0-1,0-2,0-2,0 1,-1 0,1 1,0 1,0-2,0-1,0 0,0 2,0 0,0-2,0 0,0 0,0 1,0 2,0 0,0 1,0 0,0 1,0-1,0 1,0 0,0-1,0 1,0-1,0 1,0-1,0 1,0-1,0 0,0 1,0-1,0 1,0-1,0 1,-3-1,-1 1,0-1,1 1,1-1,0 1,-2 2,0 2,0-1,1 0,-3 2,1 0,0-1,-1 2,-1 0,2-1,1-2,-1 2,-1 0,2-1,-3 2,1 0,-2 2,0-1,2-1,-2 1,1-1,1-1,0 2,-1-1,2-2,1-1,2-1,-3-1,-2-1,-5-1,-2 0,-2 0,-3 4,1 0,2 0,4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29.732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2839 998,'0'-3,"0"-4,0-4,0-4,0-2,0-1,-3-1,-2-1,-2-2,0-2,-3-2,-2 0,1-2,-1 0,-2 3,-1-2,-2 2,0-3,-1 2,-4-2,-1 1,0 2,1 2,1 1,-2 2,-1-2,-2-1,0 1,-2 1,-2 0,0 2,3 3,-1 1,-2 1,2 2,-2 0,2 2,-1 0,1 1,0 0,-3 0,2 3,-1 1,-2 3,2 0,-1 2,-1 0,-2 1,-1-1,0 0,-5 1,-2-1,1 0,1 0,0 0,1 3,4 1,-4 1,-6 1,-7 4,-8 2,-3 4,0 1,1 1,2 1,1 0,-1 0,-1 0,1 3,-2 1,1 0,3 2,3 0,1-1,3-1,5 1,3 0,3-1,1-1,6 2,3 0,2-1,3 2,1 0,2-2,2 0,4-3,2 0,0-1,2 3,1 1,1-1,0-1,1 0,-1-1,-1-1,0 0,3 2,-1 2,1-1,3 3,1 0,2 2,1 3,1-1,0 2,0-3,0 2,1 1,-1 2,0 2,0-3,0 1,3 0,5 1,3 1,3 1,3 4,1 1,1 0,4-1,1 0,-1-1,2 2,4 1,2-1,3-1,2-1,4-1,5 0,0 0,3-1,6 0,3 0,1-1,3-2,5-1,-1 0,3-2,1-4,2-3,-2 1,1-1,0-1,1-5,1-2,1-4,4 0,1-3,0-3,3 1,3-1,0-1,2-2,1-1,-1-1,-2-1,0 0,-2 0,1-1,-1-2,-2-1,-1-3,-3-1,-3 2,-6-2,-8 1,-4-2,-2 1,-4-2,-3 1,-4-1,-6 2,-6-2,-4-2,-5 1,-1-1,-2-1,-1-5,1-3,-1-3,1-5,0-3,0-3,1-2,2-3,2-5,0-5,-2-2,0-3,-1-3,0-3,-1 1,-4 0,-4-2,-4-3,-3-3,-6-2,-2-6,-7-2,-4-1,-10 2,-7-1,-6 2,-11-2,-6-1,-6 1,-8 0,-3 5,-1 2,0 3,-2 5,1 5,-1 4,4 5,1 1,2 3,5 5,-1 4,1 4,3 2,1 2,2 4,0 2,5 4,1 3,2 4,11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35.9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10292 614,'-3'-3,"-4"-4,-5-2,-2-1,-3-3,-1-2,-1-2,-1-1,1 3,3 0,1 3,0 1,0-2,-2-1,0-2,-1-1,0 3,3 0,1 2,2 1,1 1,-2 4,3-2,-2 1,2-1,0 1,-2 1,1-2,-1 2,-1 0,1-1,0 1,2-2,-1 0,-1 1,1 0,0 0,-2 2,1-2,0 0,-2 2,-1 1,2-1,0 0,-1 0,-1-1,-2 0,0-2,-1 0,-1 1,1 3,2-2,1 0,1 2,-2 0,3-1,0 0,-1 0,-1-1,-1 0,-1 1,-1 1,-1-2,1 1,-1 0,0 2,0 1,1 1,2-3,2 0,-1 0,0-2,-1 0,-2 0,1 2,-2 2,1-3,-1 1,1 0,-1 1,0 1,1 0,-1 2,0-3,1-2,-1 1,1 1,-1 1,1 1,-1 0,1 1,-1 0,1 0,-1 0,1 0,-1 1,0-1,1 0,-1 0,1 0,-1 0,1 0,-1 0,1 0,-1 0,1 0,-1 0,0 0,1 3,-1 1,1 0,-4 0,-1-2,1-1,3 3,3 1,0-1,0-1,-4-1,-1-1,-1 3,1 0,0 3,1 1,1-2,0 1,0 1,1-3,2 2,2 0,0-2,-2 2,0-1,-1 0,-1-3,0 0,0-2,-1-1,0 0,1 0,-1 3,0 4,1 4,-1 0,0 2,1-2,-1 0,1-1,2 1,2 1,0-1,-2 1,0-2,-1 0,-1-1,0 1,3 2,0-1,3 1,1 1,-1 2,-2-2,1 0,1 1,-2-1,-1-1,-2 1,0 2,-1 1,-1-2,4 0,0 1,0 0,0-1,-2-1,3 1,1-2,-2 0,0-2,2 1,0-2,2 1,0-2,-1 2,-2 1,-2 0,-1 0,2 3,1-3,-1 2,-1 0,0-1,-1 0,-1-1,2-1,2-1,-1 1,0-1,-2 1,0 1,-1 0,0 1,-1-2,1 0,-1 3,0-2,1 0,-1 3,0-3,4 1,1-1,-1-1,0 3,-1-2,-2 0,1 2,-2-1,4 0,0-1,1-1,-2-1,0 1,-1-1,-1 1,0 1,-1 0,0 0,1 0,2-1,2 3,-1-2,3 1,0-2,-2-3,0 1,-2-1,2 2,0-2,3 3,0 1,-2 0,-1 1,-2 1,-1-1,-1 0,0 1,-1-1,4 0,0-1,3-1,1 0,2-1,-1 0,-1 1,-3 1,-2 0,3 1,-1-2,2 1,1 1,-2-1,2 1,0 1,-2-1,1 0,0-2,-1 1,-2 1,-1-1,-2 1,0 1,3 2,0 1,0-2,3 0,0-3,2 1,-1-3,2 1,-1-1,2 1,-2 1,-1 0,0 0,0-1,1 1,-1 1,-1 2,-3 2,-1 1,-1 1,-1 1,-1 0,4 0,0-3,0-2,-1 1,0 0,-1 2,2 0,1 1,0-3,1-1,1 1,-1-3,-2 0,-1 1,-1 2,-1 1,3 1,0 1,0-2,3-2,-1-2,0-1,-1 1,1 3,0 0,-1-1,2-1,0-1,1-1,1 2,-2-2,-2 0,-2 2,-1 2,-1 1,-1 1,0-2,4 0,0-1,0-1,0-1,-2-2,0 1,-1 1,3 2,1 2,-1-2,0-1,-2 2,0 1,-1 0,3 2,1-4,2 1,1-1,-2-1,-1-1,-1-2,1 1,0 1,0-2,2 2,-1-2,0 0,-2 2,-1 3,-1-3,-1 1,-1 1,1 2,-1-3,0 0,0 1,1 2,-1-3,3 0,2 1,-1-2,3 1,0-3,-1 0,-1 3,-2-2,-1 0,-1 2,-1-1,1 0,-1 1,0-1,0 0,0-2,1 1,-4 1,2 2,2 2,0-2,1 0,-4 0,-1-1,0-1,0 2,1 1,2 1,-4-2,0-1,1-1,0-1,1 1,-2 3,0 0,0 2,1 1,2-2,0-2,-2 1,-1-2,0-1,2 1,0 2,-2 1,0-2,0-1,1 2,2-3,0 0,1 2,0 1,1-2,-1 0,1 1,-3-2,-2 0,0-2,2 1,0 1,1 2,1 2,-3-2,-1-1,1 2,0-3,-2 1,0 0,-2 2,0 1,-2-2,0 0,3-3,-2 1,2-3,1 1,-2 2,1-1,2 0,1-1,1 0,-2-1,0 1,0-1,2-2,0 0,-2 3,0 0,1 0,0 0,1 0,2 3,-4-2,0 1,1-2,0 1,2 1,-3-1,-1 1,2-2,0 0,1-1,1 1,-2 2,-1-1,1-3,0 1,1-1,-1 1,-2-1,2 1,0 0,1-3,-2 2,0-1,0-2,1 2,2-1,0 3,1-2,0 3,1-2,0 2,-1 2,-2-1,-2 1,1-2,0 1,1-2,1 1,-2 2,-1-1,-3 0,0 0,1-1,-1 3,1-2,0 0,3-1,-2 1,-3 1,0-1,-2 1,1-2,2 1,-1 1,1 2,-1 2,1-2,-2 0,-3 0,2-1,2-1,-1-1,2-1,-2 2,2-1,-2 1,1-2,-1 0,0 2,0-1,1 1,1 1,0 2,1-2,1 0,-1 1,0-1,1-1,2-2,4 1,3-2,0 1,0-1,-1 0,-1 3,-1-1,0 0,0-1,-1 1,1-2,2 1,2-1,-1-2,3 0,-1 3,0-1,2 2,-1-1,2 0,0-1,-2-2,-2 1,-2-1,-1 1,-1 0,2 1,2 3,-1-1,2 1,1-2,2 1,-1 1,-1-1,1 1,0-2,1 1,0-2,-2 1,-2-2,1 2,3 2,0-1,2 0,-1-1,1 1,1 1,0 0,1-1,0 3,0-3,-1 1,2 2,-2-2,1 0,1 1,-2-1,1 0,-3 1,1 2,2 1,2 1,1 1,-2-2,1-2,-3 1,-1 1,2 0,2 2,1 0,2 0,0 0,1 1,0 0,0-1,1 1,-1 0,0-1,0 1,0 0,0-1,0 1,0-1,0 1,0-1,0 1,0-1,0 1,0-1,0 1,0-1,0 1,0 0,0-1,0 1,0-1,0 1,0-1,0 1,0-1,0 1,0-1,0 1,0 0,0-1,0 1,0-1,0 1,0-1,0 1,0-1,0 1,4-1,0 1,0-1,-1 1,0 0,1-1,1 1,-1-1,3 1,-1-1,-1 1,2-4,0-1,-2 1,2 0,-1 2,3 0,-1 1,1 0,0 0,1 1,-1 0,1-1,-2 1,2 0,-1-1,1 1,-1-1,-3 1,2-4,-1 0,2-1,-2 2,3-3,-2-1,2-1,-2 0,2-2,-1 1,1 1,-1 3,1-1,2 0,2 1,2 1,1-1,-2-1,-1 1,1-2,-2 0,-1-1,2-1,0-1,2 1,2 2,0 1,0 0,-3 0,0-2,0 0,0-2,2-2,-3 1,0 2,0-1,1 2,2-2,0-1,1 0,0-1,1-2,-1 2,1 0,0 1,0-1,-1 0,1 0,0 0,-1-2,1 2,-1 0,1 1,-1 0,1-2,-1-2,1-1,-1 2,1-1,-1 0,1-1,3-1,3 0,5-2,7 0,-1 0,1 0,0 0,-4-1,0 4,-3 1,-3 0,-1-1,0 0,-3-2,-1 0,-2-1,-1 0,0 0,-1 0,1 0,-1 0,0 0,0-1,1 1,-1 0,1 0,-1 0,1 0,-1 0,1 0,0 0,-1-3,1-1,-1 0,1 1,3 1,0-3,1 0,-2 1,0 1,-1-3,-1 1,0-3,0 1,-1-3,1 2,-1-2,1 1,-1 2,-3-1,0 1,-1-1,1-4,2 2,0 2,0-1,2 1,-4-1,0 1,-1-2,2-1,3 0,3-1,0 2,-1-1,0 2,-1-1,0 1,-5-1,0-1,-1 0,-1-1,-2 2,2 0,2-3,1 2,1 0,1-3,0 3,1-2,0 0,-1 1,-2 0,-1 2,-1-1,2 2,0-1,1-2,1 2,-3-2,-1 2,-2 0,-1 0,1 4,-1-2,1 1,-3-1,2 0,-2-1,1 0,-2 0,2 0,2-1,2 1,2-1,1 1,1-1,-2-2,-2 2,1-2,1 2,0-1,2 2,-1-1,2 1,-1-1,1 2,0-2,-1 1,1 3,0 1,-4 0,-1-1,1-1,0-1,2-1,0-2,0 0,-1-1,-2 2,1-1,0 1,2 0,0-2,1 1,0 0,1 1,-4-1,0 2,-1-1,2 1,-3-1,0 2,-2-2,-1 1,0 0,-1 0,3 2,2 0,1 0,-1-2,0 2,1-3,-3-1,1 0,0 2,-1 0,0 1,1-1,2 1,1-2,-2-1,0 0,1 0,0 1,2-1,0-2,1 2,-3 0,0 0,-1 1,2-3,0 2,-2 0,0 1,-3-1,0 2,2-1,1 1,-2-1,1 2,1 1,-2 0,0 0,-2-2,1 2,1-2,2 0,2-1,1 2,1-2,1 1,0-1,0 1,0 2,-1 0,-2-3,-1 0,-1-1,1 2,2-2,0-1,0-2,2 1,2 0,2 2,0-1,-1 3,-1 2,-1-1,2 2,1-2,0 0,-1-1,-2-3,0 1,-1 0,0-3,0 3,-1-2,0 3,1-1,-1 2,0-1,1-2,-1 1,1 0,-1 1,1 2,0 0,-1-2,1 0,-1 0,1 0,-1 3,1-1,-1 1,1-2,3 2,0-3,1 2,-1 1,2-1,0 2,-1-3,-1 1,-1-1,-1 0,-1-1,0-2,-1 2,0-2,4 1,0 1,1 0,1 0,1-1,-1 0,-1-1,-2 2,-1 3,-1-1,0 1,-1-2,1-2,-1 1,0-2,0 3,1 1,-1 0,1 0,-1 0,1-3,0 1,-1-2,1 2,-1 0,1 0,-1 0,1 1,-1 0,1 0,-1-1,1 2,-1-2,4 1,1-1,-1-2,0 2,-4-2,1 2,0-1,1-1,-1 0,1 1,2 1,1-1,0-1,-2 1,0-1,-1 2,2 0,1-3,0 2,2 0,0 1,2-1,-1-1,-1 0,-2 1,-1 1,1-1,0-1,0 1,-2-1,3 2,0-1,2-1,0-2,-2-2,0-1,-3-1,2 0,1 2,1 1,1 0,-1 0,1 1,-1 1,-1-1,2-1,2-1,0-1,1 2,3 1,-2-1,1 0,-2-2,0 0,-1-1,-3 0,2 2,-2 2,2-1,2-1,0 0,1-1,-2-1,-1 0,-1-1,0 4,-2 0,-2 1,-1-2,2 0,0-2,-1 1,-1-2,0 1,2-1,0 4,0 0,-2 1,0-2,-1 0,2-1,1-1,-1 0,0-1,-1 4,2 0,0 0,0 3,-2 0,0 2,-1 0,2-2,1 1,-1-1,0-1,-4-1,-3-3,0 3,1 0,0 3,1-1,0 3,2-1,-1-2,1 2,-4-2,0 2,-1 0,-1-3,-1-1,1-2,1 2,2 1,1-2,1 3,1-1,-1 3,1-1,-3-1,-1 1,-1-1,2 3,-3-2,0-1,1 1,1-1,1 2,-2 0,0 1,0-1,-2-2,1 1,-3-1,0 2,3 0,-3-3,2 2,-2 0,0 0,3 1,1-3,2 2,-3 0,1-2,1-2,0-1,2 1,-3 1,0 3,1 0,-3-2,0-1,2-2,0 2,-1 1,0 1,1 1,-1-2,-1 2,1 0,-1-2,0-2,1-1,2 2,-2 0,0 3,1-1,-2 0,0 1,-1-1,-1 2,3 0,-3-3,2 3,-2-2,0-1,3-2,1 2,2 0,-3-2,1 3,-2 0,-1-1,-1-2,0 2,-2 0,2 2,-2 0,2-2,-1-1,0 1,0 1,1 1,-1 0,0-2,3-1,2-2,-1-1,0-1,-2 0,0 2,-1 1,0 1,-2-2,2-1,-1 0,0 3,0-1,1 1,-2-2,2 0,-1-1,1-1,-1 0,0-1,3 0,2-3,2-4,1-7,1-1,-2 2,-1 3,-4 4,1 2,-3 3,-2 1,0 1,3 0,-1 0,2-3,-2-1,2-1,-2 2,1 0,-1 1,1 1,-2 0,-1 0,1 1,-2-1,0 1,1 3,-1 1,-1-1,1 0,1-1,-2-1,-2-1,3-1,-1 1,0-1,-2 0,-1 1,3 2,-1 2,0-1,-1 0,-1-1,-1-1,3 2,1 1,-1-1,-1 0,-1-2,2 3,1 1,-1-2,-1 0,-1-2,-1 0,0-1,-1 0,0-1,0 0,0 1,0-1,-1 0,1 1,0-1,0 0,0 1,0-1,0 1,0-1,0 1,0-1,0 1,0-1,0 1,0-1,0 1,0-1,0 0,-3 4,-1 1,0-1,1 0,-3-1,1-1,0-1,1 0,-1-1,-1 0,2 1,1-1,1 0,-3 0,0 1,1-1,1 1,1-1,-2 1,-1-1,1 1,-2 2,0 2,-3 2,1 1,-1-1,-3 1,1 0,-1-2,-2 2,2-1,0 2,2-1,-1 2,1-1,0 2,2-2,1-2,0 1,-3 3,1-1,-2 1,-2 2,2 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5:05.7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2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2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6:08.40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6:29.22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20:21:59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0,'4488'0,"-4478"1,1 0,-1 1,20 5,-29-7,12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17:51:26.4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EFB2F96-B852-4E62-A440-A40FC6EE8BF4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4D5627-2EC6-4212-8271-F1EB6C1D5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hu-HU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I’m going to be talking about today the work that we’ve been doing with Professor Rakyta this semester and the background behind it.</a:t>
            </a:r>
          </a:p>
          <a:p>
            <a:pPr defTabSz="990752">
              <a:defRPr/>
            </a:pP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defTabSz="990752"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The reason I chose this project is that quantum computers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have the potential to revolutionize computation by making certain types of classical</a:t>
            </a:r>
            <a:r>
              <a:rPr lang="hu-HU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ly infeasible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problems solvable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defTabSz="990752"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While no quantum computer is sophisticated enough to do these calculations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yet</a:t>
            </a:r>
            <a:r>
              <a:rPr lang="hu-HU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r>
              <a:rPr lang="hu-HU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But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great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progress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is under way.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637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If someone needs to use a boson sampler or the variational solver, they can do as we did,</a:t>
            </a:r>
          </a:p>
          <a:p>
            <a:r>
              <a:rPr lang="hu-HU" dirty="0"/>
              <a:t>As we used the piquasso library that gives us an exact simulator for photonic quantum computations.</a:t>
            </a:r>
          </a:p>
          <a:p>
            <a:endParaRPr lang="hu-HU" dirty="0"/>
          </a:p>
          <a:p>
            <a:r>
              <a:rPr lang="hu-HU" dirty="0"/>
              <a:t>Additionally we needed to use the Piquassoboost library which serves as a more powerful C++ backend to improve performance.</a:t>
            </a:r>
          </a:p>
          <a:p>
            <a:r>
              <a:rPr lang="hu-HU" dirty="0"/>
              <a:t>In the beginning I ran the simulations on my own computer on Ubuntu in a Docker container, to provide a separate environment for the application.</a:t>
            </a:r>
          </a:p>
          <a:p>
            <a:endParaRPr lang="hu-HU" dirty="0"/>
          </a:p>
          <a:p>
            <a:r>
              <a:rPr lang="hu-HU" dirty="0"/>
              <a:t>Later we needed to run bigger simulations, and as they are being expensive, we run them on the Budapest quantum computing group’s server, which has 2 powerful CPUs and the speeduf of FPGAs.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455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Now, turn to the results of this work, what we’ve done. </a:t>
            </a:r>
          </a:p>
          <a:p>
            <a:r>
              <a:rPr lang="hu-HU" dirty="0"/>
              <a:t>You might be able to remember when I was talking about sports tournament scheduling.</a:t>
            </a:r>
          </a:p>
          <a:p>
            <a:r>
              <a:rPr lang="hu-HU" dirty="0"/>
              <a:t>The goal was to avoid or at least minimize breaks in a tournamnets.</a:t>
            </a:r>
          </a:p>
          <a:p>
            <a:r>
              <a:rPr lang="hu-HU" dirty="0"/>
              <a:t>A break is when a team plays at the same place (away or home) two times in a row.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However, as the break minimization entailed a lot more tedious calculations than just producing the QUBO matrix, we turned to a different problem, the Max-Cut Problem.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77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max-cut problem was about partitioning a network into two sets of nodes, while we cut the maximum amount of edges between the sets.</a:t>
            </a:r>
          </a:p>
          <a:p>
            <a:endParaRPr lang="hu-HU" dirty="0"/>
          </a:p>
          <a:p>
            <a:r>
              <a:rPr lang="hu-HU" dirty="0"/>
              <a:t>For this problem we created the QUBO matrix for a given graph.</a:t>
            </a:r>
          </a:p>
          <a:p>
            <a:r>
              <a:rPr lang="hu-HU" dirty="0"/>
              <a:t>This time I chose a Erdős-Rényi graph. Then run some simulations on the bosonic variational solver.</a:t>
            </a:r>
          </a:p>
          <a:p>
            <a:r>
              <a:rPr lang="hu-HU" dirty="0"/>
              <a:t>Compared it with the exact solution and found that we reached the exact optimum of the max cut. </a:t>
            </a:r>
          </a:p>
          <a:p>
            <a:r>
              <a:rPr lang="hu-HU" dirty="0"/>
              <a:t>This is what network looks like without the cut. The edges soon to be cut are with orange.</a:t>
            </a:r>
          </a:p>
          <a:p>
            <a:r>
              <a:rPr lang="hu-HU" dirty="0"/>
              <a:t>On the right you can see the same network after the max cut. The nodes are colored according to which sets they are assigned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527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990752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I’d like to begin with an open question that is: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an optical quantum computer that can outperform any existing classical computer?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and equipment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(other than time and memory)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will this device need?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our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technology to reach this?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  <a:p>
            <a:r>
              <a:rPr lang="hu-HU" dirty="0"/>
              <a:t>There was a tremendous effort made in this field. One of the results was a scheme that is quite promising, but it needs a tremendous amount of hardware: </a:t>
            </a:r>
          </a:p>
          <a:p>
            <a:r>
              <a:rPr lang="en-US" dirty="0"/>
              <a:t>we would need billions of linear optical elements and millions of single photon sources.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begs the question: Is there any easier way to do this? Boson sampling answers that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903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 cut is one of the most famous problems in combinatiorial optimization.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an undirected graph, the max cut problem aims to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model this problem by introducing binary variables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815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590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Cost function: i and j are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452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 we put less emphasis on using the boson sampler simulator and more on understanding </a:t>
            </a:r>
            <a:r>
              <a:rPr lang="hu-HU" dirty="0"/>
              <a:t>the application that we’re dealing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00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and vacuum states, that are propagated through a linear optics network.  </a:t>
            </a:r>
            <a:endParaRPr lang="hu-HU" dirty="0"/>
          </a:p>
          <a:p>
            <a:r>
              <a:rPr lang="hu-HU" dirty="0"/>
              <a:t>It implements a unitary map on the single photon creation operators like this.</a:t>
            </a:r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linear optic network is basically an </a:t>
            </a:r>
            <a:r>
              <a:rPr lang="hu-HU" b="1" dirty="0"/>
              <a:t>interferometer </a:t>
            </a:r>
            <a:r>
              <a:rPr lang="hu-HU" b="0" dirty="0"/>
              <a:t>made of beam splitters and phase shifters as it can be seen on the diagram on the left. 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199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7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Now we’re looking at a matrix expectation value. And this case is special because this matrix is a real valued symmetric matrix.</a:t>
            </a:r>
          </a:p>
          <a:p>
            <a:r>
              <a:rPr lang="hu-HU" dirty="0"/>
              <a:t>Additionally the vector by which the matrix is multiplied on both sides is a </a:t>
            </a:r>
            <a:r>
              <a:rPr lang="hu-HU" b="1" dirty="0"/>
              <a:t>binary vector</a:t>
            </a:r>
            <a:r>
              <a:rPr lang="hu-HU" b="0" dirty="0"/>
              <a:t>, meaning it only contains 0s and 1s.</a:t>
            </a:r>
          </a:p>
          <a:p>
            <a:endParaRPr lang="hu-HU" b="0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022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344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384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197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039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546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i="1" dirty="0"/>
              <a:t>How does the boson sampler come into play?</a:t>
            </a:r>
          </a:p>
          <a:p>
            <a:endParaRPr lang="hu-HU" dirty="0"/>
          </a:p>
          <a:p>
            <a:r>
              <a:rPr lang="hu-HU" dirty="0"/>
              <a:t>This is the model overview of the variational bosonic solver.</a:t>
            </a:r>
          </a:p>
          <a:p>
            <a:r>
              <a:rPr lang="hu-HU" dirty="0"/>
              <a:t>In the first step we generate a quantum state with the M-mode interferometer. </a:t>
            </a:r>
          </a:p>
          <a:p>
            <a:r>
              <a:rPr lang="hu-HU" dirty="0"/>
              <a:t>This interferometer has some parameters, that </a:t>
            </a:r>
            <a:r>
              <a:rPr lang="hu-HU"/>
              <a:t>are tunable </a:t>
            </a:r>
            <a:endParaRPr lang="hu-HU" dirty="0"/>
          </a:p>
          <a:p>
            <a:r>
              <a:rPr lang="hu-HU" dirty="0"/>
              <a:t>The amplitudes of the quantum states depend on the circuit elements’ angles, thetas and psis.</a:t>
            </a:r>
          </a:p>
          <a:p>
            <a:endParaRPr lang="hu-HU" dirty="0"/>
          </a:p>
          <a:p>
            <a:r>
              <a:rPr lang="hu-HU" dirty="0"/>
              <a:t>Then we apply a parity function so that the we map the optical states to a many-qubit hilbert space. Then we have our qubits. </a:t>
            </a:r>
          </a:p>
          <a:p>
            <a:r>
              <a:rPr lang="hu-HU" dirty="0"/>
              <a:t>Note: Each qubit state has a some energy associated with it.</a:t>
            </a:r>
          </a:p>
          <a:p>
            <a:endParaRPr lang="hu-HU" dirty="0"/>
          </a:p>
          <a:p>
            <a:r>
              <a:rPr lang="hu-HU" dirty="0"/>
              <a:t>So we apply the parity functions and record the amplitudes of the qubits.</a:t>
            </a:r>
          </a:p>
          <a:p>
            <a:endParaRPr lang="hu-HU" dirty="0"/>
          </a:p>
          <a:p>
            <a:r>
              <a:rPr lang="hu-HU" dirty="0"/>
              <a:t>Then using these amplitudes and the qubit states we calculate the expected value of the energy – it is the objective function, that we try to minimize. </a:t>
            </a:r>
          </a:p>
          <a:p>
            <a:endParaRPr lang="hu-HU" dirty="0"/>
          </a:p>
          <a:p>
            <a:r>
              <a:rPr lang="hu-HU" dirty="0"/>
              <a:t>Then we tweak the psi and theta parameters with gradient descent and do the previous steps again.</a:t>
            </a:r>
          </a:p>
          <a:p>
            <a:endParaRPr lang="hu-HU" dirty="0"/>
          </a:p>
          <a:p>
            <a:r>
              <a:rPr lang="hu-HU" dirty="0"/>
              <a:t>The goal is to find the smallest energy and the associated bit string.</a:t>
            </a:r>
          </a:p>
          <a:p>
            <a:endParaRPr lang="hu-HU" dirty="0"/>
          </a:p>
          <a:p>
            <a:r>
              <a:rPr lang="hu-HU" dirty="0"/>
              <a:t>So, how can we use this ? We need to formulate our our problem as optimizing the energy by choosing an appropriate Hamiltonian matrix. </a:t>
            </a:r>
          </a:p>
          <a:p>
            <a:endParaRPr lang="hu-HU" dirty="0"/>
          </a:p>
          <a:p>
            <a:endParaRPr lang="hu-HU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337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Then the question is why do we need a quantum computer for that?</a:t>
            </a:r>
          </a:p>
          <a:p>
            <a:r>
              <a:rPr lang="hu-HU" dirty="0"/>
              <a:t>One of the key results is that measuring the probability of a given configuration is proportional to a permanent of the A matrix.</a:t>
            </a:r>
          </a:p>
          <a:p>
            <a:r>
              <a:rPr lang="hu-HU" dirty="0"/>
              <a:t>The A matrix is a unitary transformation describing the linear optics network and the output configuration.</a:t>
            </a:r>
          </a:p>
          <a:p>
            <a:r>
              <a:rPr lang="hu-HU" dirty="0"/>
              <a:t>It is a very hard problem to calculate complex-valued matrix permanents. So boson sampling is classically inefficient to simulate, we need a real quantum device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068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Unfortunatly</a:t>
            </a:r>
            <a:r>
              <a:rPr lang="en-US" dirty="0"/>
              <a:t> we found no clear correspondence between the expected value of the QUBO matrix and the number of breaks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en-US" dirty="0"/>
              <a:t>This leads to the conclusion that perhaps the Q matrix is calculated in a wrong way.</a:t>
            </a:r>
            <a:endParaRPr lang="hu-HU" dirty="0"/>
          </a:p>
          <a:p>
            <a:endParaRPr lang="hu-HU" dirty="0"/>
          </a:p>
          <a:p>
            <a:r>
              <a:rPr lang="en-US" dirty="0"/>
              <a:t>In the future we might try using different timetables  with the same calculations, however we presume that it is not very likely to generate better results.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899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During the last presentation I was asked if I could expleain: how can there be such a lonely node?</a:t>
            </a:r>
          </a:p>
          <a:p>
            <a:r>
              <a:rPr lang="hu-HU" dirty="0"/>
              <a:t>Of course I looked into that because I wasnt satisfied with the previous results on the max cut, so I wanted to know if the error lied behind the graph’s representation. </a:t>
            </a:r>
          </a:p>
          <a:p>
            <a:r>
              <a:rPr lang="hu-HU" dirty="0"/>
              <a:t>Although the problem was somewhere else, I wanted to dispel any doubt, so here it is what I found in the documentation.</a:t>
            </a:r>
          </a:p>
          <a:p>
            <a:r>
              <a:rPr lang="hu-HU" dirty="0"/>
              <a:t>We know about the Barabási-Albert graph generation that it is an iterative process and in the end it ends up with N final nodes. </a:t>
            </a:r>
          </a:p>
          <a:p>
            <a:r>
              <a:rPr lang="hu-HU" dirty="0"/>
              <a:t>So in the beginning there has to be an initial graph, to which we connect the edges of the new incoming nodes. </a:t>
            </a:r>
          </a:p>
          <a:p>
            <a:r>
              <a:rPr lang="hu-HU" dirty="0"/>
              <a:t>I looked it up on the documentation, that this initial graph is a star graph that looks like this.</a:t>
            </a:r>
          </a:p>
          <a:p>
            <a:endParaRPr lang="hu-HU" dirty="0"/>
          </a:p>
          <a:p>
            <a:r>
              <a:rPr lang="hu-HU" dirty="0"/>
              <a:t>So that lonely node can be one of the initial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56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There is a whole distribution of these expectation values, you can see them on the right. The different colors are just different binary vectors.</a:t>
            </a:r>
          </a:p>
          <a:p>
            <a:r>
              <a:rPr lang="hu-HU" dirty="0"/>
              <a:t>With the expectation value on the x axis, and the probability density on the y.</a:t>
            </a:r>
          </a:p>
          <a:p>
            <a:endParaRPr lang="hu-HU" dirty="0"/>
          </a:p>
          <a:p>
            <a:r>
              <a:rPr lang="hu-HU" dirty="0"/>
              <a:t>The goal is to find the minimal expectation value of the matrix, additionally the binary vectors associated with this minimal expectation value.</a:t>
            </a:r>
          </a:p>
          <a:p>
            <a:r>
              <a:rPr lang="hu-HU" dirty="0"/>
              <a:t>This is what we call a QUBO problem.</a:t>
            </a:r>
          </a:p>
          <a:p>
            <a:endParaRPr lang="hu-HU" dirty="0"/>
          </a:p>
          <a:p>
            <a:r>
              <a:rPr lang="hu-HU" dirty="0"/>
              <a:t>How can we find that that value?</a:t>
            </a:r>
          </a:p>
          <a:p>
            <a:r>
              <a:rPr lang="hu-HU" dirty="0"/>
              <a:t>We can find it explicitly by calculating &lt;Q&gt; for all binary vectors. </a:t>
            </a:r>
          </a:p>
          <a:p>
            <a:r>
              <a:rPr lang="hu-HU" dirty="0"/>
              <a:t>Or we can find it by sampling this distribution, which way cheaper than building the whole.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06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Then the question is, Do we know anything about the distribution?</a:t>
            </a:r>
          </a:p>
          <a:p>
            <a:endParaRPr lang="hu-HU" dirty="0"/>
          </a:p>
          <a:p>
            <a:r>
              <a:rPr lang="hu-HU" dirty="0"/>
              <a:t>Because we need to know if we can do anything better than random sampling?</a:t>
            </a:r>
          </a:p>
          <a:p>
            <a:r>
              <a:rPr lang="hu-HU" dirty="0"/>
              <a:t>Well, for this having to deal with continous parameters would be quite handy.</a:t>
            </a:r>
          </a:p>
          <a:p>
            <a:endParaRPr lang="hu-HU" dirty="0"/>
          </a:p>
          <a:p>
            <a:r>
              <a:rPr lang="hu-HU" dirty="0"/>
              <a:t>If we had continous parameters we could optimize our sampling strategy on the way, thus getting lower and lower sample expectation values and eventually reaching the minimum.</a:t>
            </a:r>
          </a:p>
          <a:p>
            <a:endParaRPr lang="hu-HU" dirty="0"/>
          </a:p>
          <a:p>
            <a:r>
              <a:rPr lang="hu-HU" dirty="0"/>
              <a:t>So let’s find continous parameters to represent the b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25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This is when an interferometer can help our case!</a:t>
            </a:r>
          </a:p>
          <a:p>
            <a:r>
              <a:rPr lang="hu-HU" dirty="0"/>
              <a:t>An interferometer from single photons produces a multiphoton quantum state (this is similar to a b-vector).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Boson sampling is just using this interferometer over and over again to produce a </a:t>
            </a:r>
            <a:r>
              <a:rPr lang="hu-HU" b="1" dirty="0"/>
              <a:t>distribution</a:t>
            </a:r>
            <a:r>
              <a:rPr lang="hu-HU" dirty="0"/>
              <a:t> of these multiphoton quantum states.</a:t>
            </a:r>
          </a:p>
          <a:p>
            <a:endParaRPr lang="hu-HU" dirty="0"/>
          </a:p>
          <a:p>
            <a:r>
              <a:rPr lang="hu-HU" dirty="0"/>
              <a:t>Can we find anything that is continous in this setup?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41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interferometer consists of beam splitters and phase shifters (you know like mirrors and refractive media), These mirrors can be turned by a continous angle.</a:t>
            </a:r>
          </a:p>
          <a:p>
            <a:r>
              <a:rPr lang="hu-HU" dirty="0"/>
              <a:t>And it effects the internal state of the interferometer. </a:t>
            </a:r>
          </a:p>
          <a:p>
            <a:endParaRPr lang="hu-HU" dirty="0"/>
          </a:p>
          <a:p>
            <a:r>
              <a:rPr lang="hu-HU" dirty="0"/>
              <a:t>Physics-wise it means, that the wave function depends on these parameters.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Then the output gets measured and we get one of the S configurations with probability alpha absolute squared.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03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We do many measurements to build up a distribution for the b-vector.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22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In order to build a rather small distribution we repeat the measurement many times.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The quantum states that are coming out depend on this interferometer internal state, so the sampled distribution changes as we are turning the mirrors.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Now, the question is: how should we turn the mirrors to sample more favorable b-vectors, to get smaller expected 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19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We need to use the interferometer as a part of a variational solver. </a:t>
            </a:r>
          </a:p>
          <a:p>
            <a:r>
              <a:rPr lang="hu-HU" dirty="0"/>
              <a:t>This part is what I’ve been talking about before.</a:t>
            </a:r>
          </a:p>
          <a:p>
            <a:r>
              <a:rPr lang="hu-HU" dirty="0"/>
              <a:t>Parameters go in, a distribution of quantum states go out.</a:t>
            </a:r>
          </a:p>
          <a:p>
            <a:r>
              <a:rPr lang="hu-HU" dirty="0"/>
              <a:t>We calculate the energy for each quantum state, thus getting an energy distribution. In each iteration we take note of the minimal energy and the b-vector associatied with it.</a:t>
            </a:r>
          </a:p>
          <a:p>
            <a:r>
              <a:rPr lang="hu-HU" dirty="0"/>
              <a:t>And then comes the important part, where we’re taking a gradient step towards a smaller energy by optimizing the parameters.</a:t>
            </a:r>
          </a:p>
          <a:p>
            <a:r>
              <a:rPr lang="hu-HU" dirty="0"/>
              <a:t>This is why it is more efficient than random sampling.</a:t>
            </a:r>
          </a:p>
          <a:p>
            <a:r>
              <a:rPr lang="hu-HU" dirty="0"/>
              <a:t>Because of the optimized parameters we should get lower and lower energies.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Okay, so this method sounds kinda interesting, how can somebody try it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493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1A0-6EFC-4A4D-81CB-2B45F8E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27F6-56B8-4D7E-A334-801D5729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CF5B-F4DC-45F9-99B4-07F2174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2E49-F616-4534-A5A9-FF4A3417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9E2-6F0B-40CD-AF17-8F1574EF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3F-E9C6-4703-98EB-201DBAD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07E2-960B-45F8-B7BC-A89F7E56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A878-7EDE-444D-9662-C6D55E4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F5B6-8CEF-414E-B3FB-F7630E4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D411-D29A-42B7-B9D7-549790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8A04-EAFC-4964-BCCB-3E918B6C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AD4C4-6066-4971-ACB6-0B5AA420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22F6-AE0D-41AD-BEEB-196AF2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036-F972-4581-AEEA-AA6EA23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DEA-56FD-4402-A141-EF62AEB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4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6F2-4F01-4BC8-910A-E802B0C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B1E8-4890-4B13-BD70-0700F1C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80C-BC5D-4F3E-80C2-56F60B6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DFB8-8816-40F1-A40D-82771F34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0BE7-F605-41D7-B191-54CF2D8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0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D1-AB6E-413B-9D15-F8D086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F36D-CDE2-4695-8F70-77153B0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BAA-45A7-4B4C-8317-B13E046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308-E247-426F-A008-9D969704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2FF-100C-478E-8929-AC46FCD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8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2C1-C96E-4D0B-8C79-7C0D86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383-B916-440E-B821-648DAC03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59EB-C686-4329-89CA-0D2ECBD3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0AA-E432-4317-B9F8-68053EF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AA0C-BF92-4AF2-BCC2-B0DD90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45-5A7A-4E46-9767-8662CAC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15D8-1A21-42BB-9062-C9A2B70E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3A3-BC41-454C-A8A9-D26A7A93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34F5-E014-4D7A-84DC-0EB0A3ED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7330-C887-4301-BC71-27B7E48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A19C-B8ED-4C93-9F38-0C9194EC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6C72-D74A-473A-B4A5-EF985999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21E2A-10AA-49CF-B760-5A57964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7356-7BE6-435B-954F-27693CD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DC-E1C4-411D-8BD3-3F253C9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D0D0-5977-48A7-9ABC-C581F316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4C00-E1D1-462E-91AF-6B185AC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C25F-E80B-432E-8062-9C134E1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527A-9078-41A2-9968-B1FE47A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2F469-01AF-494A-8B5F-197486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E447-3DF1-41FB-B8B7-FE502D4B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21E-86F7-422A-A397-F089817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CE2E-EB30-4E4F-804D-CFF7CB4A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084-A445-4D43-8DE6-0EF9DC41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5A1C-A2B0-426D-9EA7-269929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5B15-A0D6-4490-B642-E829432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9D9-0AAD-4A59-B666-123E5E4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5B6-B8C3-4AB2-A911-6A7E083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64BF-C456-4BF6-A633-ABEA7B7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2D13-2C2B-4AA5-A7C2-40111D5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8482-2729-40D0-BB23-0AA63E5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484A-228F-4571-BAE9-E6BF0BE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2C14-9E07-4686-A67F-2A56924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F9AF-F639-48F9-9727-2C2F0F2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E711-C308-4824-9846-F2A9BF38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62-1E3E-4381-9FDA-CFECE832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A5EC-5C40-4D16-A161-35791B9AB6ED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CBE-FE97-4CC8-990A-3945AF2E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951-DC16-41B9-A574-8CD67968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png"/><Relationship Id="rId3" Type="http://schemas.openxmlformats.org/officeDocument/2006/relationships/tags" Target="../tags/tag40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2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42.xml"/><Relationship Id="rId1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tags" Target="../tags/tag41.xml"/><Relationship Id="rId9" Type="http://schemas.openxmlformats.org/officeDocument/2006/relationships/image" Target="../media/image28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customXml" Target="../ink/ink14.xml"/><Relationship Id="rId18" Type="http://schemas.openxmlformats.org/officeDocument/2006/relationships/image" Target="../media/image300.png"/><Relationship Id="rId3" Type="http://schemas.openxmlformats.org/officeDocument/2006/relationships/image" Target="../media/image34.png"/><Relationship Id="rId21" Type="http://schemas.openxmlformats.org/officeDocument/2006/relationships/image" Target="../media/image36.png"/><Relationship Id="rId7" Type="http://schemas.openxmlformats.org/officeDocument/2006/relationships/customXml" Target="../ink/ink11.xml"/><Relationship Id="rId12" Type="http://schemas.openxmlformats.org/officeDocument/2006/relationships/image" Target="../media/image270.png"/><Relationship Id="rId17" Type="http://schemas.openxmlformats.org/officeDocument/2006/relationships/customXml" Target="../ink/ink16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9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260.png"/><Relationship Id="rId19" Type="http://schemas.openxmlformats.org/officeDocument/2006/relationships/customXml" Target="../ink/ink17.xml"/><Relationship Id="rId4" Type="http://schemas.openxmlformats.org/officeDocument/2006/relationships/image" Target="../media/image35.png"/><Relationship Id="rId9" Type="http://schemas.openxmlformats.org/officeDocument/2006/relationships/customXml" Target="../ink/ink12.xml"/><Relationship Id="rId1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91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customXml" Target="../ink/ink23.xml"/><Relationship Id="rId17" Type="http://schemas.openxmlformats.org/officeDocument/2006/relationships/image" Target="../media/image110.png"/><Relationship Id="rId2" Type="http://schemas.openxmlformats.org/officeDocument/2006/relationships/image" Target="../media/image35.png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image" Target="../media/image100.png"/><Relationship Id="rId10" Type="http://schemas.openxmlformats.org/officeDocument/2006/relationships/image" Target="../media/image81.png"/><Relationship Id="rId4" Type="http://schemas.openxmlformats.org/officeDocument/2006/relationships/image" Target="../media/image511.png"/><Relationship Id="rId9" Type="http://schemas.openxmlformats.org/officeDocument/2006/relationships/customXml" Target="../ink/ink21.xml"/><Relationship Id="rId14" Type="http://schemas.openxmlformats.org/officeDocument/2006/relationships/customXml" Target="../ink/ink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91.png"/><Relationship Id="rId18" Type="http://schemas.openxmlformats.org/officeDocument/2006/relationships/image" Target="../media/image41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customXml" Target="../ink/ink31.xml"/><Relationship Id="rId17" Type="http://schemas.openxmlformats.org/officeDocument/2006/relationships/image" Target="../media/image110.png"/><Relationship Id="rId2" Type="http://schemas.openxmlformats.org/officeDocument/2006/relationships/image" Target="../media/image35.png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5" Type="http://schemas.openxmlformats.org/officeDocument/2006/relationships/image" Target="../media/image100.png"/><Relationship Id="rId10" Type="http://schemas.openxmlformats.org/officeDocument/2006/relationships/image" Target="../media/image81.png"/><Relationship Id="rId4" Type="http://schemas.openxmlformats.org/officeDocument/2006/relationships/image" Target="../media/image511.png"/><Relationship Id="rId9" Type="http://schemas.openxmlformats.org/officeDocument/2006/relationships/customXml" Target="../ink/ink29.xml"/><Relationship Id="rId14" Type="http://schemas.openxmlformats.org/officeDocument/2006/relationships/customXml" Target="../ink/ink3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170.png"/><Relationship Id="rId18" Type="http://schemas.openxmlformats.org/officeDocument/2006/relationships/customXml" Target="../ink/ink41.xml"/><Relationship Id="rId3" Type="http://schemas.openxmlformats.org/officeDocument/2006/relationships/image" Target="../media/image35.png"/><Relationship Id="rId21" Type="http://schemas.openxmlformats.org/officeDocument/2006/relationships/image" Target="../media/image210.png"/><Relationship Id="rId7" Type="http://schemas.openxmlformats.org/officeDocument/2006/relationships/image" Target="../media/image141.png"/><Relationship Id="rId12" Type="http://schemas.openxmlformats.org/officeDocument/2006/relationships/customXml" Target="../ink/ink38.xml"/><Relationship Id="rId17" Type="http://schemas.openxmlformats.org/officeDocument/2006/relationships/image" Target="../media/image191.png"/><Relationship Id="rId25" Type="http://schemas.openxmlformats.org/officeDocument/2006/relationships/image" Target="../media/image230.png"/><Relationship Id="rId2" Type="http://schemas.openxmlformats.org/officeDocument/2006/relationships/image" Target="../media/image41.png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161.png"/><Relationship Id="rId24" Type="http://schemas.openxmlformats.org/officeDocument/2006/relationships/customXml" Target="../ink/ink44.xml"/><Relationship Id="rId5" Type="http://schemas.openxmlformats.org/officeDocument/2006/relationships/image" Target="../media/image131.png"/><Relationship Id="rId15" Type="http://schemas.openxmlformats.org/officeDocument/2006/relationships/image" Target="../media/image181.png"/><Relationship Id="rId23" Type="http://schemas.openxmlformats.org/officeDocument/2006/relationships/image" Target="../media/image220.png"/><Relationship Id="rId10" Type="http://schemas.openxmlformats.org/officeDocument/2006/relationships/customXml" Target="../ink/ink37.xml"/><Relationship Id="rId19" Type="http://schemas.openxmlformats.org/officeDocument/2006/relationships/image" Target="../media/image201.png"/><Relationship Id="rId4" Type="http://schemas.openxmlformats.org/officeDocument/2006/relationships/customXml" Target="../ink/ink34.xml"/><Relationship Id="rId9" Type="http://schemas.openxmlformats.org/officeDocument/2006/relationships/image" Target="../media/image151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50.xml"/><Relationship Id="rId18" Type="http://schemas.openxmlformats.org/officeDocument/2006/relationships/image" Target="../media/image31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280.png"/><Relationship Id="rId17" Type="http://schemas.openxmlformats.org/officeDocument/2006/relationships/customXml" Target="../ink/ink52.xml"/><Relationship Id="rId2" Type="http://schemas.openxmlformats.org/officeDocument/2006/relationships/image" Target="../media/image35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10" Type="http://schemas.openxmlformats.org/officeDocument/2006/relationships/image" Target="../media/image270.png"/><Relationship Id="rId19" Type="http://schemas.openxmlformats.org/officeDocument/2006/relationships/image" Target="../media/image41.png"/><Relationship Id="rId4" Type="http://schemas.openxmlformats.org/officeDocument/2006/relationships/image" Target="../media/image240.png"/><Relationship Id="rId9" Type="http://schemas.openxmlformats.org/officeDocument/2006/relationships/customXml" Target="../ink/ink48.xml"/><Relationship Id="rId14" Type="http://schemas.openxmlformats.org/officeDocument/2006/relationships/image" Target="../media/image2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280.png"/><Relationship Id="rId18" Type="http://schemas.openxmlformats.org/officeDocument/2006/relationships/customXml" Target="../ink/ink60.xml"/><Relationship Id="rId3" Type="http://schemas.openxmlformats.org/officeDocument/2006/relationships/image" Target="../media/image35.png"/><Relationship Id="rId7" Type="http://schemas.openxmlformats.org/officeDocument/2006/relationships/image" Target="../media/image250.png"/><Relationship Id="rId12" Type="http://schemas.openxmlformats.org/officeDocument/2006/relationships/customXml" Target="../ink/ink57.xml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59.xml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270.png"/><Relationship Id="rId5" Type="http://schemas.openxmlformats.org/officeDocument/2006/relationships/image" Target="../media/image240.png"/><Relationship Id="rId15" Type="http://schemas.openxmlformats.org/officeDocument/2006/relationships/image" Target="../media/image290.png"/><Relationship Id="rId10" Type="http://schemas.openxmlformats.org/officeDocument/2006/relationships/customXml" Target="../ink/ink56.xml"/><Relationship Id="rId19" Type="http://schemas.openxmlformats.org/officeDocument/2006/relationships/image" Target="../media/image31.png"/><Relationship Id="rId4" Type="http://schemas.openxmlformats.org/officeDocument/2006/relationships/customXml" Target="../ink/ink53.xml"/><Relationship Id="rId9" Type="http://schemas.openxmlformats.org/officeDocument/2006/relationships/image" Target="../media/image260.png"/><Relationship Id="rId14" Type="http://schemas.openxmlformats.org/officeDocument/2006/relationships/customXml" Target="../ink/ink5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50.png"/><Relationship Id="rId18" Type="http://schemas.openxmlformats.org/officeDocument/2006/relationships/customXml" Target="../ink/ink65.xml"/><Relationship Id="rId26" Type="http://schemas.openxmlformats.org/officeDocument/2006/relationships/image" Target="../media/image44.png"/><Relationship Id="rId3" Type="http://schemas.openxmlformats.org/officeDocument/2006/relationships/tags" Target="../tags/tag45.xml"/><Relationship Id="rId21" Type="http://schemas.openxmlformats.org/officeDocument/2006/relationships/image" Target="../media/image390.png"/><Relationship Id="rId7" Type="http://schemas.openxmlformats.org/officeDocument/2006/relationships/image" Target="../media/image42.png"/><Relationship Id="rId12" Type="http://schemas.openxmlformats.org/officeDocument/2006/relationships/customXml" Target="../ink/ink62.xml"/><Relationship Id="rId17" Type="http://schemas.openxmlformats.org/officeDocument/2006/relationships/image" Target="../media/image37.png"/><Relationship Id="rId25" Type="http://schemas.openxmlformats.org/officeDocument/2006/relationships/image" Target="../media/image411.png"/><Relationship Id="rId2" Type="http://schemas.openxmlformats.org/officeDocument/2006/relationships/tags" Target="../tags/tag44.xml"/><Relationship Id="rId16" Type="http://schemas.openxmlformats.org/officeDocument/2006/relationships/customXml" Target="../ink/ink64.xml"/><Relationship Id="rId20" Type="http://schemas.openxmlformats.org/officeDocument/2006/relationships/customXml" Target="../ink/ink66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340.png"/><Relationship Id="rId24" Type="http://schemas.openxmlformats.org/officeDocument/2006/relationships/customXml" Target="../ink/ink68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60.png"/><Relationship Id="rId23" Type="http://schemas.openxmlformats.org/officeDocument/2006/relationships/image" Target="../media/image40.png"/><Relationship Id="rId10" Type="http://schemas.openxmlformats.org/officeDocument/2006/relationships/customXml" Target="../ink/ink61.xml"/><Relationship Id="rId19" Type="http://schemas.openxmlformats.org/officeDocument/2006/relationships/image" Target="../media/image38.png"/><Relationship Id="rId4" Type="http://schemas.openxmlformats.org/officeDocument/2006/relationships/tags" Target="../tags/tag46.xml"/><Relationship Id="rId9" Type="http://schemas.openxmlformats.org/officeDocument/2006/relationships/image" Target="../media/image35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" Type="http://schemas.openxmlformats.org/officeDocument/2006/relationships/tags" Target="../tags/tag49.xml"/><Relationship Id="rId21" Type="http://schemas.openxmlformats.org/officeDocument/2006/relationships/image" Target="../media/image360.png"/><Relationship Id="rId7" Type="http://schemas.openxmlformats.org/officeDocument/2006/relationships/tags" Target="../tags/tag53.xml"/><Relationship Id="rId12" Type="http://schemas.openxmlformats.org/officeDocument/2006/relationships/image" Target="../media/image46.png"/><Relationship Id="rId17" Type="http://schemas.openxmlformats.org/officeDocument/2006/relationships/image" Target="../media/image340.png"/><Relationship Id="rId25" Type="http://schemas.openxmlformats.org/officeDocument/2006/relationships/image" Target="../media/image38.png"/><Relationship Id="rId33" Type="http://schemas.openxmlformats.org/officeDocument/2006/relationships/image" Target="../media/image45.png"/><Relationship Id="rId2" Type="http://schemas.openxmlformats.org/officeDocument/2006/relationships/tags" Target="../tags/tag48.xml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29" Type="http://schemas.openxmlformats.org/officeDocument/2006/relationships/image" Target="../media/image40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43.png"/><Relationship Id="rId24" Type="http://schemas.openxmlformats.org/officeDocument/2006/relationships/customXml" Target="../ink/ink73.xml"/><Relationship Id="rId32" Type="http://schemas.openxmlformats.org/officeDocument/2006/relationships/image" Target="../media/image44.png"/><Relationship Id="rId5" Type="http://schemas.openxmlformats.org/officeDocument/2006/relationships/tags" Target="../tags/tag51.xml"/><Relationship Id="rId15" Type="http://schemas.openxmlformats.org/officeDocument/2006/relationships/image" Target="../media/image35.png"/><Relationship Id="rId23" Type="http://schemas.openxmlformats.org/officeDocument/2006/relationships/image" Target="../media/image37.png"/><Relationship Id="rId28" Type="http://schemas.openxmlformats.org/officeDocument/2006/relationships/customXml" Target="../ink/ink75.xml"/><Relationship Id="rId10" Type="http://schemas.openxmlformats.org/officeDocument/2006/relationships/image" Target="../media/image42.png"/><Relationship Id="rId19" Type="http://schemas.openxmlformats.org/officeDocument/2006/relationships/image" Target="../media/image350.png"/><Relationship Id="rId31" Type="http://schemas.openxmlformats.org/officeDocument/2006/relationships/image" Target="../media/image411.png"/><Relationship Id="rId4" Type="http://schemas.openxmlformats.org/officeDocument/2006/relationships/tags" Target="../tags/tag50.xml"/><Relationship Id="rId9" Type="http://schemas.openxmlformats.org/officeDocument/2006/relationships/notesSlide" Target="../notesSlides/notesSlide16.xml"/><Relationship Id="rId14" Type="http://schemas.openxmlformats.org/officeDocument/2006/relationships/image" Target="../media/image48.png"/><Relationship Id="rId22" Type="http://schemas.openxmlformats.org/officeDocument/2006/relationships/customXml" Target="../ink/ink72.xml"/><Relationship Id="rId27" Type="http://schemas.openxmlformats.org/officeDocument/2006/relationships/image" Target="../media/image390.png"/><Relationship Id="rId30" Type="http://schemas.openxmlformats.org/officeDocument/2006/relationships/customXml" Target="../ink/ink76.xml"/><Relationship Id="rId8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10.png"/><Relationship Id="rId9" Type="http://schemas.openxmlformats.org/officeDocument/2006/relationships/image" Target="../media/image1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0.png"/><Relationship Id="rId12" Type="http://schemas.openxmlformats.org/officeDocument/2006/relationships/image" Target="../media/image24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customXml" Target="../ink/ink77.xml"/><Relationship Id="rId11" Type="http://schemas.openxmlformats.org/officeDocument/2006/relationships/image" Target="../media/image150.png"/><Relationship Id="rId5" Type="http://schemas.openxmlformats.org/officeDocument/2006/relationships/image" Target="../media/image16.png"/><Relationship Id="rId10" Type="http://schemas.openxmlformats.org/officeDocument/2006/relationships/customXml" Target="../ink/ink79.xml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140.png"/><Relationship Id="rId14" Type="http://schemas.openxmlformats.org/officeDocument/2006/relationships/image" Target="../media/image1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200.png"/><Relationship Id="rId3" Type="http://schemas.openxmlformats.org/officeDocument/2006/relationships/tags" Target="../tags/tag58.xml"/><Relationship Id="rId7" Type="http://schemas.openxmlformats.org/officeDocument/2006/relationships/image" Target="../media/image16.png"/><Relationship Id="rId12" Type="http://schemas.openxmlformats.org/officeDocument/2006/relationships/customXml" Target="../ink/ink82.xml"/><Relationship Id="rId2" Type="http://schemas.openxmlformats.org/officeDocument/2006/relationships/tags" Target="../tags/tag57.xml"/><Relationship Id="rId16" Type="http://schemas.openxmlformats.org/officeDocument/2006/relationships/image" Target="../media/image26.png"/><Relationship Id="rId1" Type="http://schemas.openxmlformats.org/officeDocument/2006/relationships/tags" Target="../tags/tag56.xml"/><Relationship Id="rId6" Type="http://schemas.openxmlformats.org/officeDocument/2006/relationships/image" Target="../media/image23.png"/><Relationship Id="rId11" Type="http://schemas.openxmlformats.org/officeDocument/2006/relationships/image" Target="../media/image190.png"/><Relationship Id="rId5" Type="http://schemas.openxmlformats.org/officeDocument/2006/relationships/notesSlide" Target="../notesSlides/notesSlide20.xml"/><Relationship Id="rId15" Type="http://schemas.openxmlformats.org/officeDocument/2006/relationships/image" Target="../media/image25.png"/><Relationship Id="rId10" Type="http://schemas.openxmlformats.org/officeDocument/2006/relationships/customXml" Target="../ink/ink8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0.png"/><Relationship Id="rId1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200.png"/><Relationship Id="rId3" Type="http://schemas.openxmlformats.org/officeDocument/2006/relationships/tags" Target="../tags/tag61.xml"/><Relationship Id="rId7" Type="http://schemas.openxmlformats.org/officeDocument/2006/relationships/image" Target="../media/image23.png"/><Relationship Id="rId12" Type="http://schemas.openxmlformats.org/officeDocument/2006/relationships/customXml" Target="../ink/ink85.xml"/><Relationship Id="rId2" Type="http://schemas.openxmlformats.org/officeDocument/2006/relationships/tags" Target="../tags/tag60.xml"/><Relationship Id="rId16" Type="http://schemas.openxmlformats.org/officeDocument/2006/relationships/image" Target="../media/image26.png"/><Relationship Id="rId1" Type="http://schemas.openxmlformats.org/officeDocument/2006/relationships/tags" Target="../tags/tag59.xml"/><Relationship Id="rId6" Type="http://schemas.openxmlformats.org/officeDocument/2006/relationships/image" Target="../media/image16.png"/><Relationship Id="rId11" Type="http://schemas.openxmlformats.org/officeDocument/2006/relationships/image" Target="../media/image190.png"/><Relationship Id="rId5" Type="http://schemas.openxmlformats.org/officeDocument/2006/relationships/notesSlide" Target="../notesSlides/notesSlide21.xml"/><Relationship Id="rId15" Type="http://schemas.openxmlformats.org/officeDocument/2006/relationships/image" Target="../media/image25.png"/><Relationship Id="rId10" Type="http://schemas.openxmlformats.org/officeDocument/2006/relationships/customXml" Target="../ink/ink8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0.png"/><Relationship Id="rId1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6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55.png"/><Relationship Id="rId2" Type="http://schemas.openxmlformats.org/officeDocument/2006/relationships/tags" Target="../tags/tag65.xml"/><Relationship Id="rId16" Type="http://schemas.openxmlformats.org/officeDocument/2006/relationships/image" Target="../media/image58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24.png"/><Relationship Id="rId5" Type="http://schemas.openxmlformats.org/officeDocument/2006/relationships/tags" Target="../tags/tag68.xml"/><Relationship Id="rId15" Type="http://schemas.openxmlformats.org/officeDocument/2006/relationships/image" Target="../media/image25.png"/><Relationship Id="rId10" Type="http://schemas.openxmlformats.org/officeDocument/2006/relationships/image" Target="../media/image16.png"/><Relationship Id="rId4" Type="http://schemas.openxmlformats.org/officeDocument/2006/relationships/tags" Target="../tags/tag67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73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63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2.png"/><Relationship Id="rId5" Type="http://schemas.openxmlformats.org/officeDocument/2006/relationships/tags" Target="../tags/tag75.xml"/><Relationship Id="rId10" Type="http://schemas.openxmlformats.org/officeDocument/2006/relationships/image" Target="../media/image61.png"/><Relationship Id="rId4" Type="http://schemas.openxmlformats.org/officeDocument/2006/relationships/tags" Target="../tags/tag74.xml"/><Relationship Id="rId9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image" Target="../media/image16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71.png"/><Relationship Id="rId5" Type="http://schemas.openxmlformats.org/officeDocument/2006/relationships/image" Target="../media/image1.gif"/><Relationship Id="rId4" Type="http://schemas.openxmlformats.org/officeDocument/2006/relationships/image" Target="../media/image4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76.png"/><Relationship Id="rId5" Type="http://schemas.openxmlformats.org/officeDocument/2006/relationships/image" Target="../media/image440.png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6.png"/><Relationship Id="rId17" Type="http://schemas.openxmlformats.org/officeDocument/2006/relationships/image" Target="../media/image12.png"/><Relationship Id="rId2" Type="http://schemas.openxmlformats.org/officeDocument/2006/relationships/tags" Target="../tags/tag4.xml"/><Relationship Id="rId16" Type="http://schemas.openxmlformats.org/officeDocument/2006/relationships/image" Target="../media/image11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5" Type="http://schemas.openxmlformats.org/officeDocument/2006/relationships/image" Target="../media/image10.png"/><Relationship Id="rId10" Type="http://schemas.openxmlformats.org/officeDocument/2006/relationships/notesSlide" Target="../notesSlides/notesSlide3.xml"/><Relationship Id="rId19" Type="http://schemas.openxmlformats.org/officeDocument/2006/relationships/image" Target="../media/image14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customXml" Target="../ink/ink86.xml"/><Relationship Id="rId11" Type="http://schemas.openxmlformats.org/officeDocument/2006/relationships/image" Target="../media/image79.png"/><Relationship Id="rId5" Type="http://schemas.openxmlformats.org/officeDocument/2006/relationships/image" Target="../media/image51.png"/><Relationship Id="rId10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6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3" Type="http://schemas.openxmlformats.org/officeDocument/2006/relationships/tags" Target="../tags/tag13.xml"/><Relationship Id="rId21" Type="http://schemas.openxmlformats.org/officeDocument/2006/relationships/image" Target="../media/image14.png"/><Relationship Id="rId7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17" Type="http://schemas.openxmlformats.org/officeDocument/2006/relationships/image" Target="../media/image10.png"/><Relationship Id="rId2" Type="http://schemas.openxmlformats.org/officeDocument/2006/relationships/tags" Target="../tags/tag12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8.png"/><Relationship Id="rId10" Type="http://schemas.openxmlformats.org/officeDocument/2006/relationships/tags" Target="../tags/tag20.xml"/><Relationship Id="rId19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6.png"/><Relationship Id="rId2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20.png"/><Relationship Id="rId3" Type="http://schemas.openxmlformats.org/officeDocument/2006/relationships/tags" Target="../tags/tag23.xml"/><Relationship Id="rId7" Type="http://schemas.openxmlformats.org/officeDocument/2006/relationships/image" Target="../media/image16.png"/><Relationship Id="rId12" Type="http://schemas.openxmlformats.org/officeDocument/2006/relationships/customXml" Target="../ink/ink3.xml"/><Relationship Id="rId17" Type="http://schemas.openxmlformats.org/officeDocument/2006/relationships/image" Target="../media/image22.png"/><Relationship Id="rId2" Type="http://schemas.openxmlformats.org/officeDocument/2006/relationships/tags" Target="../tags/tag22.xml"/><Relationship Id="rId16" Type="http://schemas.openxmlformats.org/officeDocument/2006/relationships/image" Target="../media/image21.png"/><Relationship Id="rId1" Type="http://schemas.openxmlformats.org/officeDocument/2006/relationships/tags" Target="../tags/tag21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7.png"/><Relationship Id="rId10" Type="http://schemas.openxmlformats.org/officeDocument/2006/relationships/customXml" Target="../ink/ink2.xml"/><Relationship Id="rId4" Type="http://schemas.openxmlformats.org/officeDocument/2006/relationships/tags" Target="../tags/tag24.xml"/><Relationship Id="rId9" Type="http://schemas.openxmlformats.org/officeDocument/2006/relationships/image" Target="../media/image18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9.png"/><Relationship Id="rId18" Type="http://schemas.openxmlformats.org/officeDocument/2006/relationships/image" Target="../media/image26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6.xml"/><Relationship Id="rId12" Type="http://schemas.openxmlformats.org/officeDocument/2006/relationships/customXml" Target="../ink/ink5.xml"/><Relationship Id="rId17" Type="http://schemas.openxmlformats.org/officeDocument/2006/relationships/image" Target="../media/image25.png"/><Relationship Id="rId2" Type="http://schemas.openxmlformats.org/officeDocument/2006/relationships/tags" Target="../tags/tag26.xml"/><Relationship Id="rId16" Type="http://schemas.openxmlformats.org/officeDocument/2006/relationships/image" Target="../media/image24.png"/><Relationship Id="rId20" Type="http://schemas.openxmlformats.org/officeDocument/2006/relationships/image" Target="../media/image17.png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29.xml"/><Relationship Id="rId15" Type="http://schemas.openxmlformats.org/officeDocument/2006/relationships/image" Target="../media/image20.png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4" Type="http://schemas.openxmlformats.org/officeDocument/2006/relationships/tags" Target="../tags/tag28.xml"/><Relationship Id="rId9" Type="http://schemas.openxmlformats.org/officeDocument/2006/relationships/image" Target="../media/image16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customXml" Target="../ink/ink7.xml"/><Relationship Id="rId18" Type="http://schemas.openxmlformats.org/officeDocument/2006/relationships/image" Target="../media/image20.png"/><Relationship Id="rId26" Type="http://schemas.openxmlformats.org/officeDocument/2006/relationships/image" Target="../media/image22.png"/><Relationship Id="rId3" Type="http://schemas.openxmlformats.org/officeDocument/2006/relationships/tags" Target="../tags/tag32.xml"/><Relationship Id="rId21" Type="http://schemas.openxmlformats.org/officeDocument/2006/relationships/image" Target="../media/image26.png"/><Relationship Id="rId7" Type="http://schemas.openxmlformats.org/officeDocument/2006/relationships/tags" Target="../tags/tag36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5" Type="http://schemas.openxmlformats.org/officeDocument/2006/relationships/image" Target="../media/image27.png"/><Relationship Id="rId2" Type="http://schemas.openxmlformats.org/officeDocument/2006/relationships/tags" Target="../tags/tag31.xml"/><Relationship Id="rId16" Type="http://schemas.openxmlformats.org/officeDocument/2006/relationships/image" Target="../media/image19.png"/><Relationship Id="rId20" Type="http://schemas.openxmlformats.org/officeDocument/2006/relationships/image" Target="../media/image25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23.png"/><Relationship Id="rId24" Type="http://schemas.openxmlformats.org/officeDocument/2006/relationships/image" Target="../media/image21.png"/><Relationship Id="rId5" Type="http://schemas.openxmlformats.org/officeDocument/2006/relationships/tags" Target="../tags/tag34.xml"/><Relationship Id="rId15" Type="http://schemas.openxmlformats.org/officeDocument/2006/relationships/customXml" Target="../ink/ink8.xml"/><Relationship Id="rId23" Type="http://schemas.openxmlformats.org/officeDocument/2006/relationships/image" Target="../media/image17.png"/><Relationship Id="rId10" Type="http://schemas.openxmlformats.org/officeDocument/2006/relationships/notesSlide" Target="../notesSlides/notesSlide7.xml"/><Relationship Id="rId19" Type="http://schemas.openxmlformats.org/officeDocument/2006/relationships/image" Target="../media/image24.png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8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53A-68F6-4A66-8B82-AEEF7456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Quadratic optimization with quantum computing</a:t>
            </a:r>
            <a:br>
              <a:rPr lang="hu-HU" dirty="0"/>
            </a:br>
            <a:r>
              <a:rPr lang="hu-HU" sz="1400" dirty="0"/>
              <a:t>Biweekely Presentation IV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ADD9-2F12-45C9-925E-F85334D83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Bálint Hantos</a:t>
            </a:r>
          </a:p>
          <a:p>
            <a:r>
              <a:rPr lang="hu-HU" dirty="0"/>
              <a:t>Supervisor: Péter Rakyta</a:t>
            </a:r>
          </a:p>
        </p:txBody>
      </p:sp>
    </p:spTree>
    <p:extLst>
      <p:ext uri="{BB962C8B-B14F-4D97-AF65-F5344CB8AC3E}">
        <p14:creationId xmlns:p14="http://schemas.microsoft.com/office/powerpoint/2010/main" val="425440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724253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2158593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736180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812338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124198" y="3782655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384544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924533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690688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531999" y="1940179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110" name="Picture 109" descr="\documentclass{article}&#10;\usepackage{amsmath}&#10;\pagestyle{empty}&#10;\begin{document}&#10;&#10;$ P_S (\vartheta, \psi) = |\alpha_S|^2 $&#10;&#10;&#10;\end{document}" title="IguanaTex Bitmap Display">
            <a:extLst>
              <a:ext uri="{FF2B5EF4-FFF2-40B4-BE49-F238E27FC236}">
                <a16:creationId xmlns:a16="http://schemas.microsoft.com/office/drawing/2014/main" id="{A7292D8D-19DC-4BFB-9C35-3337B1621B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62" y="2417176"/>
            <a:ext cx="1809927" cy="274403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5225601"/>
            <a:ext cx="1175168" cy="272834"/>
          </a:xfrm>
          <a:prstGeom prst="rect">
            <a:avLst/>
          </a:prstGeom>
        </p:spPr>
      </p:pic>
      <p:pic>
        <p:nvPicPr>
          <p:cNvPr id="108" name="Picture 107" descr="Chart, histogram&#10;&#10;Description automatically generated">
            <a:extLst>
              <a:ext uri="{FF2B5EF4-FFF2-40B4-BE49-F238E27FC236}">
                <a16:creationId xmlns:a16="http://schemas.microsoft.com/office/drawing/2014/main" id="{D8564E8B-27A2-4F50-8CC2-E29AA2EF60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40" y="2959709"/>
            <a:ext cx="3672379" cy="202691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E0CEC95-026A-B4A1-86FD-C15FD18B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/>
              <a:t>Boson sampling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1BB220-F4FE-A990-4701-2E11918D7A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0507" y="3245214"/>
            <a:ext cx="1933060" cy="5954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304C9B-417B-57F0-BF5B-E8202550CAC1}"/>
              </a:ext>
            </a:extLst>
          </p:cNvPr>
          <p:cNvSpPr txBox="1"/>
          <p:nvPr/>
        </p:nvSpPr>
        <p:spPr>
          <a:xfrm>
            <a:off x="1630760" y="5792271"/>
            <a:ext cx="3355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Continous variables</a:t>
            </a:r>
          </a:p>
        </p:txBody>
      </p:sp>
      <p:pic>
        <p:nvPicPr>
          <p:cNvPr id="4" name="Picture 3" descr="\documentclass{article}&#10;\usepackage{amsmath}&#10;\pagestyle{empty}&#10;\begin{document}&#10;&#10;$ \vartheta_i \text{  and  }  \psi_j $&#10;&#10;&#10;\end{document}" title="IguanaTex Bitmap Display">
            <a:extLst>
              <a:ext uri="{FF2B5EF4-FFF2-40B4-BE49-F238E27FC236}">
                <a16:creationId xmlns:a16="http://schemas.microsoft.com/office/drawing/2014/main" id="{12179BE6-DDB6-F795-1207-7778B167B2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28" y="5843018"/>
            <a:ext cx="1046140" cy="254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8B05E6-AB06-F1DA-FA1F-1DAB1318A6DF}"/>
              </a:ext>
            </a:extLst>
          </p:cNvPr>
          <p:cNvSpPr txBox="1"/>
          <p:nvPr/>
        </p:nvSpPr>
        <p:spPr>
          <a:xfrm>
            <a:off x="5925471" y="956283"/>
            <a:ext cx="5811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Need to find </a:t>
            </a:r>
            <a:r>
              <a:rPr lang="hu-HU" sz="1600" b="1" dirty="0"/>
              <a:t>continous parameters</a:t>
            </a:r>
            <a:r>
              <a:rPr lang="hu-HU" sz="1600" b="0" dirty="0"/>
              <a:t> to repr </a:t>
            </a:r>
          </a:p>
        </p:txBody>
      </p:sp>
      <p:pic>
        <p:nvPicPr>
          <p:cNvPr id="22" name="Picture 21" descr="\documentclass{article}&#10;\usepackage{amsmath}&#10;\pagestyle{empty}&#10;\begin{document}&#10;&#10;$ P_S  $&#10;&#10;&#10;\end{document}" title="IguanaTex Bitmap Display">
            <a:extLst>
              <a:ext uri="{FF2B5EF4-FFF2-40B4-BE49-F238E27FC236}">
                <a16:creationId xmlns:a16="http://schemas.microsoft.com/office/drawing/2014/main" id="{0402781D-FD0A-73B4-290B-C4EA874B113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78" y="2959709"/>
            <a:ext cx="278624" cy="21691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 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D60EE51F-D97A-5323-8F0B-9AEE896E384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56" y="4986623"/>
            <a:ext cx="217925" cy="2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7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73B0-5FF0-0719-ED5E-A9E48FC9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Variational solver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C2A3436A-56C6-FB49-604E-DF47CA372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57" y="902153"/>
            <a:ext cx="9642951" cy="5053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030E99-3A9B-2A73-F057-BB91FC2065EF}"/>
              </a:ext>
            </a:extLst>
          </p:cNvPr>
          <p:cNvSpPr txBox="1"/>
          <p:nvPr/>
        </p:nvSpPr>
        <p:spPr>
          <a:xfrm>
            <a:off x="9381991" y="2227716"/>
            <a:ext cx="1797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Better than</a:t>
            </a:r>
            <a:br>
              <a:rPr lang="hu-HU" sz="1600" dirty="0"/>
            </a:br>
            <a:r>
              <a:rPr lang="hu-HU" sz="1600" dirty="0"/>
              <a:t>random sampling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35B92C-A856-3AEE-7129-5DE7079A2701}"/>
              </a:ext>
            </a:extLst>
          </p:cNvPr>
          <p:cNvCxnSpPr/>
          <p:nvPr/>
        </p:nvCxnSpPr>
        <p:spPr>
          <a:xfrm flipH="1">
            <a:off x="9103953" y="2382780"/>
            <a:ext cx="27803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2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57D1-3EB0-99BE-5404-4A7B17EC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Setup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F722-AD8F-7D42-96DB-CE6789E5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/>
              <a:t>Piquasso</a:t>
            </a:r>
            <a:r>
              <a:rPr lang="hu-HU" sz="2400" dirty="0"/>
              <a:t> – simulator for photonic quantum computations</a:t>
            </a:r>
          </a:p>
          <a:p>
            <a:r>
              <a:rPr lang="hu-HU" sz="2400" b="1" dirty="0"/>
              <a:t>Piquassoboost</a:t>
            </a:r>
            <a:r>
              <a:rPr lang="hu-HU" sz="2400" dirty="0"/>
              <a:t> – for performance improvement</a:t>
            </a:r>
          </a:p>
          <a:p>
            <a:endParaRPr lang="hu-HU" sz="2400" dirty="0"/>
          </a:p>
          <a:p>
            <a:r>
              <a:rPr lang="hu-HU" sz="2400" dirty="0"/>
              <a:t>Personal use:</a:t>
            </a:r>
          </a:p>
          <a:p>
            <a:pPr lvl="1"/>
            <a:r>
              <a:rPr lang="hu-HU" b="1" dirty="0"/>
              <a:t>Ubuntu on Docker </a:t>
            </a:r>
            <a:r>
              <a:rPr lang="hu-HU" dirty="0"/>
              <a:t>for a separated application environment</a:t>
            </a:r>
          </a:p>
          <a:p>
            <a:endParaRPr lang="hu-HU" sz="2400" dirty="0"/>
          </a:p>
          <a:p>
            <a:r>
              <a:rPr lang="hu-HU" sz="2400" dirty="0"/>
              <a:t>Simulating a Boson Sampler is computationally expensive</a:t>
            </a:r>
          </a:p>
          <a:p>
            <a:r>
              <a:rPr lang="hu-HU" sz="2400" b="1" dirty="0"/>
              <a:t>Budapest Quantum Computing Group </a:t>
            </a:r>
            <a:r>
              <a:rPr lang="hu-HU" sz="2400" dirty="0"/>
              <a:t>server:</a:t>
            </a:r>
          </a:p>
          <a:p>
            <a:pPr lvl="1"/>
            <a:r>
              <a:rPr lang="hu-HU" dirty="0"/>
              <a:t>2x32 Core CPU</a:t>
            </a:r>
          </a:p>
          <a:p>
            <a:pPr lvl="1"/>
            <a:r>
              <a:rPr lang="hu-HU" dirty="0"/>
              <a:t>FPGA server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A529BC3-7F54-6170-26F3-7EB05633C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71" y="681037"/>
            <a:ext cx="1894921" cy="18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7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Results: break minimization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E45EE-C74F-45CA-832E-749512B00820}"/>
              </a:ext>
            </a:extLst>
          </p:cNvPr>
          <p:cNvSpPr txBox="1"/>
          <p:nvPr/>
        </p:nvSpPr>
        <p:spPr>
          <a:xfrm>
            <a:off x="1019188" y="3724121"/>
            <a:ext cx="492252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hu-HU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/>
              <p:nvPr/>
            </p:nvSpPr>
            <p:spPr>
              <a:xfrm>
                <a:off x="732074" y="1554198"/>
                <a:ext cx="6096964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Break:</a:t>
                </a:r>
                <a:r>
                  <a:rPr lang="hu-HU" dirty="0"/>
                  <a:t>  team plays at the same place two times in a row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Compared </a:t>
                </a:r>
                <a:r>
                  <a:rPr lang="hu-HU" b="1" dirty="0"/>
                  <a:t>energy </a:t>
                </a:r>
                <a:r>
                  <a:rPr lang="hu-HU" dirty="0"/>
                  <a:t>from QUBO matrix and </a:t>
                </a:r>
                <a:r>
                  <a:rPr lang="hu-HU" b="1" dirty="0"/>
                  <a:t>number of breaks</a:t>
                </a:r>
                <a:endParaRPr lang="hu-HU" dirty="0"/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Expected a linear connection between breaks and energy (&lt;</a:t>
                </a:r>
                <a:r>
                  <a:rPr lang="hu-HU" b="1" dirty="0"/>
                  <a:t>Q</a:t>
                </a:r>
                <a:r>
                  <a:rPr lang="hu-HU" dirty="0"/>
                  <a:t>&gt; = &lt;</a:t>
                </a:r>
                <a:r>
                  <a:rPr lang="hu-HU" b="1" dirty="0"/>
                  <a:t>E</a:t>
                </a:r>
                <a:r>
                  <a:rPr lang="hu-HU" dirty="0"/>
                  <a:t>&gt;)</a:t>
                </a:r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The lowest energy </a:t>
                </a:r>
                <a:r>
                  <a:rPr lang="hu-HU" dirty="0"/>
                  <a:t>configuration paired with a </a:t>
                </a:r>
                <a:br>
                  <a:rPr lang="hu-HU" dirty="0"/>
                </a:br>
                <a:r>
                  <a:rPr lang="hu-HU" dirty="0"/>
                  <a:t>min-break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b="0" dirty="0"/>
                  <a:t> </a:t>
                </a:r>
                <a:r>
                  <a:rPr lang="hu-HU" b="1" dirty="0"/>
                  <a:t>quantum annealing </a:t>
                </a:r>
                <a:r>
                  <a:rPr lang="hu-HU" dirty="0"/>
                  <a:t>is viable</a:t>
                </a:r>
                <a:r>
                  <a:rPr lang="hu-HU" b="0" dirty="0"/>
                  <a:t> </a:t>
                </a: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The global minimum (6) was succesfully </a:t>
                </a:r>
                <a:r>
                  <a:rPr lang="hu-HU" b="1" dirty="0"/>
                  <a:t>found</a:t>
                </a:r>
                <a:r>
                  <a:rPr lang="hu-HU" dirty="0"/>
                  <a:t> with the </a:t>
                </a:r>
                <a:r>
                  <a:rPr lang="hu-HU" b="1" dirty="0"/>
                  <a:t>Piquasso</a:t>
                </a:r>
                <a:r>
                  <a:rPr lang="hu-HU" dirty="0"/>
                  <a:t>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4" y="1554198"/>
                <a:ext cx="6096964" cy="3970318"/>
              </a:xfrm>
              <a:prstGeom prst="rect">
                <a:avLst/>
              </a:prstGeom>
              <a:blipFill>
                <a:blip r:embed="rId3"/>
                <a:stretch>
                  <a:fillRect l="-600" t="-768" r="-9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9AE4B53-9FAC-41C6-DA14-F3851E849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38" y="1764000"/>
            <a:ext cx="4440000" cy="3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4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4285-1830-CA67-D44D-A6FF33EE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Results: Max-cut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E6807-2D3A-93DC-F570-EBC721959C67}"/>
              </a:ext>
            </a:extLst>
          </p:cNvPr>
          <p:cNvSpPr txBox="1"/>
          <p:nvPr/>
        </p:nvSpPr>
        <p:spPr>
          <a:xfrm>
            <a:off x="526553" y="5385035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-24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E9F4ED-738F-1040-325A-2901672816C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355576" y="4669198"/>
            <a:ext cx="128204" cy="71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DDB4F2-860F-1997-E8F2-BF4427B36422}"/>
              </a:ext>
            </a:extLst>
          </p:cNvPr>
          <p:cNvSpPr txBox="1"/>
          <p:nvPr/>
        </p:nvSpPr>
        <p:spPr>
          <a:xfrm>
            <a:off x="2184598" y="5043225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 (best): - 24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9B719F-FEDC-53AE-6C84-05392FB6C73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570548" y="4669198"/>
            <a:ext cx="614050" cy="52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010CC9-1718-E9BB-3D72-5D03425FAE00}"/>
              </a:ext>
            </a:extLst>
          </p:cNvPr>
          <p:cNvSpPr txBox="1"/>
          <p:nvPr/>
        </p:nvSpPr>
        <p:spPr>
          <a:xfrm>
            <a:off x="2705205" y="5351002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20</a:t>
            </a:r>
          </a:p>
          <a:p>
            <a:r>
              <a:rPr lang="hu-HU" sz="1400" dirty="0"/>
              <a:t>Updates: 30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055FC40-3CD7-BE7F-1F20-4623F953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" y="2089186"/>
            <a:ext cx="3902338" cy="29267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E59F2F-662B-5B23-785D-6C460542DD47}"/>
              </a:ext>
            </a:extLst>
          </p:cNvPr>
          <p:cNvSpPr txBox="1"/>
          <p:nvPr/>
        </p:nvSpPr>
        <p:spPr>
          <a:xfrm>
            <a:off x="4749659" y="2283069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without the cut</a:t>
            </a:r>
          </a:p>
          <a:p>
            <a:pPr algn="ctr"/>
            <a:r>
              <a:rPr lang="hu-HU" dirty="0"/>
              <a:t>N = 16</a:t>
            </a:r>
          </a:p>
          <a:p>
            <a:pPr algn="ctr"/>
            <a:endParaRPr lang="hu-H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482A3-6DE2-0745-E0D4-5228288F1A98}"/>
              </a:ext>
            </a:extLst>
          </p:cNvPr>
          <p:cNvSpPr txBox="1"/>
          <p:nvPr/>
        </p:nvSpPr>
        <p:spPr>
          <a:xfrm>
            <a:off x="8868437" y="2283069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 Max-cut</a:t>
            </a:r>
          </a:p>
          <a:p>
            <a:pPr algn="ctr"/>
            <a:r>
              <a:rPr lang="hu-HU" dirty="0"/>
              <a:t>N = 16</a:t>
            </a:r>
          </a:p>
          <a:p>
            <a:pPr algn="ctr"/>
            <a:endParaRPr lang="hu-HU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BC66A6A-993E-D25D-E04E-2C0B11B0BA84}"/>
              </a:ext>
            </a:extLst>
          </p:cNvPr>
          <p:cNvSpPr/>
          <p:nvPr/>
        </p:nvSpPr>
        <p:spPr>
          <a:xfrm rot="16200000">
            <a:off x="7698030" y="2382078"/>
            <a:ext cx="427165" cy="66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C07461-D4FB-2A7D-8283-C441735098FC}"/>
              </a:ext>
            </a:extLst>
          </p:cNvPr>
          <p:cNvGrpSpPr>
            <a:grpSpLocks noChangeAspect="1"/>
          </p:cNvGrpSpPr>
          <p:nvPr/>
        </p:nvGrpSpPr>
        <p:grpSpPr>
          <a:xfrm>
            <a:off x="9851198" y="285548"/>
            <a:ext cx="1693820" cy="1917944"/>
            <a:chOff x="659087" y="1729618"/>
            <a:chExt cx="3762720" cy="4260600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DB87E99A-1828-FC68-803F-12DE19F92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905F5D-85C8-0D2C-F757-C0DABA5F5F65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85CC46-01D4-4F8C-E554-9B5CDFB1289D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4A426F-2052-113B-6BD3-7A390D3AE28F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012FAC-BB2E-1A26-53F2-1A13AFC0B6EE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ABE0EA-61F7-66DD-C269-FF95BE15F998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625B09-7ECB-C89C-F5AC-CC9AD66D6361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BF0FB7-39DD-6A72-EAEA-E7317CBB536C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DE66E6-F13A-225F-CE36-0FDA58BEEA5C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EE8F761-3E96-93BA-A4BE-5DC9F1651F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21" y="3228111"/>
            <a:ext cx="6820176" cy="34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 dirty="0"/>
              <a:t>Application: break minimization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hu-HU" sz="1400" b="1" u="sng" dirty="0"/>
              <a:t>Motivation</a:t>
            </a:r>
            <a:r>
              <a:rPr lang="hu-HU" sz="1400" dirty="0"/>
              <a:t>: Ensure fairness in team sports</a:t>
            </a:r>
          </a:p>
          <a:p>
            <a:endParaRPr lang="hu-HU" sz="1400" dirty="0"/>
          </a:p>
          <a:p>
            <a:r>
              <a:rPr lang="hu-HU" sz="1400" dirty="0"/>
              <a:t>It is more favorable to play on </a:t>
            </a:r>
            <a:r>
              <a:rPr lang="hu-HU" sz="1400" b="1" dirty="0"/>
              <a:t>home</a:t>
            </a:r>
            <a:r>
              <a:rPr lang="hu-HU" sz="1400" dirty="0"/>
              <a:t> ground</a:t>
            </a:r>
          </a:p>
          <a:p>
            <a:pPr lvl="2"/>
            <a:r>
              <a:rPr lang="hu-HU" sz="1400" dirty="0"/>
              <a:t>Less travel</a:t>
            </a:r>
          </a:p>
          <a:p>
            <a:pPr lvl="2"/>
            <a:r>
              <a:rPr lang="hu-HU" sz="1400" dirty="0"/>
              <a:t>Psychological advantages</a:t>
            </a:r>
          </a:p>
          <a:p>
            <a:pPr lvl="2"/>
            <a:r>
              <a:rPr lang="hu-HU" sz="1400" dirty="0"/>
              <a:t>More comfortable climate</a:t>
            </a:r>
          </a:p>
          <a:p>
            <a:pPr lvl="2"/>
            <a:endParaRPr lang="hu-HU" sz="1400" dirty="0"/>
          </a:p>
          <a:p>
            <a:r>
              <a:rPr lang="hu-HU" sz="1400" dirty="0"/>
              <a:t>Measures for fairness:</a:t>
            </a:r>
          </a:p>
          <a:p>
            <a:pPr lvl="2"/>
            <a:r>
              <a:rPr lang="hu-HU" sz="1400" dirty="0"/>
              <a:t>Playing a in a neutral venue (no team plays at home)</a:t>
            </a:r>
          </a:p>
          <a:p>
            <a:pPr lvl="2"/>
            <a:r>
              <a:rPr lang="hu-HU" sz="1400" dirty="0"/>
              <a:t>Football: the away team’s score gets doubled</a:t>
            </a:r>
          </a:p>
          <a:p>
            <a:pPr lvl="2"/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  <a:endParaRPr lang="hu-HU" sz="1400" b="1" dirty="0"/>
          </a:p>
        </p:txBody>
      </p:sp>
      <p:pic>
        <p:nvPicPr>
          <p:cNvPr id="7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7915306B-A5C4-40AB-8BBA-CD33E7614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r="20059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/>
              <a:t>Application: break minimization</a:t>
            </a:r>
            <a:endParaRPr lang="hu-H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825739" cy="3462228"/>
          </a:xfrm>
        </p:spPr>
        <p:txBody>
          <a:bodyPr>
            <a:normAutofit/>
          </a:bodyPr>
          <a:lstStyle/>
          <a:p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</a:p>
          <a:p>
            <a:r>
              <a:rPr lang="hu-HU" sz="1400" i="1" dirty="0"/>
              <a:t>Break: </a:t>
            </a:r>
            <a:r>
              <a:rPr lang="hu-HU" sz="1400" dirty="0"/>
              <a:t>when a team plays two consecutive games at home or away</a:t>
            </a:r>
          </a:p>
          <a:p>
            <a:endParaRPr lang="hu-HU" sz="1400" dirty="0"/>
          </a:p>
          <a:p>
            <a:r>
              <a:rPr lang="hu-HU" sz="1400" dirty="0"/>
              <a:t>Minimizing breaks ensures fairness</a:t>
            </a:r>
          </a:p>
          <a:p>
            <a:pPr marL="0" indent="0">
              <a:buNone/>
            </a:pPr>
            <a:r>
              <a:rPr lang="hu-HU" sz="2800" b="1" dirty="0"/>
              <a:t>					How?</a:t>
            </a:r>
          </a:p>
        </p:txBody>
      </p:sp>
      <p:pic>
        <p:nvPicPr>
          <p:cNvPr id="8" name="Picture 7" descr="A group of men playing football&#10;&#10;Description automatically generated with medium confidence">
            <a:extLst>
              <a:ext uri="{FF2B5EF4-FFF2-40B4-BE49-F238E27FC236}">
                <a16:creationId xmlns:a16="http://schemas.microsoft.com/office/drawing/2014/main" id="{912FEB49-E94C-40D3-82B5-7C4F5812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7" y="0"/>
            <a:ext cx="4562272" cy="3200400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1377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32D4-326C-4797-A966-CB25DC44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hu-HU" dirty="0">
                <a:latin typeface="+mn-lt"/>
              </a:rPr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CCF5-9AC4-4EEE-9510-C9EDD834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020" y="1825625"/>
            <a:ext cx="5859780" cy="435133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</a:t>
            </a:r>
            <a:r>
              <a:rPr lang="hu-HU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powerful</a:t>
            </a: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optical quantum computer?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 and equipment will this device need?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 technology to reach this?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65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Combinatorial optimisation problems:</a:t>
            </a:r>
          </a:p>
          <a:p>
            <a:pPr lvl="1"/>
            <a:r>
              <a:rPr lang="hu-HU" dirty="0"/>
              <a:t>Discrete variables (instead of continous)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Optimizing over </a:t>
            </a:r>
            <a:r>
              <a:rPr lang="hu-HU" b="1" dirty="0"/>
              <a:t>discrete</a:t>
            </a:r>
            <a:r>
              <a:rPr lang="hu-HU" dirty="0"/>
              <a:t> &gt;&gt; </a:t>
            </a:r>
            <a:r>
              <a:rPr lang="hu-HU" b="1" dirty="0"/>
              <a:t>continous </a:t>
            </a:r>
            <a:r>
              <a:rPr lang="hu-HU" dirty="0"/>
              <a:t>variables</a:t>
            </a:r>
          </a:p>
          <a:p>
            <a:pPr lvl="1"/>
            <a:endParaRPr lang="hu-HU" dirty="0"/>
          </a:p>
          <a:p>
            <a:pPr lvl="1"/>
            <a:r>
              <a:rPr lang="hu-HU" dirty="0">
                <a:solidFill>
                  <a:schemeClr val="tx1"/>
                </a:solidFill>
              </a:rPr>
              <a:t>Constraints?</a:t>
            </a:r>
          </a:p>
          <a:p>
            <a:pPr lvl="2"/>
            <a:r>
              <a:rPr lang="hu-HU" dirty="0"/>
              <a:t>Continous: add to the objective function! (eg. Lagrangian multiplier)</a:t>
            </a:r>
            <a:endParaRPr lang="hu-HU" dirty="0">
              <a:solidFill>
                <a:schemeClr val="tx1"/>
              </a:solidFill>
            </a:endParaRPr>
          </a:p>
          <a:p>
            <a:pPr lvl="2"/>
            <a:r>
              <a:rPr lang="hu-HU" dirty="0"/>
              <a:t>Discrete is h</a:t>
            </a:r>
            <a:r>
              <a:rPr lang="hu-HU" dirty="0">
                <a:solidFill>
                  <a:schemeClr val="tx1"/>
                </a:solidFill>
              </a:rPr>
              <a:t>ard, if there are constraints (check every case)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8AAB90C-E9D2-42A0-848E-13139025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970925"/>
            <a:ext cx="50768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475F-4B1C-D7DB-BEA9-BD649432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688C-C55C-EB1F-D3D5-F440D8DF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Mathematical background</a:t>
            </a:r>
          </a:p>
          <a:p>
            <a:endParaRPr lang="hu-HU" dirty="0"/>
          </a:p>
          <a:p>
            <a:r>
              <a:rPr lang="hu-HU" dirty="0"/>
              <a:t>Boson sampling</a:t>
            </a:r>
          </a:p>
          <a:p>
            <a:endParaRPr lang="hu-HU" dirty="0"/>
          </a:p>
          <a:p>
            <a:r>
              <a:rPr lang="hu-HU" dirty="0"/>
              <a:t>Variational solver</a:t>
            </a:r>
          </a:p>
          <a:p>
            <a:endParaRPr lang="hu-HU" dirty="0"/>
          </a:p>
          <a:p>
            <a:r>
              <a:rPr lang="hu-HU" dirty="0"/>
              <a:t>Setup</a:t>
            </a:r>
          </a:p>
          <a:p>
            <a:endParaRPr lang="hu-HU" dirty="0"/>
          </a:p>
          <a:p>
            <a:r>
              <a:rPr lang="hu-HU" dirty="0"/>
              <a:t>Results: Tournament scheduling, Max cut</a:t>
            </a:r>
          </a:p>
        </p:txBody>
      </p:sp>
    </p:spTree>
    <p:extLst>
      <p:ext uri="{BB962C8B-B14F-4D97-AF65-F5344CB8AC3E}">
        <p14:creationId xmlns:p14="http://schemas.microsoft.com/office/powerpoint/2010/main" val="103746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5F307AC-C2FE-46A6-B31F-6354D77E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1085850"/>
            <a:ext cx="51530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2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41" name="Picture 140" descr="Diagram&#10;&#10;Description automatically generated">
            <a:extLst>
              <a:ext uri="{FF2B5EF4-FFF2-40B4-BE49-F238E27FC236}">
                <a16:creationId xmlns:a16="http://schemas.microsoft.com/office/drawing/2014/main" id="{2C161A4A-A46F-42E2-9062-75999C0A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C5D677B-AF0F-4336-8BA9-F48EE9707DD6}"/>
              </a:ext>
            </a:extLst>
          </p:cNvPr>
          <p:cNvCxnSpPr>
            <a:cxnSpLocks/>
          </p:cNvCxnSpPr>
          <p:nvPr/>
        </p:nvCxnSpPr>
        <p:spPr>
          <a:xfrm flipH="1">
            <a:off x="4180702" y="1886673"/>
            <a:ext cx="1149440" cy="28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898D0A-ED39-4A7F-80F7-9387EC1F8C02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>
            <a:off x="4359137" y="2033128"/>
            <a:ext cx="1324677" cy="18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FB346D7-546A-4477-8619-5681B125C2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3356037" y="4657911"/>
            <a:ext cx="1563547" cy="1349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033446-30D1-4EFB-9357-AB6963F15476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3020371" y="4004188"/>
            <a:ext cx="1899213" cy="6537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EFD069E-FDC5-4FAF-ADCA-2515C918BA31}"/>
              </a:ext>
            </a:extLst>
          </p:cNvPr>
          <p:cNvSpPr txBox="1"/>
          <p:nvPr/>
        </p:nvSpPr>
        <p:spPr>
          <a:xfrm>
            <a:off x="4919584" y="4473245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edges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14:cNvPr>
              <p14:cNvContentPartPr/>
              <p14:nvPr/>
            </p14:nvContentPartPr>
            <p14:xfrm>
              <a:off x="5839127" y="1921138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127" y="18131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14:cNvPr>
              <p14:cNvContentPartPr/>
              <p14:nvPr/>
            </p14:nvContentPartPr>
            <p14:xfrm>
              <a:off x="5665607" y="1712698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7607" y="1604698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F7213C-1898-44D6-8624-EC323EA9378E}"/>
              </a:ext>
            </a:extLst>
          </p:cNvPr>
          <p:cNvGrpSpPr/>
          <p:nvPr/>
        </p:nvGrpSpPr>
        <p:grpSpPr>
          <a:xfrm>
            <a:off x="5573087" y="1822858"/>
            <a:ext cx="40680" cy="360"/>
            <a:chOff x="5573087" y="1822858"/>
            <a:chExt cx="4068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14:cNvPr>
                <p14:cNvContentPartPr/>
                <p14:nvPr/>
              </p14:nvContentPartPr>
              <p14:xfrm>
                <a:off x="5613407" y="1822858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540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252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8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14:cNvPr>
              <p14:cNvContentPartPr/>
              <p14:nvPr/>
            </p14:nvContentPartPr>
            <p14:xfrm>
              <a:off x="5555807" y="1944178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7807" y="18361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14:cNvPr>
              <p14:cNvContentPartPr/>
              <p14:nvPr/>
            </p14:nvContentPartPr>
            <p14:xfrm>
              <a:off x="5352767" y="4849738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767" y="47417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14:cNvPr>
              <p14:cNvContentPartPr/>
              <p14:nvPr/>
            </p14:nvContentPartPr>
            <p14:xfrm>
              <a:off x="4965407" y="4577578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407" y="446957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B178DBD-D5A6-43CD-8F3B-18CC7CF1A9CE}"/>
              </a:ext>
            </a:extLst>
          </p:cNvPr>
          <p:cNvSpPr txBox="1"/>
          <p:nvPr/>
        </p:nvSpPr>
        <p:spPr>
          <a:xfrm>
            <a:off x="5279985" y="1671604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nodes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F9203-ACDB-41FB-8ACA-6ED08131150F}"/>
              </a:ext>
            </a:extLst>
          </p:cNvPr>
          <p:cNvSpPr txBox="1"/>
          <p:nvPr/>
        </p:nvSpPr>
        <p:spPr>
          <a:xfrm>
            <a:off x="6485681" y="1322099"/>
            <a:ext cx="48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 </a:t>
            </a:r>
          </a:p>
        </p:txBody>
      </p:sp>
    </p:spTree>
    <p:extLst>
      <p:ext uri="{BB962C8B-B14F-4D97-AF65-F5344CB8AC3E}">
        <p14:creationId xmlns:p14="http://schemas.microsoft.com/office/powerpoint/2010/main" val="3211521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41" name="Picture 140" descr="Diagram&#10;&#10;Description automatically generated">
            <a:extLst>
              <a:ext uri="{FF2B5EF4-FFF2-40B4-BE49-F238E27FC236}">
                <a16:creationId xmlns:a16="http://schemas.microsoft.com/office/drawing/2014/main" id="{2C161A4A-A46F-42E2-9062-75999C0A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C5D677B-AF0F-4336-8BA9-F48EE9707DD6}"/>
              </a:ext>
            </a:extLst>
          </p:cNvPr>
          <p:cNvCxnSpPr>
            <a:cxnSpLocks/>
          </p:cNvCxnSpPr>
          <p:nvPr/>
        </p:nvCxnSpPr>
        <p:spPr>
          <a:xfrm flipH="1">
            <a:off x="4180702" y="1886673"/>
            <a:ext cx="1149440" cy="28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898D0A-ED39-4A7F-80F7-9387EC1F8C02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>
            <a:off x="4359137" y="2033128"/>
            <a:ext cx="1324677" cy="18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FB346D7-546A-4477-8619-5681B125C2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3356037" y="4657911"/>
            <a:ext cx="1563547" cy="1349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033446-30D1-4EFB-9357-AB6963F15476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3020371" y="4004188"/>
            <a:ext cx="1899213" cy="6537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EFD069E-FDC5-4FAF-ADCA-2515C918BA31}"/>
              </a:ext>
            </a:extLst>
          </p:cNvPr>
          <p:cNvSpPr txBox="1"/>
          <p:nvPr/>
        </p:nvSpPr>
        <p:spPr>
          <a:xfrm>
            <a:off x="4919584" y="4473245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edges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14:cNvPr>
              <p14:cNvContentPartPr/>
              <p14:nvPr/>
            </p14:nvContentPartPr>
            <p14:xfrm>
              <a:off x="5839127" y="1921138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127" y="18131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14:cNvPr>
              <p14:cNvContentPartPr/>
              <p14:nvPr/>
            </p14:nvContentPartPr>
            <p14:xfrm>
              <a:off x="5665607" y="1712698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7607" y="1604698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F7213C-1898-44D6-8624-EC323EA9378E}"/>
              </a:ext>
            </a:extLst>
          </p:cNvPr>
          <p:cNvGrpSpPr/>
          <p:nvPr/>
        </p:nvGrpSpPr>
        <p:grpSpPr>
          <a:xfrm>
            <a:off x="5573087" y="1822858"/>
            <a:ext cx="40680" cy="360"/>
            <a:chOff x="5573087" y="1822858"/>
            <a:chExt cx="4068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14:cNvPr>
                <p14:cNvContentPartPr/>
                <p14:nvPr/>
              </p14:nvContentPartPr>
              <p14:xfrm>
                <a:off x="5613407" y="1822858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540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252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8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14:cNvPr>
              <p14:cNvContentPartPr/>
              <p14:nvPr/>
            </p14:nvContentPartPr>
            <p14:xfrm>
              <a:off x="5555807" y="1944178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7807" y="18361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14:cNvPr>
              <p14:cNvContentPartPr/>
              <p14:nvPr/>
            </p14:nvContentPartPr>
            <p14:xfrm>
              <a:off x="5352767" y="4849738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767" y="47417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14:cNvPr>
              <p14:cNvContentPartPr/>
              <p14:nvPr/>
            </p14:nvContentPartPr>
            <p14:xfrm>
              <a:off x="4965407" y="4577578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407" y="446957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B178DBD-D5A6-43CD-8F3B-18CC7CF1A9CE}"/>
              </a:ext>
            </a:extLst>
          </p:cNvPr>
          <p:cNvSpPr txBox="1"/>
          <p:nvPr/>
        </p:nvSpPr>
        <p:spPr>
          <a:xfrm>
            <a:off x="5279985" y="1671604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nodes</a:t>
            </a:r>
          </a:p>
        </p:txBody>
      </p:sp>
      <p:pic>
        <p:nvPicPr>
          <p:cNvPr id="157" name="Picture 156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95227609-3C62-49E5-9C79-34F3C81A01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3" y="1831868"/>
            <a:ext cx="3419151" cy="3854712"/>
          </a:xfrm>
          <a:prstGeom prst="rect">
            <a:avLst/>
          </a:prstGeom>
        </p:spPr>
      </p:pic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09CAECB7-F916-447D-B9D1-46169DC268C7}"/>
              </a:ext>
            </a:extLst>
          </p:cNvPr>
          <p:cNvSpPr/>
          <p:nvPr/>
        </p:nvSpPr>
        <p:spPr>
          <a:xfrm>
            <a:off x="5749047" y="35711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F9203-ACDB-41FB-8ACA-6ED08131150F}"/>
              </a:ext>
            </a:extLst>
          </p:cNvPr>
          <p:cNvSpPr txBox="1"/>
          <p:nvPr/>
        </p:nvSpPr>
        <p:spPr>
          <a:xfrm>
            <a:off x="6485681" y="483759"/>
            <a:ext cx="48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B37C7-6500-43C0-B610-FACE3463616C}"/>
              </a:ext>
            </a:extLst>
          </p:cNvPr>
          <p:cNvSpPr txBox="1"/>
          <p:nvPr/>
        </p:nvSpPr>
        <p:spPr>
          <a:xfrm>
            <a:off x="5893941" y="5291450"/>
            <a:ext cx="80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36519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15" name="Picture 114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6A2017C9-6B80-4F47-A814-B2F5F6DE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3" y="1831868"/>
            <a:ext cx="3419151" cy="3854712"/>
          </a:xfrm>
          <a:prstGeom prst="rect">
            <a:avLst/>
          </a:prstGeom>
        </p:spPr>
      </p:pic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719942D-B556-4A5A-B127-6C8F704B05E6}"/>
              </a:ext>
            </a:extLst>
          </p:cNvPr>
          <p:cNvSpPr/>
          <p:nvPr/>
        </p:nvSpPr>
        <p:spPr>
          <a:xfrm>
            <a:off x="5749047" y="35711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5643195-13AF-4573-90A2-BECCD6CB4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62674B-CBBA-413D-8FC7-6614D6022A73}"/>
                  </a:ext>
                </a:extLst>
              </p14:cNvPr>
              <p14:cNvContentPartPr/>
              <p14:nvPr/>
            </p14:nvContentPartPr>
            <p14:xfrm>
              <a:off x="819978" y="1847951"/>
              <a:ext cx="3732120" cy="27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62674B-CBBA-413D-8FC7-6614D6022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338" y="1740311"/>
                <a:ext cx="3767760" cy="29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497E86-C7D5-44BA-8328-E361AE5AAAAA}"/>
                  </a:ext>
                </a:extLst>
              </p14:cNvPr>
              <p14:cNvContentPartPr/>
              <p14:nvPr/>
            </p14:nvContentPartPr>
            <p14:xfrm>
              <a:off x="740058" y="1789631"/>
              <a:ext cx="1370160" cy="960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497E86-C7D5-44BA-8328-E361AE5AAA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418" y="1681991"/>
                <a:ext cx="140580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FFA5A5-5EE1-4D87-843C-B1F22F000225}"/>
                  </a:ext>
                </a:extLst>
              </p14:cNvPr>
              <p14:cNvContentPartPr/>
              <p14:nvPr/>
            </p14:nvContentPartPr>
            <p14:xfrm>
              <a:off x="2308578" y="3563351"/>
              <a:ext cx="2243520" cy="241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FFA5A5-5EE1-4D87-843C-B1F22F0002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0938" y="3455711"/>
                <a:ext cx="22791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1018EC-DA40-46CE-A221-D0CCB1CFF4B5}"/>
                  </a:ext>
                </a:extLst>
              </p14:cNvPr>
              <p14:cNvContentPartPr/>
              <p14:nvPr/>
            </p14:nvContentPartPr>
            <p14:xfrm>
              <a:off x="1260978" y="3497111"/>
              <a:ext cx="1065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1018EC-DA40-46CE-A221-D0CCB1CFF4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2338" y="3488471"/>
                <a:ext cx="124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444156B-1B3D-4FF5-8F9A-53CDB1D583C9}"/>
                  </a:ext>
                </a:extLst>
              </p14:cNvPr>
              <p14:cNvContentPartPr/>
              <p14:nvPr/>
            </p14:nvContentPartPr>
            <p14:xfrm>
              <a:off x="1688298" y="4444271"/>
              <a:ext cx="166680" cy="9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444156B-1B3D-4FF5-8F9A-53CDB1D583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9658" y="4435631"/>
                <a:ext cx="184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53034C-F71C-4C85-A05E-8FAFE4BC6414}"/>
                  </a:ext>
                </a:extLst>
              </p14:cNvPr>
              <p14:cNvContentPartPr/>
              <p14:nvPr/>
            </p14:nvContentPartPr>
            <p14:xfrm>
              <a:off x="2307858" y="3984191"/>
              <a:ext cx="255240" cy="113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53034C-F71C-4C85-A05E-8FAFE4BC64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9218" y="3975551"/>
                <a:ext cx="2728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6DA560-5A06-4CF0-A859-1E7347DEDB7A}"/>
                  </a:ext>
                </a:extLst>
              </p14:cNvPr>
              <p14:cNvContentPartPr/>
              <p14:nvPr/>
            </p14:nvContentPartPr>
            <p14:xfrm>
              <a:off x="3103458" y="2225591"/>
              <a:ext cx="147240" cy="83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6DA560-5A06-4CF0-A859-1E7347DEDB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4458" y="2216951"/>
                <a:ext cx="1648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CB6759-CB4D-4798-999E-29B0059EB60F}"/>
                  </a:ext>
                </a:extLst>
              </p14:cNvPr>
              <p14:cNvContentPartPr/>
              <p14:nvPr/>
            </p14:nvContentPartPr>
            <p14:xfrm>
              <a:off x="4057818" y="3043151"/>
              <a:ext cx="360" cy="126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CB6759-CB4D-4798-999E-29B0059EB6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8818" y="3034151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817B88A-B2B7-4C50-BE29-30DB197A401A}"/>
                  </a:ext>
                </a:extLst>
              </p14:cNvPr>
              <p14:cNvContentPartPr/>
              <p14:nvPr/>
            </p14:nvContentPartPr>
            <p14:xfrm>
              <a:off x="8956767" y="3514372"/>
              <a:ext cx="2243520" cy="2417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817B88A-B2B7-4C50-BE29-30DB197A40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39127" y="3406732"/>
                <a:ext cx="22791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41CEE9-4EEE-42E2-8038-0354952BFADC}"/>
                  </a:ext>
                </a:extLst>
              </p14:cNvPr>
              <p14:cNvContentPartPr/>
              <p14:nvPr/>
            </p14:nvContentPartPr>
            <p14:xfrm>
              <a:off x="7320597" y="1586676"/>
              <a:ext cx="1370160" cy="960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41CEE9-4EEE-42E2-8038-0354952BFA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02957" y="1479036"/>
                <a:ext cx="140580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C804726-A9DF-4604-8F56-F4B75DBC72E6}"/>
                  </a:ext>
                </a:extLst>
              </p14:cNvPr>
              <p14:cNvContentPartPr/>
              <p14:nvPr/>
            </p14:nvContentPartPr>
            <p14:xfrm>
              <a:off x="7507086" y="1726682"/>
              <a:ext cx="3732120" cy="2750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C804726-A9DF-4604-8F56-F4B75DBC72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89446" y="1619042"/>
                <a:ext cx="376776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72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430CDE-40E7-49A0-B315-24934C08DFED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D43EE62C-1AF8-4B55-9705-51BA5726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5" name="Picture 114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6A2017C9-6B80-4F47-A814-B2F5F6DE1B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29" y="1942468"/>
            <a:ext cx="3419151" cy="3854712"/>
          </a:xfrm>
          <a:prstGeom prst="rect">
            <a:avLst/>
          </a:prstGeom>
        </p:spPr>
      </p:pic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719942D-B556-4A5A-B127-6C8F704B05E6}"/>
              </a:ext>
            </a:extLst>
          </p:cNvPr>
          <p:cNvSpPr/>
          <p:nvPr/>
        </p:nvSpPr>
        <p:spPr>
          <a:xfrm>
            <a:off x="5013311" y="36817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450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3" name="Picture 52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B5BDF0F7-CB44-449F-AD7B-76F82D8CF2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64" y="2322251"/>
            <a:ext cx="3419151" cy="3854712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5DA43AD8-E6E6-4F88-9032-87394EE5B9E7}"/>
              </a:ext>
            </a:extLst>
          </p:cNvPr>
          <p:cNvSpPr/>
          <p:nvPr/>
        </p:nvSpPr>
        <p:spPr>
          <a:xfrm>
            <a:off x="5024946" y="4061539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68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16B87-A9D6-4DDD-B7FE-61AEC011F300}"/>
              </a:ext>
            </a:extLst>
          </p:cNvPr>
          <p:cNvSpPr txBox="1"/>
          <p:nvPr/>
        </p:nvSpPr>
        <p:spPr>
          <a:xfrm>
            <a:off x="6615096" y="2445400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Binary variables </a:t>
            </a:r>
          </a:p>
        </p:txBody>
      </p:sp>
      <p:pic>
        <p:nvPicPr>
          <p:cNvPr id="66" name="Picture 65" descr="\documentclass{article}&#10;\usepackage{amsmath}&#10;\pagestyle{empty}&#10;\begin{document}&#10;&#10;$$x_j = 1 \text{  if node $j$ is in Set 1 and  }$$&#10;$$ x_j = 0 \text{  if in Set 2} $$&#10;&#10;&#10;\end{document}" title="IguanaTex Bitmap Display">
            <a:extLst>
              <a:ext uri="{FF2B5EF4-FFF2-40B4-BE49-F238E27FC236}">
                <a16:creationId xmlns:a16="http://schemas.microsoft.com/office/drawing/2014/main" id="{19119F3F-F4EC-4AAC-9284-A47BF3C302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25" y="2965424"/>
            <a:ext cx="3094964" cy="656395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$&#10;\begin{bmatrix}&#10;0\\&#10;1\\&#10;1\\&#10;0\\&#10;0&#10;\end{bmatrix}&#10;$&#10;&#10;\end{document}" title="IguanaTex Bitmap Display">
            <a:extLst>
              <a:ext uri="{FF2B5EF4-FFF2-40B4-BE49-F238E27FC236}">
                <a16:creationId xmlns:a16="http://schemas.microsoft.com/office/drawing/2014/main" id="{5819D152-6A66-46E2-9C3E-AE4692B65D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10" y="2479347"/>
            <a:ext cx="268871" cy="13663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Picture 8" descr="\documentclass{article}&#10;\usepackage{amsmath}&#10;\pagestyle{empty}&#10;\begin{document}&#10;&#10;$x_j = 1 $&#10;&#10;&#10;\end{document}" title="IguanaTex Bitmap Display">
            <a:extLst>
              <a:ext uri="{FF2B5EF4-FFF2-40B4-BE49-F238E27FC236}">
                <a16:creationId xmlns:a16="http://schemas.microsoft.com/office/drawing/2014/main" id="{8E3E5B2A-CB01-469F-9094-371E7CAA02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34" y="2153684"/>
            <a:ext cx="618764" cy="21974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x_j = 0 $&#10;&#10;&#10;\end{document}" title="IguanaTex Bitmap Display">
            <a:extLst>
              <a:ext uri="{FF2B5EF4-FFF2-40B4-BE49-F238E27FC236}">
                <a16:creationId xmlns:a16="http://schemas.microsoft.com/office/drawing/2014/main" id="{675A3993-C4D4-4307-8BA8-BFCA665A5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94" y="4885162"/>
            <a:ext cx="628929" cy="2213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7C24-1073-4CF6-A8E3-259D5F44F6EC}"/>
              </a:ext>
            </a:extLst>
          </p:cNvPr>
          <p:cNvCxnSpPr>
            <a:cxnSpLocks/>
          </p:cNvCxnSpPr>
          <p:nvPr/>
        </p:nvCxnSpPr>
        <p:spPr>
          <a:xfrm flipH="1">
            <a:off x="3478427" y="4979833"/>
            <a:ext cx="14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A06676-EE01-479D-8557-55A353D66688}"/>
              </a:ext>
            </a:extLst>
          </p:cNvPr>
          <p:cNvCxnSpPr>
            <a:cxnSpLocks/>
          </p:cNvCxnSpPr>
          <p:nvPr/>
        </p:nvCxnSpPr>
        <p:spPr>
          <a:xfrm flipH="1">
            <a:off x="4218254" y="2228846"/>
            <a:ext cx="70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41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16B87-A9D6-4DDD-B7FE-61AEC011F300}"/>
              </a:ext>
            </a:extLst>
          </p:cNvPr>
          <p:cNvSpPr txBox="1"/>
          <p:nvPr/>
        </p:nvSpPr>
        <p:spPr>
          <a:xfrm>
            <a:off x="6615096" y="2445400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Binary variables </a:t>
            </a:r>
          </a:p>
        </p:txBody>
      </p:sp>
      <p:pic>
        <p:nvPicPr>
          <p:cNvPr id="66" name="Picture 65" descr="\documentclass{article}&#10;\usepackage{amsmath}&#10;\pagestyle{empty}&#10;\begin{document}&#10;&#10;$$x_j = 1 \text{  if node $j$ is in Set 1 and  }$$&#10;$$ x_j = 0 \text{  if in Set 2} $$&#10;&#10;&#10;\end{document}" title="IguanaTex Bitmap Display">
            <a:extLst>
              <a:ext uri="{FF2B5EF4-FFF2-40B4-BE49-F238E27FC236}">
                <a16:creationId xmlns:a16="http://schemas.microsoft.com/office/drawing/2014/main" id="{19119F3F-F4EC-4AAC-9284-A47BF3C302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25" y="2965424"/>
            <a:ext cx="3094964" cy="656395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$&#10;\begin{bmatrix}&#10;0\\&#10;1\\&#10;1\\&#10;0\\&#10;0&#10;\end{bmatrix}&#10;$&#10;&#10;\end{document}" title="IguanaTex Bitmap Display">
            <a:extLst>
              <a:ext uri="{FF2B5EF4-FFF2-40B4-BE49-F238E27FC236}">
                <a16:creationId xmlns:a16="http://schemas.microsoft.com/office/drawing/2014/main" id="{5819D152-6A66-46E2-9C3E-AE4692B65D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10" y="2479347"/>
            <a:ext cx="268871" cy="136630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3C35DA9-743E-4507-B482-6079EDDAC1E9}"/>
              </a:ext>
            </a:extLst>
          </p:cNvPr>
          <p:cNvSpPr txBox="1"/>
          <p:nvPr/>
        </p:nvSpPr>
        <p:spPr>
          <a:xfrm>
            <a:off x="6615095" y="4311181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Cost function</a:t>
            </a:r>
            <a:r>
              <a:rPr lang="hu-HU" dirty="0"/>
              <a:t>: </a:t>
            </a:r>
            <a:endParaRPr lang="hu-HU" b="1" dirty="0"/>
          </a:p>
        </p:txBody>
      </p:sp>
      <p:pic>
        <p:nvPicPr>
          <p:cNvPr id="98" name="Picture 97" descr="\documentclass{article}&#10;\usepackage{amsmath}&#10;\pagestyle{empty}&#10;\begin{document}&#10;&#10;$f(\mathbf{x}) = \sum_{(i,j)\epsilon E} - x_i - x_j + 2x_ix_j $&#10;&#10;&#10;\end{document}" title="IguanaTex Bitmap Display">
            <a:extLst>
              <a:ext uri="{FF2B5EF4-FFF2-40B4-BE49-F238E27FC236}">
                <a16:creationId xmlns:a16="http://schemas.microsoft.com/office/drawing/2014/main" id="{942621D3-7CC3-4071-B838-07043AD4DD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27" y="4793080"/>
            <a:ext cx="3286741" cy="281424"/>
          </a:xfrm>
          <a:prstGeom prst="rect">
            <a:avLst/>
          </a:prstGeom>
        </p:spPr>
      </p:pic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79F28C13-EC97-45C6-BFB3-90C9F835A39F}"/>
              </a:ext>
            </a:extLst>
          </p:cNvPr>
          <p:cNvGraphicFramePr>
            <a:graphicFrameLocks noGrp="1"/>
          </p:cNvGraphicFramePr>
          <p:nvPr/>
        </p:nvGraphicFramePr>
        <p:xfrm>
          <a:off x="6857740" y="5326193"/>
          <a:ext cx="4048314" cy="1318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val="584121189"/>
                    </a:ext>
                  </a:extLst>
                </a:gridCol>
                <a:gridCol w="1349438">
                  <a:extLst>
                    <a:ext uri="{9D8B030D-6E8A-4147-A177-3AD203B41FA5}">
                      <a16:colId xmlns:a16="http://schemas.microsoft.com/office/drawing/2014/main" val="4001927904"/>
                    </a:ext>
                  </a:extLst>
                </a:gridCol>
                <a:gridCol w="1349438">
                  <a:extLst>
                    <a:ext uri="{9D8B030D-6E8A-4147-A177-3AD203B41FA5}">
                      <a16:colId xmlns:a16="http://schemas.microsoft.com/office/drawing/2014/main" val="2587498793"/>
                    </a:ext>
                  </a:extLst>
                </a:gridCol>
              </a:tblGrid>
              <a:tr h="262485">
                <a:tc>
                  <a:txBody>
                    <a:bodyPr/>
                    <a:lstStyle/>
                    <a:p>
                      <a:endParaRPr lang="hu-HU" sz="1300" dirty="0"/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300" dirty="0"/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Cost</a:t>
                      </a:r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59671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3162302944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+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2610825315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+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1694592637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2697395656"/>
                  </a:ext>
                </a:extLst>
              </a:tr>
            </a:tbl>
          </a:graphicData>
        </a:graphic>
      </p:graphicFrame>
      <p:pic>
        <p:nvPicPr>
          <p:cNvPr id="91" name="Picture 90" descr="\documentclass{article}&#10;\usepackage{amsmath}&#10;\pagestyle{empty}&#10;\begin{document}&#10;&#10;$x_i $&#10;&#10;&#10;\end{document}" title="IguanaTex Bitmap Display">
            <a:extLst>
              <a:ext uri="{FF2B5EF4-FFF2-40B4-BE49-F238E27FC236}">
                <a16:creationId xmlns:a16="http://schemas.microsoft.com/office/drawing/2014/main" id="{E4DE4E91-C414-4299-8FC3-975DC23320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50" y="5412882"/>
            <a:ext cx="179705" cy="137179"/>
          </a:xfrm>
          <a:prstGeom prst="rect">
            <a:avLst/>
          </a:prstGeom>
        </p:spPr>
      </p:pic>
      <p:pic>
        <p:nvPicPr>
          <p:cNvPr id="94" name="Picture 93" descr="\documentclass{article}&#10;\usepackage{amsmath}&#10;\pagestyle{empty}&#10;\begin{document}&#10;&#10;$x_j $&#10;&#10;&#10;\end{document}" title="IguanaTex Bitmap Display">
            <a:extLst>
              <a:ext uri="{FF2B5EF4-FFF2-40B4-BE49-F238E27FC236}">
                <a16:creationId xmlns:a16="http://schemas.microsoft.com/office/drawing/2014/main" id="{C66DA5B7-E0C1-448C-8386-DAA4AE90C7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07" y="5397781"/>
            <a:ext cx="193943" cy="16738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7C24-1073-4CF6-A8E3-259D5F44F6EC}"/>
              </a:ext>
            </a:extLst>
          </p:cNvPr>
          <p:cNvCxnSpPr>
            <a:cxnSpLocks/>
          </p:cNvCxnSpPr>
          <p:nvPr/>
        </p:nvCxnSpPr>
        <p:spPr>
          <a:xfrm flipH="1">
            <a:off x="3478427" y="4979833"/>
            <a:ext cx="14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A06676-EE01-479D-8557-55A353D66688}"/>
              </a:ext>
            </a:extLst>
          </p:cNvPr>
          <p:cNvCxnSpPr>
            <a:cxnSpLocks/>
          </p:cNvCxnSpPr>
          <p:nvPr/>
        </p:nvCxnSpPr>
        <p:spPr>
          <a:xfrm flipH="1">
            <a:off x="4218254" y="2228846"/>
            <a:ext cx="70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&#10;$x_j = 1 $&#10;&#10;&#10;\end{document}" title="IguanaTex Bitmap Display">
            <a:extLst>
              <a:ext uri="{FF2B5EF4-FFF2-40B4-BE49-F238E27FC236}">
                <a16:creationId xmlns:a16="http://schemas.microsoft.com/office/drawing/2014/main" id="{5549E1E3-166F-49E7-946D-3ADA76F949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34" y="2153684"/>
            <a:ext cx="618764" cy="21974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x_j = 0 $&#10;&#10;&#10;\end{document}" title="IguanaTex Bitmap Display">
            <a:extLst>
              <a:ext uri="{FF2B5EF4-FFF2-40B4-BE49-F238E27FC236}">
                <a16:creationId xmlns:a16="http://schemas.microsoft.com/office/drawing/2014/main" id="{945B987C-F162-4AB7-95B0-F0D3CBC8BBA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94" y="4885162"/>
            <a:ext cx="628929" cy="2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2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CFB6-9A88-4729-A6F8-528933F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Quantum computer simulator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65E7F-05A7-4ADE-AC1F-A1C011B094A4}"/>
              </a:ext>
            </a:extLst>
          </p:cNvPr>
          <p:cNvSpPr txBox="1"/>
          <p:nvPr/>
        </p:nvSpPr>
        <p:spPr>
          <a:xfrm>
            <a:off x="1765392" y="4916129"/>
            <a:ext cx="21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Updates    x    Shots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834DEA-E520-43B1-A315-8E5FD73EAC69}"/>
              </a:ext>
            </a:extLst>
          </p:cNvPr>
          <p:cNvCxnSpPr/>
          <p:nvPr/>
        </p:nvCxnSpPr>
        <p:spPr>
          <a:xfrm>
            <a:off x="2619722" y="5344661"/>
            <a:ext cx="146838" cy="647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B1C0AC-7428-40DB-AC9A-D96383E149AB}"/>
              </a:ext>
            </a:extLst>
          </p:cNvPr>
          <p:cNvSpPr txBox="1"/>
          <p:nvPr/>
        </p:nvSpPr>
        <p:spPr>
          <a:xfrm>
            <a:off x="2164746" y="6064343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275CE-0542-4E12-B727-734FDD404617}"/>
              </a:ext>
            </a:extLst>
          </p:cNvPr>
          <p:cNvSpPr txBox="1"/>
          <p:nvPr/>
        </p:nvSpPr>
        <p:spPr>
          <a:xfrm>
            <a:off x="5094831" y="4975329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Epochs    x    Batch size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95E15A-1B87-4C3A-B4ED-F226DEE8C111}"/>
              </a:ext>
            </a:extLst>
          </p:cNvPr>
          <p:cNvCxnSpPr/>
          <p:nvPr/>
        </p:nvCxnSpPr>
        <p:spPr>
          <a:xfrm>
            <a:off x="5949161" y="5403861"/>
            <a:ext cx="146838" cy="647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Timeline&#10;&#10;Description automatically generated">
            <a:extLst>
              <a:ext uri="{FF2B5EF4-FFF2-40B4-BE49-F238E27FC236}">
                <a16:creationId xmlns:a16="http://schemas.microsoft.com/office/drawing/2014/main" id="{6B70A648-1A2E-49A4-9022-350A143E7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2"/>
          <a:stretch/>
        </p:blipFill>
        <p:spPr>
          <a:xfrm>
            <a:off x="6700559" y="1356419"/>
            <a:ext cx="4986407" cy="2947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447895-C64D-44DA-BFD5-65E24668FC72}"/>
              </a:ext>
            </a:extLst>
          </p:cNvPr>
          <p:cNvSpPr txBox="1"/>
          <p:nvPr/>
        </p:nvSpPr>
        <p:spPr>
          <a:xfrm>
            <a:off x="5494185" y="6123543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F002AE-2936-4BD6-BD86-57ADD76F235F}"/>
              </a:ext>
            </a:extLst>
          </p:cNvPr>
          <p:cNvCxnSpPr/>
          <p:nvPr/>
        </p:nvCxnSpPr>
        <p:spPr>
          <a:xfrm>
            <a:off x="4421825" y="4916129"/>
            <a:ext cx="0" cy="1445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398B9D-1C8F-4EE8-8FCA-B4F2E4147190}"/>
              </a:ext>
            </a:extLst>
          </p:cNvPr>
          <p:cNvSpPr txBox="1"/>
          <p:nvPr/>
        </p:nvSpPr>
        <p:spPr>
          <a:xfrm>
            <a:off x="660769" y="4455169"/>
            <a:ext cx="796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         </a:t>
            </a:r>
            <a:r>
              <a:rPr lang="hu-HU" b="1" dirty="0"/>
              <a:t>Variational bosonic solver	          Mini-batch gradient descent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F762F-7B2B-4D05-A2AE-9B77AC6FAF43}"/>
              </a:ext>
            </a:extLst>
          </p:cNvPr>
          <p:cNvSpPr txBox="1"/>
          <p:nvPr/>
        </p:nvSpPr>
        <p:spPr>
          <a:xfrm>
            <a:off x="914400" y="1690688"/>
            <a:ext cx="1038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Piquasso – Photoninc quantum computer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Boosted with FPGA server for linear algebra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Large speedup with splitting up the QUBO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6D884D-88B1-44AD-B62C-BE92A75D9959}"/>
              </a:ext>
            </a:extLst>
          </p:cNvPr>
          <p:cNvSpPr txBox="1"/>
          <p:nvPr/>
        </p:nvSpPr>
        <p:spPr>
          <a:xfrm>
            <a:off x="3506311" y="4026637"/>
            <a:ext cx="25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cap="small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062583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B78785-74E0-4D75-B4BF-F60B0199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8145" cy="3185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548D1-1C49-477E-BD2F-40FCE2D88E19}"/>
              </a:ext>
            </a:extLst>
          </p:cNvPr>
          <p:cNvSpPr txBox="1"/>
          <p:nvPr/>
        </p:nvSpPr>
        <p:spPr>
          <a:xfrm>
            <a:off x="564548" y="5543154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-51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FDA33-52FB-4909-AAC9-F9B5D7FB510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393571" y="4714166"/>
            <a:ext cx="148228" cy="8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11C740-CE2C-4909-973A-27BD1022ADAA}"/>
              </a:ext>
            </a:extLst>
          </p:cNvPr>
          <p:cNvSpPr txBox="1"/>
          <p:nvPr/>
        </p:nvSpPr>
        <p:spPr>
          <a:xfrm>
            <a:off x="2222593" y="5201344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variational: [-50, -46]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B86C63-6382-4CD8-B15B-6A517F50D47F}"/>
              </a:ext>
            </a:extLst>
          </p:cNvPr>
          <p:cNvCxnSpPr>
            <a:cxnSpLocks/>
          </p:cNvCxnSpPr>
          <p:nvPr/>
        </p:nvCxnSpPr>
        <p:spPr>
          <a:xfrm flipH="1" flipV="1">
            <a:off x="1641915" y="4551977"/>
            <a:ext cx="1715335" cy="7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Chart, radar chart&#10;&#10;Description automatically generated">
            <a:extLst>
              <a:ext uri="{FF2B5EF4-FFF2-40B4-BE49-F238E27FC236}">
                <a16:creationId xmlns:a16="http://schemas.microsoft.com/office/drawing/2014/main" id="{01B795C9-E770-4E58-AB63-345464490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90" y="1026454"/>
            <a:ext cx="2392450" cy="162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AA525C-6C00-42BA-8B90-E3563BC1C995}"/>
              </a:ext>
            </a:extLst>
          </p:cNvPr>
          <p:cNvSpPr txBox="1"/>
          <p:nvPr/>
        </p:nvSpPr>
        <p:spPr>
          <a:xfrm>
            <a:off x="9774840" y="1228099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without the cut</a:t>
            </a:r>
          </a:p>
          <a:p>
            <a:pPr algn="ctr"/>
            <a:r>
              <a:rPr lang="hu-HU" dirty="0"/>
              <a:t>N = 20</a:t>
            </a:r>
          </a:p>
          <a:p>
            <a:pPr algn="ctr"/>
            <a:endParaRPr lang="hu-H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6B225-B85A-4241-BB46-98D82D41EA1F}"/>
              </a:ext>
            </a:extLst>
          </p:cNvPr>
          <p:cNvSpPr txBox="1"/>
          <p:nvPr/>
        </p:nvSpPr>
        <p:spPr>
          <a:xfrm>
            <a:off x="9774840" y="3625135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 Max-cut</a:t>
            </a:r>
          </a:p>
          <a:p>
            <a:pPr algn="ctr"/>
            <a:r>
              <a:rPr lang="hu-HU" dirty="0"/>
              <a:t>N = 20</a:t>
            </a:r>
          </a:p>
          <a:p>
            <a:pPr algn="ctr"/>
            <a:endParaRPr lang="hu-H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78D2C-772C-4F4C-8425-4E54672AE177}"/>
              </a:ext>
            </a:extLst>
          </p:cNvPr>
          <p:cNvSpPr txBox="1"/>
          <p:nvPr/>
        </p:nvSpPr>
        <p:spPr>
          <a:xfrm>
            <a:off x="6667778" y="5693046"/>
            <a:ext cx="20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Certainly wrong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E4A0B6-C7A9-49EB-89D9-343F3E9C29B1}"/>
              </a:ext>
            </a:extLst>
          </p:cNvPr>
          <p:cNvSpPr/>
          <p:nvPr/>
        </p:nvSpPr>
        <p:spPr>
          <a:xfrm>
            <a:off x="8056064" y="2542966"/>
            <a:ext cx="427165" cy="66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5DB0A911-DAFF-467F-B2CA-B33DB8C08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82" y="3210412"/>
            <a:ext cx="2392451" cy="16200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3B4C14-BB68-41BA-AE69-DAF1B4C0F84E}"/>
              </a:ext>
            </a:extLst>
          </p:cNvPr>
          <p:cNvCxnSpPr/>
          <p:nvPr/>
        </p:nvCxnSpPr>
        <p:spPr>
          <a:xfrm flipV="1">
            <a:off x="7528782" y="4714166"/>
            <a:ext cx="440514" cy="978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C74A8B-4A52-4FB2-89FC-DAD1784CB345}"/>
              </a:ext>
            </a:extLst>
          </p:cNvPr>
          <p:cNvSpPr txBox="1"/>
          <p:nvPr/>
        </p:nvSpPr>
        <p:spPr>
          <a:xfrm>
            <a:off x="2743200" y="5509121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30</a:t>
            </a:r>
          </a:p>
          <a:p>
            <a:r>
              <a:rPr lang="hu-HU" sz="1400" dirty="0"/>
              <a:t>Updates: 15</a:t>
            </a:r>
          </a:p>
        </p:txBody>
      </p:sp>
    </p:spTree>
    <p:extLst>
      <p:ext uri="{BB962C8B-B14F-4D97-AF65-F5344CB8AC3E}">
        <p14:creationId xmlns:p14="http://schemas.microsoft.com/office/powerpoint/2010/main" val="423920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938F-21F9-86C1-051D-7317D74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Mathematical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/>
              <p:nvPr/>
            </p:nvSpPr>
            <p:spPr>
              <a:xfrm>
                <a:off x="4537518" y="2197683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518" y="2197683"/>
                <a:ext cx="3802380" cy="646331"/>
              </a:xfrm>
              <a:prstGeom prst="rect">
                <a:avLst/>
              </a:prstGeom>
              <a:blipFill>
                <a:blip r:embed="rId2"/>
                <a:stretch>
                  <a:fillRect l="-962" t="-4717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CB19B-21E3-9EBF-BAD9-9548B3E7F4E2}"/>
                  </a:ext>
                </a:extLst>
              </p:cNvPr>
              <p:cNvSpPr txBox="1"/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800" i="1" smtClean="0">
                        <a:latin typeface="Cambria Math" panose="02040503050406030204" pitchFamily="18" charset="0"/>
                      </a:rPr>
                      <m:t>〈 10010 | </m:t>
                    </m:r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hu-HU" sz="1800" i="1" smtClean="0">
                        <a:latin typeface="Cambria Math" panose="02040503050406030204" pitchFamily="18" charset="0"/>
                      </a:rPr>
                      <m:t>| 10010 〉</m:t>
                    </m:r>
                  </m:oMath>
                </a14:m>
                <a:r>
                  <a:rPr lang="hu-HU" sz="1800" dirty="0"/>
                  <a:t> = scalar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CB19B-21E3-9EBF-BAD9-9548B3E7F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blipFill>
                <a:blip r:embed="rId3"/>
                <a:stretch>
                  <a:fillRect l="-587" t="-6557" r="-1174" b="-26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6E630F-DA28-5E44-432D-618E0B2CF1C7}"/>
                  </a:ext>
                </a:extLst>
              </p:cNvPr>
              <p:cNvSpPr txBox="1"/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hu-HU" sz="24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</m:func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6E630F-DA28-5E44-432D-618E0B2CF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blipFill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BE7F1-11BB-4FA1-C803-DD55743A11AE}"/>
                  </a:ext>
                </a:extLst>
              </p:cNvPr>
              <p:cNvSpPr txBox="1"/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Optimization problem: </a:t>
                </a:r>
              </a:p>
              <a:p>
                <a:r>
                  <a:rPr lang="hu-HU" dirty="0"/>
                  <a:t>We want to find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such that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BE7F1-11BB-4FA1-C803-DD55743A1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blipFill>
                <a:blip r:embed="rId5"/>
                <a:stretch>
                  <a:fillRect l="-1316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335518-8B77-F07A-899E-37AEAFF7881F}"/>
                  </a:ext>
                </a:extLst>
              </p:cNvPr>
              <p:cNvSpPr txBox="1"/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Size of problem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b="0" dirty="0">
                    <a:solidFill>
                      <a:schemeClr val="tx1"/>
                    </a:solidFill>
                  </a:rPr>
                  <a:t> possible solutions</a:t>
                </a:r>
              </a:p>
              <a:p>
                <a:pPr lvl="1"/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/>
                    </a:solidFill>
                  </a:rPr>
                  <a:t>	Binary optimization is expensive.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335518-8B77-F07A-899E-37AEAFF78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blipFill>
                <a:blip r:embed="rId6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60A503C-BFE3-A556-C19B-C7E39A456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7" y="4461510"/>
            <a:ext cx="276225" cy="1466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E5348A-F798-5F28-A83A-0A3240EF1532}"/>
              </a:ext>
            </a:extLst>
          </p:cNvPr>
          <p:cNvSpPr txBox="1"/>
          <p:nvPr/>
        </p:nvSpPr>
        <p:spPr>
          <a:xfrm>
            <a:off x="8138160" y="2924315"/>
            <a:ext cx="2842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Number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Graph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50683A-ADC1-FF34-B1CD-37E649B2733A}"/>
              </a:ext>
            </a:extLst>
          </p:cNvPr>
          <p:cNvCxnSpPr/>
          <p:nvPr/>
        </p:nvCxnSpPr>
        <p:spPr>
          <a:xfrm>
            <a:off x="4472940" y="1984336"/>
            <a:ext cx="0" cy="213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4BC36D-0D79-7F83-21CB-7763D015E6FF}"/>
              </a:ext>
            </a:extLst>
          </p:cNvPr>
          <p:cNvCxnSpPr>
            <a:cxnSpLocks/>
          </p:cNvCxnSpPr>
          <p:nvPr/>
        </p:nvCxnSpPr>
        <p:spPr>
          <a:xfrm>
            <a:off x="1493328" y="3037004"/>
            <a:ext cx="608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2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4285-1830-CA67-D44D-A6FF33EE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E6807-2D3A-93DC-F570-EBC721959C67}"/>
              </a:ext>
            </a:extLst>
          </p:cNvPr>
          <p:cNvSpPr txBox="1"/>
          <p:nvPr/>
        </p:nvSpPr>
        <p:spPr>
          <a:xfrm>
            <a:off x="577897" y="4806258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-24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E9F4ED-738F-1040-325A-2901672816C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406920" y="4090421"/>
            <a:ext cx="128204" cy="71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DDB4F2-860F-1997-E8F2-BF4427B36422}"/>
              </a:ext>
            </a:extLst>
          </p:cNvPr>
          <p:cNvSpPr txBox="1"/>
          <p:nvPr/>
        </p:nvSpPr>
        <p:spPr>
          <a:xfrm>
            <a:off x="2235942" y="4464448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 (best): - 24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9B719F-FEDC-53AE-6C84-05392FB6C73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621892" y="4090421"/>
            <a:ext cx="614050" cy="52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010CC9-1718-E9BB-3D72-5D03425FAE00}"/>
              </a:ext>
            </a:extLst>
          </p:cNvPr>
          <p:cNvSpPr txBox="1"/>
          <p:nvPr/>
        </p:nvSpPr>
        <p:spPr>
          <a:xfrm>
            <a:off x="2756549" y="4772225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20</a:t>
            </a:r>
          </a:p>
          <a:p>
            <a:r>
              <a:rPr lang="hu-HU" sz="1400" dirty="0"/>
              <a:t>Updates: 30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055FC40-3CD7-BE7F-1F20-4623F953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1" y="1510409"/>
            <a:ext cx="3902338" cy="2926753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27938972-0EE5-68B9-1C49-17A5340F1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5" b="12214"/>
          <a:stretch/>
        </p:blipFill>
        <p:spPr>
          <a:xfrm>
            <a:off x="6580453" y="131829"/>
            <a:ext cx="4258861" cy="64411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E59F2F-662B-5B23-785D-6C460542DD47}"/>
              </a:ext>
            </a:extLst>
          </p:cNvPr>
          <p:cNvSpPr txBox="1"/>
          <p:nvPr/>
        </p:nvSpPr>
        <p:spPr>
          <a:xfrm>
            <a:off x="9774840" y="1228099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without the cut</a:t>
            </a:r>
          </a:p>
          <a:p>
            <a:pPr algn="ctr"/>
            <a:r>
              <a:rPr lang="hu-HU" dirty="0"/>
              <a:t>N = 16</a:t>
            </a:r>
          </a:p>
          <a:p>
            <a:pPr algn="ctr"/>
            <a:endParaRPr lang="hu-H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482A3-6DE2-0745-E0D4-5228288F1A98}"/>
              </a:ext>
            </a:extLst>
          </p:cNvPr>
          <p:cNvSpPr txBox="1"/>
          <p:nvPr/>
        </p:nvSpPr>
        <p:spPr>
          <a:xfrm>
            <a:off x="9774840" y="3625135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 Max-cut</a:t>
            </a:r>
          </a:p>
          <a:p>
            <a:pPr algn="ctr"/>
            <a:r>
              <a:rPr lang="hu-HU" dirty="0"/>
              <a:t>N = 16</a:t>
            </a:r>
          </a:p>
          <a:p>
            <a:pPr algn="ctr"/>
            <a:endParaRPr lang="hu-HU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BC66A6A-993E-D25D-E04E-2C0B11B0BA84}"/>
              </a:ext>
            </a:extLst>
          </p:cNvPr>
          <p:cNvSpPr/>
          <p:nvPr/>
        </p:nvSpPr>
        <p:spPr>
          <a:xfrm>
            <a:off x="8496300" y="3243783"/>
            <a:ext cx="427165" cy="66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804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Combinatorial optimization: QUBO</a:t>
            </a:r>
          </a:p>
          <a:p>
            <a:pPr>
              <a:lnSpc>
                <a:spcPct val="150000"/>
              </a:lnSpc>
            </a:pPr>
            <a:r>
              <a:rPr lang="hu-HU" dirty="0"/>
              <a:t>Boson sampling: How to convert discrete to continous?</a:t>
            </a:r>
          </a:p>
          <a:p>
            <a:pPr>
              <a:lnSpc>
                <a:spcPct val="150000"/>
              </a:lnSpc>
            </a:pPr>
            <a:r>
              <a:rPr lang="hu-HU" dirty="0"/>
              <a:t>Variational solver: boson sampler – part of an optimizer</a:t>
            </a:r>
          </a:p>
          <a:p>
            <a:pPr>
              <a:lnSpc>
                <a:spcPct val="150000"/>
              </a:lnSpc>
            </a:pPr>
            <a:r>
              <a:rPr lang="hu-HU" dirty="0"/>
              <a:t>Progress results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034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Combinatorial optimisation problems: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 variables (instead of continous)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over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&gt;&gt;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continous 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Constraints?</a:t>
            </a: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Continous: add to the objective function! (eg. Lagrangian multiplier)</a:t>
            </a:r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Discrete is h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ard, if there are constraints (check every case)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even harder for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(0,1) variables: brute force method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6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C24B-D202-49E0-9803-FF84FB4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Quadratic unconstrained binary optimization - QUBO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/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〈 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blipFill>
                <a:blip r:embed="rId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/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blipFill>
                <a:blip r:embed="rId4"/>
                <a:stretch>
                  <a:fillRect l="-962" t="-4717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/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800" i="1" smtClean="0">
                        <a:latin typeface="Cambria Math" panose="02040503050406030204" pitchFamily="18" charset="0"/>
                      </a:rPr>
                      <m:t>〈 10010 | </m:t>
                    </m:r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hu-HU" sz="1800" i="1" smtClean="0">
                        <a:latin typeface="Cambria Math" panose="02040503050406030204" pitchFamily="18" charset="0"/>
                      </a:rPr>
                      <m:t>| 10010 〉</m:t>
                    </m:r>
                  </m:oMath>
                </a14:m>
                <a:r>
                  <a:rPr lang="hu-HU" sz="1800" dirty="0"/>
                  <a:t> = scalar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blipFill>
                <a:blip r:embed="rId5"/>
                <a:stretch>
                  <a:fillRect l="-587" t="-6557" r="-1174" b="-26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/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hu-HU" sz="24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</m:func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blipFill>
                <a:blip r:embed="rId6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/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Optimization problem: </a:t>
                </a:r>
              </a:p>
              <a:p>
                <a:r>
                  <a:rPr lang="hu-HU" dirty="0"/>
                  <a:t>We want to find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such that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blipFill>
                <a:blip r:embed="rId7"/>
                <a:stretch>
                  <a:fillRect l="-1316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/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Size of problem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b="0" dirty="0">
                    <a:solidFill>
                      <a:schemeClr val="tx1"/>
                    </a:solidFill>
                  </a:rPr>
                  <a:t> possible solutions</a:t>
                </a:r>
              </a:p>
              <a:p>
                <a:pPr lvl="1"/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/>
                    </a:solidFill>
                  </a:rPr>
                  <a:t>	Binary optimization is expensive.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blipFill>
                <a:blip r:embed="rId8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DF2BDA8-9247-4590-BFAB-5AC9B606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7" y="4461510"/>
            <a:ext cx="276225" cy="146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7359B-9220-44B4-B500-1CA55F98CCE4}"/>
              </a:ext>
            </a:extLst>
          </p:cNvPr>
          <p:cNvSpPr txBox="1"/>
          <p:nvPr/>
        </p:nvSpPr>
        <p:spPr>
          <a:xfrm>
            <a:off x="8138160" y="2924315"/>
            <a:ext cx="2842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Number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Graph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B0C0B7-2605-4430-857F-2B3AD3F2EF20}"/>
              </a:ext>
            </a:extLst>
          </p:cNvPr>
          <p:cNvCxnSpPr/>
          <p:nvPr/>
        </p:nvCxnSpPr>
        <p:spPr>
          <a:xfrm>
            <a:off x="4472940" y="1984336"/>
            <a:ext cx="0" cy="213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0C499-64EA-420B-A949-9C47EFE6C501}"/>
              </a:ext>
            </a:extLst>
          </p:cNvPr>
          <p:cNvCxnSpPr>
            <a:cxnSpLocks/>
          </p:cNvCxnSpPr>
          <p:nvPr/>
        </p:nvCxnSpPr>
        <p:spPr>
          <a:xfrm>
            <a:off x="1493328" y="3037004"/>
            <a:ext cx="608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3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73703-11BE-49C6-8547-1BFF32959360}"/>
              </a:ext>
            </a:extLst>
          </p:cNvPr>
          <p:cNvSpPr txBox="1"/>
          <p:nvPr/>
        </p:nvSpPr>
        <p:spPr>
          <a:xfrm>
            <a:off x="1621155" y="4474646"/>
            <a:ext cx="33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Beam splitters and phase shifters 	(continous variables)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164B-E6CE-4D6D-B60D-7E3776E6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2616332"/>
            <a:ext cx="3225165" cy="9934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E4390A-45BE-4356-83F7-7F7C05BC4441}"/>
              </a:ext>
            </a:extLst>
          </p:cNvPr>
          <p:cNvSpPr/>
          <p:nvPr/>
        </p:nvSpPr>
        <p:spPr>
          <a:xfrm>
            <a:off x="1836420" y="149615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59DB7-23CB-48F0-BF33-C8D26051C545}"/>
              </a:ext>
            </a:extLst>
          </p:cNvPr>
          <p:cNvCxnSpPr>
            <a:cxnSpLocks/>
          </p:cNvCxnSpPr>
          <p:nvPr/>
        </p:nvCxnSpPr>
        <p:spPr>
          <a:xfrm>
            <a:off x="3627120" y="1532936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376B0-6374-4671-8248-00D135B1764B}"/>
              </a:ext>
            </a:extLst>
          </p:cNvPr>
          <p:cNvCxnSpPr>
            <a:cxnSpLocks/>
          </p:cNvCxnSpPr>
          <p:nvPr/>
        </p:nvCxnSpPr>
        <p:spPr>
          <a:xfrm flipV="1">
            <a:off x="3627120" y="3438422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DA119D-1F2C-43ED-A393-7A23F7C5E944}"/>
              </a:ext>
            </a:extLst>
          </p:cNvPr>
          <p:cNvSpPr txBox="1"/>
          <p:nvPr/>
        </p:nvSpPr>
        <p:spPr>
          <a:xfrm>
            <a:off x="8419873" y="6215876"/>
            <a:ext cx="353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004E-1A6E-498C-AA90-4673257E249E}"/>
              </a:ext>
            </a:extLst>
          </p:cNvPr>
          <p:cNvSpPr txBox="1"/>
          <p:nvPr/>
        </p:nvSpPr>
        <p:spPr>
          <a:xfrm>
            <a:off x="6402210" y="6492875"/>
            <a:ext cx="5621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8FDE57-CA3E-4F60-A0DD-496F25357599}"/>
              </a:ext>
            </a:extLst>
          </p:cNvPr>
          <p:cNvCxnSpPr/>
          <p:nvPr/>
        </p:nvCxnSpPr>
        <p:spPr>
          <a:xfrm flipV="1">
            <a:off x="2415540" y="3162300"/>
            <a:ext cx="335280" cy="1379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6F1A3-ADDB-4111-84E1-58BC933BDDC7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2902049"/>
            <a:ext cx="160355" cy="1633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EE719C-31D9-4E2C-972D-D2F94428CE9A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569798"/>
            <a:ext cx="441625" cy="107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D8C0A-0F3D-42A8-BEE8-D7756EA5CE55}"/>
              </a:ext>
            </a:extLst>
          </p:cNvPr>
          <p:cNvCxnSpPr>
            <a:cxnSpLocks/>
          </p:cNvCxnSpPr>
          <p:nvPr/>
        </p:nvCxnSpPr>
        <p:spPr>
          <a:xfrm flipV="1">
            <a:off x="3893820" y="3345180"/>
            <a:ext cx="0" cy="130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53A9B0-1780-43F5-843B-A461C458B83A}"/>
              </a:ext>
            </a:extLst>
          </p:cNvPr>
          <p:cNvSpPr/>
          <p:nvPr/>
        </p:nvSpPr>
        <p:spPr>
          <a:xfrm>
            <a:off x="8200354" y="2529840"/>
            <a:ext cx="1377986" cy="830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09E128-E2B6-4917-8320-CFAA84DA4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38" y="2586108"/>
            <a:ext cx="767290" cy="6085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B28E279-48A9-45E8-88D0-9D092C2B4B27}"/>
              </a:ext>
            </a:extLst>
          </p:cNvPr>
          <p:cNvSpPr txBox="1"/>
          <p:nvPr/>
        </p:nvSpPr>
        <p:spPr>
          <a:xfrm>
            <a:off x="2180272" y="105947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329334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2795869" y="2396964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4965504" y="303682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4450546" y="1959315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4636543" y="4568518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5830847" y="4438459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6527" y="4434139"/>
                <a:ext cx="2682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5802767" y="4449259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67127" y="4413619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4775327" y="4508659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9327" y="4473019"/>
                <a:ext cx="558360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49" y="5504869"/>
            <a:ext cx="1175168" cy="272834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7" t="-1" b="-9558"/>
          <a:stretch/>
        </p:blipFill>
        <p:spPr>
          <a:xfrm>
            <a:off x="4892961" y="4992246"/>
            <a:ext cx="2298944" cy="37739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FC2DC2E-294C-4B13-B006-75BD3169C122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447376F-DCFC-4AF3-A03A-1478702C5F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71" y="4449259"/>
            <a:ext cx="276225" cy="1466850"/>
          </a:xfrm>
          <a:prstGeom prst="rect">
            <a:avLst/>
          </a:prstGeom>
        </p:spPr>
      </p:pic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78FF4A3-49AC-4177-98AF-0C3094D67B35}"/>
              </a:ext>
            </a:extLst>
          </p:cNvPr>
          <p:cNvCxnSpPr>
            <a:stCxn id="68" idx="3"/>
          </p:cNvCxnSpPr>
          <p:nvPr/>
        </p:nvCxnSpPr>
        <p:spPr>
          <a:xfrm>
            <a:off x="7191905" y="5180946"/>
            <a:ext cx="2097092" cy="32392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0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6EBF084-2002-4776-AA29-AABD97C2B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D1DC521-C725-4276-A21A-BFA2FE9A5EA6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27918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B913B2-554B-4E35-9532-EFE0BD47D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CC0BC4F-C7F7-474B-8E59-67EF1A56FD91}"/>
              </a:ext>
            </a:extLst>
          </p:cNvPr>
          <p:cNvSpPr/>
          <p:nvPr/>
        </p:nvSpPr>
        <p:spPr>
          <a:xfrm>
            <a:off x="2219823" y="5292298"/>
            <a:ext cx="2034205" cy="1095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B2265CE-8113-4F0C-88E3-BD8BBA7EBE08}"/>
              </a:ext>
            </a:extLst>
          </p:cNvPr>
          <p:cNvSpPr/>
          <p:nvPr/>
        </p:nvSpPr>
        <p:spPr>
          <a:xfrm>
            <a:off x="2441726" y="5327235"/>
            <a:ext cx="1553541" cy="34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2BEB1-F243-4491-A4EA-7B797CA09F7F}"/>
              </a:ext>
            </a:extLst>
          </p:cNvPr>
          <p:cNvCxnSpPr>
            <a:cxnSpLocks/>
          </p:cNvCxnSpPr>
          <p:nvPr/>
        </p:nvCxnSpPr>
        <p:spPr>
          <a:xfrm flipH="1" flipV="1">
            <a:off x="2759101" y="570032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F6993F-5CFE-49AA-8098-CBB9899E3B93}"/>
              </a:ext>
            </a:extLst>
          </p:cNvPr>
          <p:cNvSpPr txBox="1"/>
          <p:nvPr/>
        </p:nvSpPr>
        <p:spPr>
          <a:xfrm>
            <a:off x="2648256" y="5937745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continous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40B649-E048-4924-BC94-59475164EB5B}"/>
              </a:ext>
            </a:extLst>
          </p:cNvPr>
          <p:cNvCxnSpPr>
            <a:cxnSpLocks/>
          </p:cNvCxnSpPr>
          <p:nvPr/>
        </p:nvCxnSpPr>
        <p:spPr>
          <a:xfrm flipV="1">
            <a:off x="3441719" y="570098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BDED86-539A-471F-BE0E-AF9C8FFD2CC9}"/>
              </a:ext>
            </a:extLst>
          </p:cNvPr>
          <p:cNvSpPr txBox="1"/>
          <p:nvPr/>
        </p:nvSpPr>
        <p:spPr>
          <a:xfrm>
            <a:off x="10381586" y="5432436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discrete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64BE48-0609-4E03-85BD-84B8A4D6E5AF}"/>
              </a:ext>
            </a:extLst>
          </p:cNvPr>
          <p:cNvCxnSpPr>
            <a:cxnSpLocks/>
          </p:cNvCxnSpPr>
          <p:nvPr/>
        </p:nvCxnSpPr>
        <p:spPr>
          <a:xfrm flipH="1" flipV="1">
            <a:off x="10134600" y="5343645"/>
            <a:ext cx="297180" cy="17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8F7F9A8-7610-477C-9E0F-37CCB3CAFCD6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4D29F6-F948-42FE-824B-42B246BC3831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85472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531999" y="1676812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110" name="Picture 109" descr="\documentclass{article}&#10;\usepackage{amsmath}&#10;\pagestyle{empty}&#10;\begin{document}&#10;&#10;$ P_S (\vartheta, \psi) = |\alpha_S|^2 $&#10;&#10;&#10;\end{document}" title="IguanaTex Bitmap Display">
            <a:extLst>
              <a:ext uri="{FF2B5EF4-FFF2-40B4-BE49-F238E27FC236}">
                <a16:creationId xmlns:a16="http://schemas.microsoft.com/office/drawing/2014/main" id="{A7292D8D-19DC-4BFB-9C35-3337B1621B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62" y="2153809"/>
            <a:ext cx="1809927" cy="274403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pic>
        <p:nvPicPr>
          <p:cNvPr id="108" name="Picture 107" descr="Chart, histogram&#10;&#10;Description automatically generated">
            <a:extLst>
              <a:ext uri="{FF2B5EF4-FFF2-40B4-BE49-F238E27FC236}">
                <a16:creationId xmlns:a16="http://schemas.microsoft.com/office/drawing/2014/main" id="{D8564E8B-27A2-4F50-8CC2-E29AA2EF6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40" y="2696342"/>
            <a:ext cx="3672379" cy="20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8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792736" y="1594200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65" name="Picture 64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91860A49-FDF3-4C5F-B20B-3199F23395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18" y="1622392"/>
            <a:ext cx="1175168" cy="272834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3FE67BA-D984-4D27-919D-D1F80755D293}"/>
              </a:ext>
            </a:extLst>
          </p:cNvPr>
          <p:cNvSpPr txBox="1"/>
          <p:nvPr/>
        </p:nvSpPr>
        <p:spPr>
          <a:xfrm>
            <a:off x="9227260" y="1975330"/>
            <a:ext cx="213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Mapping to qubit basis:</a:t>
            </a:r>
          </a:p>
          <a:p>
            <a:r>
              <a:rPr lang="hu-HU" sz="1400" dirty="0"/>
              <a:t>	</a:t>
            </a:r>
            <a:r>
              <a:rPr lang="hu-HU" sz="1200" b="1" dirty="0"/>
              <a:t>binary</a:t>
            </a:r>
            <a:r>
              <a:rPr lang="hu-HU" sz="1200" dirty="0"/>
              <a:t> vectors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D5B6B-AE11-4BAD-B5EC-20FB564ACC3F}"/>
              </a:ext>
            </a:extLst>
          </p:cNvPr>
          <p:cNvSpPr txBox="1"/>
          <p:nvPr/>
        </p:nvSpPr>
        <p:spPr>
          <a:xfrm rot="16200000">
            <a:off x="8648437" y="2007887"/>
            <a:ext cx="58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...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EBE2FC2-EBA8-46B7-BDE5-80689DA3A82B}"/>
              </a:ext>
            </a:extLst>
          </p:cNvPr>
          <p:cNvSpPr/>
          <p:nvPr/>
        </p:nvSpPr>
        <p:spPr>
          <a:xfrm rot="5400000">
            <a:off x="7963381" y="2026757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Picture 77" descr="\documentclass{article}&#10;\usepackage{amsmath}&#10;\pagestyle{empty}&#10;\begin{document}&#10;&#10;$ |\mathbf{n}\rangle \rightarrow |\mathbf{b}\rangle$&#10;&#10;&#10;\end{document}" title="IguanaTex Bitmap Display">
            <a:extLst>
              <a:ext uri="{FF2B5EF4-FFF2-40B4-BE49-F238E27FC236}">
                <a16:creationId xmlns:a16="http://schemas.microsoft.com/office/drawing/2014/main" id="{3C4EBE6D-B039-4EE4-AE7C-5A02A492FC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26" y="2289655"/>
            <a:ext cx="598101" cy="151812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begin{document}&#10;&#10;$ \sum_{s \subset S} P_s \rightarrow \beta_{|\mathbf{b}\rangle} \: \epsilon \, [0,1]  $&#10;&#10;&#10;\end{document}" title="IguanaTex Bitmap Display">
            <a:extLst>
              <a:ext uri="{FF2B5EF4-FFF2-40B4-BE49-F238E27FC236}">
                <a16:creationId xmlns:a16="http://schemas.microsoft.com/office/drawing/2014/main" id="{916E17A4-F055-482B-8998-E51ABEA525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70" y="2541126"/>
            <a:ext cx="1477831" cy="1686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F610053-0BE7-4F35-8D5A-885575B0BBDD}"/>
              </a:ext>
            </a:extLst>
          </p:cNvPr>
          <p:cNvSpPr/>
          <p:nvPr/>
        </p:nvSpPr>
        <p:spPr>
          <a:xfrm>
            <a:off x="9235288" y="1996476"/>
            <a:ext cx="2118512" cy="9126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3" name="Picture 22" descr="\documentclass{article}&#10;\usepackage{amsmath}&#10;\pagestyle{empty}&#10;\begin{document}&#10;&#10;$ E(\psi, \vartheta) = \sum_{|\mathbf{b}\rangle} \beta_{|\mathbf{b}\rangle} \langle \mathbf{b} | \: Q \: |\mathbf{b}\rangle = \langle Q \rangle$&#10;&#10;&#10;\end{document}" title="IguanaTex Bitmap Display">
            <a:extLst>
              <a:ext uri="{FF2B5EF4-FFF2-40B4-BE49-F238E27FC236}">
                <a16:creationId xmlns:a16="http://schemas.microsoft.com/office/drawing/2014/main" id="{7D374D56-1AF9-4942-A257-09C88BF7177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95" y="3348588"/>
            <a:ext cx="3866220" cy="31162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FF3F499-A0C5-4AD7-8CD8-21B15589082D}"/>
              </a:ext>
            </a:extLst>
          </p:cNvPr>
          <p:cNvSpPr txBox="1"/>
          <p:nvPr/>
        </p:nvSpPr>
        <p:spPr>
          <a:xfrm>
            <a:off x="9574809" y="4125564"/>
            <a:ext cx="59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Fixed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6EA8387-F6A8-4D0C-80A3-374544FAD9CA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9770802" y="3625822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250C9E-FBAC-47BD-9728-77EB9FAF11E6}"/>
              </a:ext>
            </a:extLst>
          </p:cNvPr>
          <p:cNvSpPr txBox="1"/>
          <p:nvPr/>
        </p:nvSpPr>
        <p:spPr>
          <a:xfrm>
            <a:off x="8202961" y="4125564"/>
            <a:ext cx="118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Depends on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C4DA4FC-C76C-4B75-AD31-C31EDB8D74AE}"/>
              </a:ext>
            </a:extLst>
          </p:cNvPr>
          <p:cNvCxnSpPr>
            <a:cxnSpLocks/>
          </p:cNvCxnSpPr>
          <p:nvPr/>
        </p:nvCxnSpPr>
        <p:spPr>
          <a:xfrm flipV="1">
            <a:off x="8744110" y="3681417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4C64910B-E551-46CA-8AAE-1EBA434C60B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61" y="4452130"/>
            <a:ext cx="1185357" cy="21694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 |\mathbf{b^*}\rangle =  \text{argmin}(\langle \mathbf{b^*} | \: Q \: |\mathbf{b^*}\rangle) $&#10;&#10;&#10;\end{document}" title="IguanaTex Bitmap Display">
            <a:extLst>
              <a:ext uri="{FF2B5EF4-FFF2-40B4-BE49-F238E27FC236}">
                <a16:creationId xmlns:a16="http://schemas.microsoft.com/office/drawing/2014/main" id="{E1F6AC17-B2E9-4254-8FC6-5B25EE07278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44" y="5211452"/>
            <a:ext cx="2911160" cy="25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44B4FD-023C-49E8-ABA4-D31B324C83B5}"/>
              </a:ext>
            </a:extLst>
          </p:cNvPr>
          <p:cNvSpPr txBox="1"/>
          <p:nvPr/>
        </p:nvSpPr>
        <p:spPr>
          <a:xfrm>
            <a:off x="6600182" y="5156139"/>
            <a:ext cx="31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u="sng" dirty="0"/>
              <a:t>Goal</a:t>
            </a:r>
            <a:r>
              <a:rPr lang="hu-HU" sz="1600" dirty="0"/>
              <a:t>: find	         		 </a:t>
            </a:r>
          </a:p>
        </p:txBody>
      </p:sp>
    </p:spTree>
    <p:extLst>
      <p:ext uri="{BB962C8B-B14F-4D97-AF65-F5344CB8AC3E}">
        <p14:creationId xmlns:p14="http://schemas.microsoft.com/office/powerpoint/2010/main" val="23875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938F-21F9-86C1-051D-7317D74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Mathematical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/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blipFill>
                <a:blip r:embed="rId5"/>
                <a:stretch>
                  <a:fillRect l="-962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6E630F-DA28-5E44-432D-618E0B2CF1C7}"/>
              </a:ext>
            </a:extLst>
          </p:cNvPr>
          <p:cNvSpPr txBox="1"/>
          <p:nvPr/>
        </p:nvSpPr>
        <p:spPr>
          <a:xfrm>
            <a:off x="838200" y="1606680"/>
            <a:ext cx="58110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2400" dirty="0"/>
              <a:t>- </a:t>
            </a:r>
            <a:r>
              <a:rPr lang="hu-HU" sz="2400" b="0" dirty="0"/>
              <a:t>Expected value of a matrix:</a:t>
            </a:r>
          </a:p>
        </p:txBody>
      </p:sp>
      <p:pic>
        <p:nvPicPr>
          <p:cNvPr id="16" name="Picture 15" descr="\documentclass{article}&#10;\usepackage{amsmath}&#10;\pagestyle{empty}&#10;\begin{document}&#10;&#10;$\langle \mathbf{b} | \mathbf{Q}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F276AFE4-48B2-74E9-9906-58CC8A63D6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18" y="1658255"/>
            <a:ext cx="987690" cy="3036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langle 10010 | \mathbf{Q} | 10010 \rangle = \text{ scalar }  $&#10;&#10;&#10;\end{document}" title="IguanaTex Bitmap Display">
            <a:extLst>
              <a:ext uri="{FF2B5EF4-FFF2-40B4-BE49-F238E27FC236}">
                <a16:creationId xmlns:a16="http://schemas.microsoft.com/office/drawing/2014/main" id="{A7408B8C-7D87-6735-6C4E-1F6EF97164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59" y="2124730"/>
            <a:ext cx="3126922" cy="2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72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Variational solver: gradient descent</a:t>
            </a:r>
          </a:p>
        </p:txBody>
      </p:sp>
      <p:pic>
        <p:nvPicPr>
          <p:cNvPr id="4" name="Picture 3" descr="\documentclass{article}&#10;\usepackage{amsmath}&#10;\pagestyle{empty}&#10;\begin{document}&#10;&#10;$ \vartheta_i' \rightarrow \vartheta_i - \eta \frac{\partial E}{\partial \vartheta_i} $&#10;&#10;&#10;\end{document}" title="IguanaTex Bitmap Display">
            <a:extLst>
              <a:ext uri="{FF2B5EF4-FFF2-40B4-BE49-F238E27FC236}">
                <a16:creationId xmlns:a16="http://schemas.microsoft.com/office/drawing/2014/main" id="{8A025650-FE93-426E-ABF0-DAD41A324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1869440"/>
            <a:ext cx="1650722" cy="33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5598F-DB70-4822-9053-0DE091C718E7}"/>
              </a:ext>
            </a:extLst>
          </p:cNvPr>
          <p:cNvSpPr txBox="1"/>
          <p:nvPr/>
        </p:nvSpPr>
        <p:spPr>
          <a:xfrm>
            <a:off x="1029831" y="1428829"/>
            <a:ext cx="317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Apply gradient descent: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C2598-1E91-4838-A220-301F9955D466}"/>
              </a:ext>
            </a:extLst>
          </p:cNvPr>
          <p:cNvSpPr txBox="1"/>
          <p:nvPr/>
        </p:nvSpPr>
        <p:spPr>
          <a:xfrm>
            <a:off x="7467600" y="1901562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Need to compute the gradient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048DC6-87E7-486E-A27C-B85ED6CFF046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5265142" y="2039390"/>
            <a:ext cx="2202458" cy="1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EF18F9-2829-45D0-B46B-2C212C556A6D}"/>
              </a:ext>
            </a:extLst>
          </p:cNvPr>
          <p:cNvSpPr txBox="1"/>
          <p:nvPr/>
        </p:nvSpPr>
        <p:spPr>
          <a:xfrm>
            <a:off x="1029830" y="2569726"/>
            <a:ext cx="1013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Approximating the gradient:</a:t>
            </a:r>
          </a:p>
          <a:p>
            <a:pPr>
              <a:lnSpc>
                <a:spcPct val="150000"/>
              </a:lnSpc>
            </a:pPr>
            <a:r>
              <a:rPr lang="hu-HU" dirty="0"/>
              <a:t>	Practically infeasible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Very high accuracy in tuning optical components (   is small)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Need many samples to capture difference  bw  distributions ( 		           )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r>
              <a:rPr lang="hu-HU" dirty="0"/>
              <a:t>Use the </a:t>
            </a:r>
            <a:r>
              <a:rPr lang="hu-HU" i="1" dirty="0"/>
              <a:t>parameter shift rule</a:t>
            </a:r>
            <a:r>
              <a:rPr lang="hu-HU" dirty="0"/>
              <a:t> instead:</a:t>
            </a:r>
          </a:p>
          <a:p>
            <a:pPr lvl="1">
              <a:lnSpc>
                <a:spcPct val="150000"/>
              </a:lnSpc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Hint: trigonometric functions backing it up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22" name="Picture 21" descr="\documentclass{article}&#10;\usepackage{amsmath}&#10;\pagestyle{empty}&#10;\begin{document}&#10;&#10;$ \frac{\partial E}{\partial \vartheta_i}  \approx \frac{E(\vartheta_i + \varepsilon) - E(\vartheta_i)}{\varepsilon} $&#10;&#10;&#10;\end{document}" title="IguanaTex Bitmap Display">
            <a:extLst>
              <a:ext uri="{FF2B5EF4-FFF2-40B4-BE49-F238E27FC236}">
                <a16:creationId xmlns:a16="http://schemas.microsoft.com/office/drawing/2014/main" id="{C095AC01-973D-487E-A4C2-2D5721C762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32" y="2569726"/>
            <a:ext cx="2167430" cy="37038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 \varepsilon $&#10;&#10;&#10;\end{document}" title="IguanaTex Bitmap Display">
            <a:extLst>
              <a:ext uri="{FF2B5EF4-FFF2-40B4-BE49-F238E27FC236}">
                <a16:creationId xmlns:a16="http://schemas.microsoft.com/office/drawing/2014/main" id="{B7EA72DD-F959-42BC-B131-FB74EAB001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62" y="3489327"/>
            <a:ext cx="91910" cy="108372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E(\vartheta_i + \varepsilon) \: \text{and} \: E(\vartheta_i)$&#10;&#10;&#10;\end{document}" title="IguanaTex Bitmap Display">
            <a:extLst>
              <a:ext uri="{FF2B5EF4-FFF2-40B4-BE49-F238E27FC236}">
                <a16:creationId xmlns:a16="http://schemas.microsoft.com/office/drawing/2014/main" id="{83DF038A-A290-46FA-AF1A-C910D27CC9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60" y="3858260"/>
            <a:ext cx="1958918" cy="227717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 2 \frac{\partial E(\vartheta_i)}{\vartheta_i} = E (\vartheta_i + \pi/2) - E(\vartheta_i - \pi/2) $&#10;&#10;&#10;\end{document}" title="IguanaTex Bitmap Display">
            <a:extLst>
              <a:ext uri="{FF2B5EF4-FFF2-40B4-BE49-F238E27FC236}">
                <a16:creationId xmlns:a16="http://schemas.microsoft.com/office/drawing/2014/main" id="{579CE9C6-A491-4B4E-8364-95A7BC0B96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72" y="5095826"/>
            <a:ext cx="3716235" cy="3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9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431C-E03F-4A39-9BF4-F1AD362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460632-FD01-470B-BABC-59A55760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277028"/>
            <a:ext cx="6630325" cy="3448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20B83-90DE-40C4-8BFF-8157F62EDF0E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48013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7482896" y="6185098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355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CD95B-BF53-42B6-BE21-184E25A17753}"/>
              </a:ext>
            </a:extLst>
          </p:cNvPr>
          <p:cNvSpPr txBox="1"/>
          <p:nvPr/>
        </p:nvSpPr>
        <p:spPr>
          <a:xfrm>
            <a:off x="838200" y="2681288"/>
            <a:ext cx="5483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+mj-lt"/>
              </a:rPr>
              <a:t>Relation to matrix permanents: </a:t>
            </a: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A – unitary of the linear optics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Complex-valued permanent: #P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Boson sampling is classically inefficient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81C2C-BC4B-42FE-AB26-55C621B2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31" y="3023060"/>
            <a:ext cx="2708627" cy="78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1D095-7FB8-486B-932B-2CB4A82D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01" y="243452"/>
            <a:ext cx="2428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0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Application: break minimization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3F7-310C-4896-8125-5AEE4013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/>
              <a:t>Break: </a:t>
            </a:r>
            <a:r>
              <a:rPr lang="hu-HU" sz="2000"/>
              <a:t>when a team plays two consecutive games at home or away</a:t>
            </a:r>
          </a:p>
          <a:p>
            <a:endParaRPr lang="hu-HU" sz="2000"/>
          </a:p>
          <a:p>
            <a:r>
              <a:rPr lang="hu-HU" sz="2000" i="1"/>
              <a:t>Timetable</a:t>
            </a:r>
            <a:r>
              <a:rPr lang="hu-HU" sz="2000"/>
              <a:t> shows </a:t>
            </a:r>
            <a:r>
              <a:rPr lang="hu-HU" sz="2000" b="1"/>
              <a:t>which team</a:t>
            </a:r>
            <a:r>
              <a:rPr lang="hu-HU" sz="2000"/>
              <a:t>s play </a:t>
            </a:r>
            <a:r>
              <a:rPr lang="hu-HU" sz="2000" b="1"/>
              <a:t>when</a:t>
            </a:r>
          </a:p>
          <a:p>
            <a:r>
              <a:rPr lang="hu-HU" sz="2000" i="1"/>
              <a:t>Home-away assignment </a:t>
            </a:r>
            <a:r>
              <a:rPr lang="hu-HU" sz="2000"/>
              <a:t>table shows </a:t>
            </a:r>
            <a:r>
              <a:rPr lang="hu-HU" sz="2000" b="1"/>
              <a:t>where</a:t>
            </a:r>
            <a:r>
              <a:rPr lang="hu-HU" sz="2000"/>
              <a:t> the game is played</a:t>
            </a:r>
          </a:p>
          <a:p>
            <a:endParaRPr lang="hu-H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D1AB86-EED7-4785-939F-ACD7697B7742}"/>
              </a:ext>
            </a:extLst>
          </p:cNvPr>
          <p:cNvGrpSpPr/>
          <p:nvPr/>
        </p:nvGrpSpPr>
        <p:grpSpPr>
          <a:xfrm>
            <a:off x="2909887" y="3777615"/>
            <a:ext cx="5915025" cy="1771650"/>
            <a:chOff x="5835967" y="4001294"/>
            <a:chExt cx="5915025" cy="17716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266E9-FBD2-4EF5-8F4D-21BA290A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A5403-8DF5-43A6-9827-B5AE32BD3D6C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11765E-CFF7-438C-8A44-B0959AE25BD4}"/>
              </a:ext>
            </a:extLst>
          </p:cNvPr>
          <p:cNvSpPr txBox="1"/>
          <p:nvPr/>
        </p:nvSpPr>
        <p:spPr>
          <a:xfrm>
            <a:off x="4815840" y="6367701"/>
            <a:ext cx="899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Kuramat</a:t>
            </a:r>
            <a:r>
              <a:rPr lang="hu-H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et al.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"Solving Large Break Minimization Problems in a Mirrored Double Round-robin Tournament Using Quantum Annealing."</a:t>
            </a:r>
            <a:endParaRPr lang="hu-HU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EA912-56B6-4646-821E-9AB8EAFCBCFD}"/>
              </a:ext>
            </a:extLst>
          </p:cNvPr>
          <p:cNvSpPr/>
          <p:nvPr/>
        </p:nvSpPr>
        <p:spPr>
          <a:xfrm>
            <a:off x="6819900" y="470154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E92B8-477C-43BE-A928-E86566DA9114}"/>
              </a:ext>
            </a:extLst>
          </p:cNvPr>
          <p:cNvSpPr/>
          <p:nvPr/>
        </p:nvSpPr>
        <p:spPr>
          <a:xfrm>
            <a:off x="7475220" y="470154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2F19D-4489-4A1B-A508-DEC2115A9A7C}"/>
              </a:ext>
            </a:extLst>
          </p:cNvPr>
          <p:cNvSpPr/>
          <p:nvPr/>
        </p:nvSpPr>
        <p:spPr>
          <a:xfrm>
            <a:off x="7760970" y="461772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918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</p:cNvCxnSpPr>
          <p:nvPr/>
        </p:nvCxnSpPr>
        <p:spPr>
          <a:xfrm flipV="1">
            <a:off x="6491288" y="2667001"/>
            <a:ext cx="1944052" cy="233441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1101091" y="3655546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1013460" y="1690688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76" y="1551434"/>
            <a:ext cx="3695700" cy="2000250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3761959" y="3485427"/>
            <a:ext cx="716310" cy="84882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blipFill>
                <a:blip r:embed="rId5"/>
                <a:stretch>
                  <a:fillRect l="-8633" t="-1099" r="-8273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9754002" y="3886750"/>
            <a:ext cx="871537" cy="384661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967" y="4677916"/>
            <a:ext cx="493395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6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 flipV="1">
            <a:off x="6444651" y="2464414"/>
            <a:ext cx="1307747" cy="268785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838201" y="2970878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955506" y="1504072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61"/>
          <a:stretch/>
        </p:blipFill>
        <p:spPr>
          <a:xfrm>
            <a:off x="2696676" y="1428734"/>
            <a:ext cx="2622648" cy="1177306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  <a:endCxn id="4" idx="3"/>
          </p:cNvCxnSpPr>
          <p:nvPr/>
        </p:nvCxnSpPr>
        <p:spPr>
          <a:xfrm rot="16200000" flipH="1">
            <a:off x="3310972" y="3303067"/>
            <a:ext cx="1424657" cy="30601"/>
          </a:xfrm>
          <a:prstGeom prst="curvedConnector4">
            <a:avLst>
              <a:gd name="adj1" fmla="val 35689"/>
              <a:gd name="adj2" fmla="val 503226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hu-HU" b="0" dirty="0"/>
                  <a:t>Apply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blipFill>
                <a:blip r:embed="rId4"/>
                <a:stretch>
                  <a:fillRect l="-8108" t="-13187" r="-7770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9627965" y="3760714"/>
            <a:ext cx="1315940" cy="192331"/>
          </a:xfrm>
          <a:prstGeom prst="curvedConnector3">
            <a:avLst>
              <a:gd name="adj1" fmla="val 476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3622924"/>
            <a:ext cx="3200400" cy="815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 f(\mathbf{z}) \sim \sum_{k} [z_k z_{k'} + (1-z_k)(1-z_{k'})]$&#10;&#10;&#10;\end{document}" title="IguanaTex Bitmap Display">
            <a:extLst>
              <a:ext uri="{FF2B5EF4-FFF2-40B4-BE49-F238E27FC236}">
                <a16:creationId xmlns:a16="http://schemas.microsoft.com/office/drawing/2014/main" id="{388C5CD3-4BFB-4EA9-B888-F56B8F6AD7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45" y="5623672"/>
            <a:ext cx="3988073" cy="267395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340B61E-5BA1-4D9C-817C-FEF03E7858F1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3180853" y="3696018"/>
            <a:ext cx="713797" cy="219870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77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A7AF-4038-4E92-86E2-EE6BDB2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QUBO and number of breaks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48A7B4B-4241-463C-8D97-4935CCB8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48" y="1690688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C052C-59CF-432D-B7DB-CE19B7A920E6}"/>
              </a:ext>
            </a:extLst>
          </p:cNvPr>
          <p:cNvSpPr txBox="1"/>
          <p:nvPr/>
        </p:nvSpPr>
        <p:spPr>
          <a:xfrm>
            <a:off x="937260" y="1690688"/>
            <a:ext cx="4940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r>
              <a:rPr lang="hu-HU" dirty="0"/>
              <a:t>(all possible home-away assignment table)</a:t>
            </a:r>
            <a:endParaRPr lang="hu-HU" b="1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Implemented a </a:t>
            </a:r>
            <a:r>
              <a:rPr lang="hu-HU" b="1" dirty="0"/>
              <a:t>break counting algorithm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given a timetable and a </a:t>
            </a:r>
            <a:r>
              <a:rPr lang="hu-HU" b="1" dirty="0"/>
              <a:t>z </a:t>
            </a:r>
            <a:r>
              <a:rPr lang="hu-HU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2573D-FA42-4F23-AFC1-7ACD43681F03}"/>
              </a:ext>
            </a:extLst>
          </p:cNvPr>
          <p:cNvCxnSpPr/>
          <p:nvPr/>
        </p:nvCxnSpPr>
        <p:spPr>
          <a:xfrm>
            <a:off x="5257800" y="3284220"/>
            <a:ext cx="10439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4CAC3-387C-4783-9214-CA37C887B65B}"/>
              </a:ext>
            </a:extLst>
          </p:cNvPr>
          <p:cNvCxnSpPr/>
          <p:nvPr/>
        </p:nvCxnSpPr>
        <p:spPr>
          <a:xfrm flipV="1">
            <a:off x="6751320" y="2834640"/>
            <a:ext cx="4145280" cy="259842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DCC2EDF-CB42-4D3E-BF80-D6D0F4FC7ADD}"/>
              </a:ext>
            </a:extLst>
          </p:cNvPr>
          <p:cNvSpPr/>
          <p:nvPr/>
        </p:nvSpPr>
        <p:spPr>
          <a:xfrm>
            <a:off x="8915400" y="3649980"/>
            <a:ext cx="60198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334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6B7B6-ABE5-4538-9A09-1178D7950D29}"/>
              </a:ext>
            </a:extLst>
          </p:cNvPr>
          <p:cNvSpPr txBox="1"/>
          <p:nvPr/>
        </p:nvSpPr>
        <p:spPr>
          <a:xfrm>
            <a:off x="732074" y="1554198"/>
            <a:ext cx="60969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Counted breaks for every </a:t>
            </a:r>
            <a:r>
              <a:rPr lang="hu-HU" b="1" dirty="0"/>
              <a:t>z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</p:spTree>
    <p:extLst>
      <p:ext uri="{BB962C8B-B14F-4D97-AF65-F5344CB8AC3E}">
        <p14:creationId xmlns:p14="http://schemas.microsoft.com/office/powerpoint/2010/main" val="455181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C61966B-21EA-422F-B779-B3F5DDA8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286024"/>
            <a:ext cx="4438379" cy="332878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9E45EE-C74F-45CA-832E-749512B00820}"/>
              </a:ext>
            </a:extLst>
          </p:cNvPr>
          <p:cNvSpPr txBox="1"/>
          <p:nvPr/>
        </p:nvSpPr>
        <p:spPr>
          <a:xfrm>
            <a:off x="1005840" y="5699760"/>
            <a:ext cx="492252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hu-HU" sz="1400" dirty="0">
              <a:solidFill>
                <a:schemeClr val="tx1"/>
              </a:solidFill>
            </a:endParaRP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/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Calculated the &lt;</a:t>
                </a:r>
                <a:r>
                  <a:rPr lang="hu-HU" b="1" dirty="0"/>
                  <a:t>z</a:t>
                </a:r>
                <a:r>
                  <a:rPr lang="hu-HU" dirty="0"/>
                  <a:t>|</a:t>
                </a:r>
                <a:r>
                  <a:rPr lang="hu-HU" b="1" dirty="0"/>
                  <a:t>Q</a:t>
                </a:r>
                <a:r>
                  <a:rPr lang="hu-HU" dirty="0"/>
                  <a:t>|</a:t>
                </a:r>
                <a:r>
                  <a:rPr lang="hu-HU" b="1" dirty="0"/>
                  <a:t>z</a:t>
                </a:r>
                <a:r>
                  <a:rPr lang="hu-HU" dirty="0"/>
                  <a:t>&gt; for all </a:t>
                </a:r>
                <a:r>
                  <a:rPr lang="hu-HU" b="1" dirty="0"/>
                  <a:t>z</a:t>
                </a:r>
                <a:r>
                  <a:rPr lang="hu-HU" dirty="0"/>
                  <a:t> in a tournament</a:t>
                </a:r>
                <a:br>
                  <a:rPr lang="hu-HU" dirty="0"/>
                </a:b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Counted breaks for every </a:t>
                </a:r>
                <a:r>
                  <a:rPr lang="hu-HU" b="1" dirty="0"/>
                  <a:t>z </a:t>
                </a: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Compared </a:t>
                </a:r>
                <a:r>
                  <a:rPr lang="hu-HU" b="1" dirty="0"/>
                  <a:t>energy</a:t>
                </a:r>
                <a:r>
                  <a:rPr lang="hu-HU" dirty="0"/>
                  <a:t> and </a:t>
                </a:r>
                <a:r>
                  <a:rPr lang="hu-HU" b="1" dirty="0"/>
                  <a:t>number of breaks</a:t>
                </a:r>
                <a:endParaRPr lang="hu-HU" dirty="0"/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Expected a linear connection between breaks and energy (&lt;</a:t>
                </a:r>
                <a:r>
                  <a:rPr lang="hu-HU" b="1" dirty="0"/>
                  <a:t>Q</a:t>
                </a:r>
                <a:r>
                  <a:rPr lang="hu-HU" dirty="0"/>
                  <a:t>&gt; = &lt;</a:t>
                </a:r>
                <a:r>
                  <a:rPr lang="hu-HU" b="1" dirty="0"/>
                  <a:t>E</a:t>
                </a:r>
                <a:r>
                  <a:rPr lang="hu-HU" dirty="0"/>
                  <a:t>&gt;)</a:t>
                </a:r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Q was </a:t>
                </a:r>
                <a:r>
                  <a:rPr lang="hu-HU" dirty="0"/>
                  <a:t>calculated wrongly (change up 	     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Overlapping data points – noise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Correspondence bw energies and breaks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The lowest energy </a:t>
                </a:r>
                <a:r>
                  <a:rPr lang="hu-HU" dirty="0"/>
                  <a:t>configuration paired with a </a:t>
                </a:r>
                <a:br>
                  <a:rPr lang="hu-HU" dirty="0"/>
                </a:br>
                <a:r>
                  <a:rPr lang="hu-HU" dirty="0"/>
                  <a:t>min-break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b="0" dirty="0"/>
                  <a:t> </a:t>
                </a:r>
                <a:r>
                  <a:rPr lang="hu-HU" b="1" dirty="0"/>
                  <a:t>quantum annealing </a:t>
                </a:r>
                <a:r>
                  <a:rPr lang="hu-HU" dirty="0"/>
                  <a:t>is viable</a:t>
                </a:r>
                <a:r>
                  <a:rPr lang="hu-HU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blipFill>
                <a:blip r:embed="rId5"/>
                <a:stretch>
                  <a:fillRect l="-600" t="-4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F4D0E0-ABEE-49BD-AC71-8EE768B79785}"/>
              </a:ext>
            </a:extLst>
          </p:cNvPr>
          <p:cNvSpPr txBox="1"/>
          <p:nvPr/>
        </p:nvSpPr>
        <p:spPr>
          <a:xfrm>
            <a:off x="6355949" y="3589929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recent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C9B0F-A247-4710-8691-BF6E80A4938D}"/>
              </a:ext>
            </a:extLst>
          </p:cNvPr>
          <p:cNvSpPr txBox="1"/>
          <p:nvPr/>
        </p:nvSpPr>
        <p:spPr>
          <a:xfrm>
            <a:off x="6355949" y="470374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previous</a:t>
            </a:r>
          </a:p>
        </p:txBody>
      </p:sp>
      <p:pic>
        <p:nvPicPr>
          <p:cNvPr id="14" name="Picture 13" descr="\documentclass{article}&#10;\usepackage{amsmath}&#10;\pagestyle{empty}&#10;\begin{document}&#10;&#10;$ z_4 \: - \: z_5$&#10;&#10;&#10;\end{document}" title="IguanaTex Bitmap Display">
            <a:extLst>
              <a:ext uri="{FF2B5EF4-FFF2-40B4-BE49-F238E27FC236}">
                <a16:creationId xmlns:a16="http://schemas.microsoft.com/office/drawing/2014/main" id="{6D6EAF76-5CDA-4F4E-B33B-DD4CE8BA9A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0" y="4178300"/>
            <a:ext cx="764088" cy="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1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3FB-A7CE-486A-AB56-F63B365C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828A-95BB-48A1-9FC2-F6F662A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Break minimization: less of two home/away games in a row</a:t>
            </a:r>
          </a:p>
          <a:p>
            <a:endParaRPr lang="hu-HU" sz="2000" b="1" dirty="0"/>
          </a:p>
          <a:p>
            <a:r>
              <a:rPr lang="hu-HU" sz="2000" b="1" dirty="0"/>
              <a:t>Goal</a:t>
            </a:r>
            <a:r>
              <a:rPr lang="hu-HU" sz="2000" dirty="0"/>
              <a:t>: generate home-away assigment tables (</a:t>
            </a:r>
            <a:r>
              <a:rPr lang="hu-HU" sz="2000" b="1" dirty="0"/>
              <a:t>where </a:t>
            </a:r>
            <a:r>
              <a:rPr lang="hu-HU" sz="2000" dirty="0"/>
              <a:t>teams play)</a:t>
            </a:r>
          </a:p>
          <a:p>
            <a:endParaRPr lang="hu-HU" sz="2000" dirty="0"/>
          </a:p>
          <a:p>
            <a:r>
              <a:rPr lang="hu-HU" sz="2000" dirty="0"/>
              <a:t>Formulating a QUBO problem based on break minimization</a:t>
            </a:r>
          </a:p>
          <a:p>
            <a:endParaRPr lang="hu-HU" sz="2000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5BBA38-026E-409E-9F28-49110489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2917666"/>
            <a:ext cx="4165812" cy="31243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76DA84-AE5C-4AFA-97C6-1A8BC1034F7B}"/>
              </a:ext>
            </a:extLst>
          </p:cNvPr>
          <p:cNvGrpSpPr/>
          <p:nvPr/>
        </p:nvGrpSpPr>
        <p:grpSpPr>
          <a:xfrm>
            <a:off x="1272963" y="4126865"/>
            <a:ext cx="5915025" cy="1771650"/>
            <a:chOff x="5835967" y="4001294"/>
            <a:chExt cx="5915025" cy="1771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268D6-1BEC-4B01-89CF-3ADFA596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FBCF1-7EF9-4F0A-9A1C-436E50AF8574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3BD2BDB-1E58-41FD-878B-3BC7506C8A24}"/>
              </a:ext>
            </a:extLst>
          </p:cNvPr>
          <p:cNvSpPr/>
          <p:nvPr/>
        </p:nvSpPr>
        <p:spPr>
          <a:xfrm>
            <a:off x="5182976" y="505079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48F7C-420B-408C-9CD2-59BC2E720EC8}"/>
              </a:ext>
            </a:extLst>
          </p:cNvPr>
          <p:cNvSpPr/>
          <p:nvPr/>
        </p:nvSpPr>
        <p:spPr>
          <a:xfrm>
            <a:off x="5838296" y="505079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CA670-2192-4CDF-8E54-0DEB4E73C888}"/>
              </a:ext>
            </a:extLst>
          </p:cNvPr>
          <p:cNvSpPr/>
          <p:nvPr/>
        </p:nvSpPr>
        <p:spPr>
          <a:xfrm>
            <a:off x="6124046" y="496697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8A695A50-8DF5-4F79-94B6-FEBF60AD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22" y="740252"/>
            <a:ext cx="2963395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7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938F-21F9-86C1-051D-7317D74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Mathematical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/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blipFill>
                <a:blip r:embed="rId11"/>
                <a:stretch>
                  <a:fillRect l="-962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6E630F-DA28-5E44-432D-618E0B2CF1C7}"/>
              </a:ext>
            </a:extLst>
          </p:cNvPr>
          <p:cNvSpPr txBox="1"/>
          <p:nvPr/>
        </p:nvSpPr>
        <p:spPr>
          <a:xfrm>
            <a:off x="838200" y="1606680"/>
            <a:ext cx="58110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2400" dirty="0"/>
              <a:t>- </a:t>
            </a:r>
            <a:r>
              <a:rPr lang="hu-HU" sz="2400" b="0" dirty="0"/>
              <a:t>Expected value of a matrix:</a:t>
            </a:r>
          </a:p>
        </p:txBody>
      </p:sp>
      <p:pic>
        <p:nvPicPr>
          <p:cNvPr id="16" name="Picture 15" descr="\documentclass{article}&#10;\usepackage{amsmath}&#10;\pagestyle{empty}&#10;\begin{document}&#10;&#10;$\langle \mathbf{b} | \mathbf{Q}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F276AFE4-48B2-74E9-9906-58CC8A63D6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18" y="1658255"/>
            <a:ext cx="987690" cy="3036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langle 10010 | \mathbf{Q} | 10010 \rangle = \text{ scalar }  $&#10;&#10;&#10;\end{document}" title="IguanaTex Bitmap Display">
            <a:extLst>
              <a:ext uri="{FF2B5EF4-FFF2-40B4-BE49-F238E27FC236}">
                <a16:creationId xmlns:a16="http://schemas.microsoft.com/office/drawing/2014/main" id="{A7408B8C-7D87-6735-6C4E-1F6EF97164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59" y="2124730"/>
            <a:ext cx="3126922" cy="2783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7FB8D1-355F-6820-848A-048AFF3CB00A}"/>
              </a:ext>
            </a:extLst>
          </p:cNvPr>
          <p:cNvSpPr txBox="1"/>
          <p:nvPr/>
        </p:nvSpPr>
        <p:spPr>
          <a:xfrm>
            <a:off x="838200" y="2635313"/>
            <a:ext cx="58110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2400" b="0" dirty="0"/>
              <a:t>- Find	     such that</a:t>
            </a:r>
          </a:p>
        </p:txBody>
      </p:sp>
      <p:pic>
        <p:nvPicPr>
          <p:cNvPr id="28" name="Picture 27" descr="\documentclass{article}&#10;\usepackage{amsmath}&#10;\pagestyle{empty}&#10;\begin{document}&#10;&#10;$\min( \langle \mathbf{b} | \mathbf{Q} | \mathbf{b} \rangle) $&#10;&#10;&#10;\end{document}" title="IguanaTex Bitmap Display">
            <a:extLst>
              <a:ext uri="{FF2B5EF4-FFF2-40B4-BE49-F238E27FC236}">
                <a16:creationId xmlns:a16="http://schemas.microsoft.com/office/drawing/2014/main" id="{F411675F-7920-1BF0-23EE-29600EE659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12" y="2674974"/>
            <a:ext cx="1757968" cy="30489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C07600A8-FCF3-40EC-F9EC-AA924162381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90" y="2671191"/>
            <a:ext cx="325572" cy="303623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81F84A82-46A3-DC65-D644-DE94AFE267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12" y="2708251"/>
            <a:ext cx="3555676" cy="220981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$\langle  \mathbf{Q} \rangle $&#10;&#10;&#10;\end{document}" title="IguanaTex Bitmap Display">
            <a:extLst>
              <a:ext uri="{FF2B5EF4-FFF2-40B4-BE49-F238E27FC236}">
                <a16:creationId xmlns:a16="http://schemas.microsoft.com/office/drawing/2014/main" id="{A2755FDE-9E08-A84D-1991-5B191583AC1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002" y="4860223"/>
            <a:ext cx="431777" cy="306162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$ \rho ( \langle \mathbf{Q} \rangle ) $&#10;&#10;&#10;\end{document}" title="IguanaTex Bitmap Display">
            <a:extLst>
              <a:ext uri="{FF2B5EF4-FFF2-40B4-BE49-F238E27FC236}">
                <a16:creationId xmlns:a16="http://schemas.microsoft.com/office/drawing/2014/main" id="{2E07A593-66F1-2880-1F5E-99645B7B004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62084" y="3633235"/>
            <a:ext cx="640260" cy="228667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8E38D6-0852-50FC-A4A4-87A006B593BF}"/>
              </a:ext>
            </a:extLst>
          </p:cNvPr>
          <p:cNvCxnSpPr>
            <a:cxnSpLocks/>
          </p:cNvCxnSpPr>
          <p:nvPr/>
        </p:nvCxnSpPr>
        <p:spPr>
          <a:xfrm>
            <a:off x="5426330" y="2837093"/>
            <a:ext cx="2231770" cy="183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D612D8-33A1-E347-ADAC-179D081805BC}"/>
              </a:ext>
            </a:extLst>
          </p:cNvPr>
          <p:cNvSpPr txBox="1"/>
          <p:nvPr/>
        </p:nvSpPr>
        <p:spPr>
          <a:xfrm>
            <a:off x="1269676" y="3133487"/>
            <a:ext cx="6097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Explicitly (calculate </a:t>
            </a:r>
            <a:r>
              <a:rPr lang="hu-HU" sz="1800" b="1" dirty="0"/>
              <a:t>all</a:t>
            </a:r>
            <a:r>
              <a:rPr lang="hu-HU" sz="1800" dirty="0"/>
              <a:t> 	  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By </a:t>
            </a:r>
            <a:r>
              <a:rPr lang="hu-HU" b="1" dirty="0"/>
              <a:t>sampling</a:t>
            </a:r>
            <a:r>
              <a:rPr lang="hu-HU" dirty="0"/>
              <a:t> 		</a:t>
            </a:r>
          </a:p>
        </p:txBody>
      </p:sp>
      <p:pic>
        <p:nvPicPr>
          <p:cNvPr id="52" name="Picture 51" descr="\documentclass{article}&#10;\usepackage{amsmath}&#10;\pagestyle{empty}&#10;\begin{document}&#10;&#10;$\langle  \mathbf{Q} \rangle $&#10;&#10;&#10;\end{document}" title="IguanaTex Bitmap Display">
            <a:extLst>
              <a:ext uri="{FF2B5EF4-FFF2-40B4-BE49-F238E27FC236}">
                <a16:creationId xmlns:a16="http://schemas.microsoft.com/office/drawing/2014/main" id="{6ED461CF-F3D8-85CB-4001-FCE4C089CCC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5" y="3204294"/>
            <a:ext cx="323743" cy="227717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$ \rho ( \langle \mathbf{Q} \rangle ) $&#10;&#10;&#10;\end{document}" title="IguanaTex Bitmap Display">
            <a:extLst>
              <a:ext uri="{FF2B5EF4-FFF2-40B4-BE49-F238E27FC236}">
                <a16:creationId xmlns:a16="http://schemas.microsoft.com/office/drawing/2014/main" id="{9450A3A8-0CD2-A480-196E-279F71BB02B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73" y="3754605"/>
            <a:ext cx="640260" cy="228667"/>
          </a:xfrm>
          <a:prstGeom prst="rect">
            <a:avLst/>
          </a:prstGeom>
        </p:spPr>
      </p:pic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9C1997CE-C1A3-B52C-2B2D-112D66B57F50}"/>
              </a:ext>
            </a:extLst>
          </p:cNvPr>
          <p:cNvSpPr/>
          <p:nvPr/>
        </p:nvSpPr>
        <p:spPr>
          <a:xfrm>
            <a:off x="1015185" y="3783880"/>
            <a:ext cx="169297" cy="17011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23848-98C2-C99A-9C20-F3805C4589F0}"/>
              </a:ext>
            </a:extLst>
          </p:cNvPr>
          <p:cNvSpPr txBox="1"/>
          <p:nvPr/>
        </p:nvSpPr>
        <p:spPr>
          <a:xfrm>
            <a:off x="5364480" y="4102529"/>
            <a:ext cx="1910523" cy="147732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hu-HU" sz="2400" dirty="0"/>
              <a:t>Q</a:t>
            </a:r>
            <a:r>
              <a:rPr lang="hu-HU" sz="1400" dirty="0"/>
              <a:t>uadratic</a:t>
            </a:r>
            <a:r>
              <a:rPr lang="hu-HU" sz="2400" dirty="0"/>
              <a:t> U</a:t>
            </a:r>
            <a:r>
              <a:rPr lang="hu-HU" sz="1400" dirty="0"/>
              <a:t>nconstrained</a:t>
            </a:r>
            <a:r>
              <a:rPr lang="hu-HU" sz="2400" dirty="0"/>
              <a:t> </a:t>
            </a:r>
          </a:p>
          <a:p>
            <a:r>
              <a:rPr lang="hu-HU" sz="2400" dirty="0"/>
              <a:t>B</a:t>
            </a:r>
            <a:r>
              <a:rPr lang="hu-HU" sz="1400" dirty="0"/>
              <a:t>inary</a:t>
            </a:r>
          </a:p>
          <a:p>
            <a:r>
              <a:rPr lang="hu-HU" sz="2400" dirty="0"/>
              <a:t>O</a:t>
            </a:r>
            <a:r>
              <a:rPr lang="hu-HU" sz="1400" dirty="0"/>
              <a:t>pitimization</a:t>
            </a:r>
            <a:endParaRPr lang="hu-HU" sz="1400" b="0" dirty="0"/>
          </a:p>
        </p:txBody>
      </p:sp>
    </p:spTree>
    <p:extLst>
      <p:ext uri="{BB962C8B-B14F-4D97-AF65-F5344CB8AC3E}">
        <p14:creationId xmlns:p14="http://schemas.microsoft.com/office/powerpoint/2010/main" val="1760144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C65F-E9E9-4459-82E1-8149DC34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Side note: Barabási-Albert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D01A-4EB5-4D14-8DC6-6B5364A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Last report: How can there be a such a lonely node?</a:t>
            </a:r>
          </a:p>
          <a:p>
            <a:r>
              <a:rPr lang="hu-HU" dirty="0"/>
              <a:t>Parameters: n – final num of nodes</a:t>
            </a:r>
          </a:p>
          <a:p>
            <a:pPr marL="0" indent="0">
              <a:buNone/>
            </a:pPr>
            <a:r>
              <a:rPr lang="hu-HU" dirty="0"/>
              <a:t>		   m – edges from new nodes</a:t>
            </a:r>
          </a:p>
          <a:p>
            <a:pPr marL="0" indent="0">
              <a:buNone/>
            </a:pPr>
            <a:r>
              <a:rPr lang="hu-HU" dirty="0"/>
              <a:t>		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84D7D-4216-422F-B587-E9BB0D905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593" y="4360251"/>
            <a:ext cx="3196078" cy="180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A787D3-AE78-47BC-9930-BED44BCA73D5}"/>
              </a:ext>
            </a:extLst>
          </p:cNvPr>
          <p:cNvCxnSpPr>
            <a:cxnSpLocks/>
          </p:cNvCxnSpPr>
          <p:nvPr/>
        </p:nvCxnSpPr>
        <p:spPr>
          <a:xfrm>
            <a:off x="2089104" y="4187155"/>
            <a:ext cx="6327381" cy="1392687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A3AD776-97B9-4E9A-8262-4D8853053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50" t="52470" b="31348"/>
          <a:stretch/>
        </p:blipFill>
        <p:spPr>
          <a:xfrm>
            <a:off x="1976790" y="3479663"/>
            <a:ext cx="6602302" cy="707492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A7D9B1D9-1152-4292-9B4E-15E88DB37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21" y="2481037"/>
            <a:ext cx="2392450" cy="162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9591A8-7F55-4D0B-B364-A95782B45FB3}"/>
                  </a:ext>
                </a:extLst>
              </p14:cNvPr>
              <p14:cNvContentPartPr/>
              <p14:nvPr/>
            </p14:nvContentPartPr>
            <p14:xfrm>
              <a:off x="3050102" y="3995894"/>
              <a:ext cx="1643040" cy="5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9591A8-7F55-4D0B-B364-A95782B45F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102" y="3887894"/>
                <a:ext cx="1750680" cy="2210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\documentclass{article}&#10;\usepackage{amsmath}&#10;\pagestyle{empty}&#10;\begin{document}&#10;&#10;$ m=5 $&#10;&#10;&#10;\end{document}" title="IguanaTex Bitmap Display">
            <a:extLst>
              <a:ext uri="{FF2B5EF4-FFF2-40B4-BE49-F238E27FC236}">
                <a16:creationId xmlns:a16="http://schemas.microsoft.com/office/drawing/2014/main" id="{A29739DA-4EFA-4A3F-A0A0-28AEE3ADA6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19" y="5048996"/>
            <a:ext cx="599473" cy="15638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3D5730-670C-4266-8986-F1AE18EF5B0B}"/>
              </a:ext>
            </a:extLst>
          </p:cNvPr>
          <p:cNvSpPr/>
          <p:nvPr/>
        </p:nvSpPr>
        <p:spPr>
          <a:xfrm>
            <a:off x="8416485" y="5276963"/>
            <a:ext cx="2616385" cy="30287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ED66D0-17A9-48D9-A665-8F18F7AA20D8}"/>
              </a:ext>
            </a:extLst>
          </p:cNvPr>
          <p:cNvCxnSpPr>
            <a:cxnSpLocks/>
          </p:cNvCxnSpPr>
          <p:nvPr/>
        </p:nvCxnSpPr>
        <p:spPr>
          <a:xfrm flipH="1" flipV="1">
            <a:off x="8076088" y="3476963"/>
            <a:ext cx="2956782" cy="18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79B6BD-E0E7-4A76-BC5B-6EE484C34F24}"/>
              </a:ext>
            </a:extLst>
          </p:cNvPr>
          <p:cNvSpPr/>
          <p:nvPr/>
        </p:nvSpPr>
        <p:spPr>
          <a:xfrm>
            <a:off x="1950082" y="3479663"/>
            <a:ext cx="6172727" cy="70749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1D55DE-7FED-4FCB-9F91-0D7A6B5E1531}"/>
              </a:ext>
            </a:extLst>
          </p:cNvPr>
          <p:cNvSpPr txBox="1"/>
          <p:nvPr/>
        </p:nvSpPr>
        <p:spPr>
          <a:xfrm>
            <a:off x="6394126" y="6370940"/>
            <a:ext cx="5594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i="1" dirty="0">
                <a:effectLst/>
              </a:rPr>
              <a:t>NetworkX reference - networkx — NetworkX documentation</a:t>
            </a:r>
            <a:r>
              <a:rPr lang="hu-HU" sz="1000" dirty="0">
                <a:effectLst/>
              </a:rPr>
              <a:t>. (n.d.). Retrieved April 26, 2022, from https://networkx.org/documentation/stable/_downloads/networkx_reference.pdf </a:t>
            </a:r>
          </a:p>
          <a:p>
            <a:endParaRPr lang="hu-HU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72473-636D-32CF-9828-1E221770258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957" b="96142" l="9810" r="90044">
                        <a14:foregroundMark x1="11420" y1="67438" x2="11420" y2="67438"/>
                        <a14:foregroundMark x1="11420" y1="67438" x2="11420" y2="67438"/>
                        <a14:foregroundMark x1="16545" y1="61883" x2="16545" y2="61883"/>
                        <a14:foregroundMark x1="15666" y1="62809" x2="15666" y2="62809"/>
                        <a14:foregroundMark x1="52562" y1="92593" x2="52562" y2="92593"/>
                        <a14:foregroundMark x1="90190" y1="57716" x2="90190" y2="57716"/>
                        <a14:foregroundMark x1="89312" y1="57716" x2="89898" y2="60185"/>
                        <a14:foregroundMark x1="70571" y1="11111" x2="70571" y2="11111"/>
                        <a14:foregroundMark x1="70571" y1="11420" x2="69693" y2="12037"/>
                        <a14:foregroundMark x1="69693" y1="11728" x2="69693" y2="11728"/>
                        <a14:foregroundMark x1="69693" y1="11728" x2="69693" y2="11728"/>
                        <a14:foregroundMark x1="62665" y1="24691" x2="62665" y2="24691"/>
                        <a14:foregroundMark x1="51830" y1="96142" x2="51830" y2="96142"/>
                      </a14:backgroundRemoval>
                    </a14:imgEffect>
                  </a14:imgLayer>
                </a14:imgProps>
              </a:ext>
            </a:extLst>
          </a:blip>
          <a:srcRect t="4074" b="1522"/>
          <a:stretch/>
        </p:blipFill>
        <p:spPr>
          <a:xfrm>
            <a:off x="480467" y="4465209"/>
            <a:ext cx="2384641" cy="213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938F-21F9-86C1-051D-7317D74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Mathematical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/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3BF06-DC33-3FFF-5A11-E5DEC388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1542540"/>
                <a:ext cx="3802380" cy="646331"/>
              </a:xfrm>
              <a:prstGeom prst="rect">
                <a:avLst/>
              </a:prstGeom>
              <a:blipFill>
                <a:blip r:embed="rId13"/>
                <a:stretch>
                  <a:fillRect l="-962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6E630F-DA28-5E44-432D-618E0B2CF1C7}"/>
              </a:ext>
            </a:extLst>
          </p:cNvPr>
          <p:cNvSpPr txBox="1"/>
          <p:nvPr/>
        </p:nvSpPr>
        <p:spPr>
          <a:xfrm>
            <a:off x="838200" y="1606680"/>
            <a:ext cx="58110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2400" dirty="0"/>
              <a:t>- </a:t>
            </a:r>
            <a:r>
              <a:rPr lang="hu-HU" sz="2400" b="0" dirty="0"/>
              <a:t>Expected value of a matrix:</a:t>
            </a:r>
          </a:p>
        </p:txBody>
      </p:sp>
      <p:pic>
        <p:nvPicPr>
          <p:cNvPr id="16" name="Picture 15" descr="\documentclass{article}&#10;\usepackage{amsmath}&#10;\pagestyle{empty}&#10;\begin{document}&#10;&#10;$\langle \mathbf{b} | \mathbf{Q}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F276AFE4-48B2-74E9-9906-58CC8A63D6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18" y="1658255"/>
            <a:ext cx="987690" cy="3036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langle 10010 | \mathbf{Q} | 10010 \rangle = \text{ scalar }  $&#10;&#10;&#10;\end{document}" title="IguanaTex Bitmap Display">
            <a:extLst>
              <a:ext uri="{FF2B5EF4-FFF2-40B4-BE49-F238E27FC236}">
                <a16:creationId xmlns:a16="http://schemas.microsoft.com/office/drawing/2014/main" id="{A7408B8C-7D87-6735-6C4E-1F6EF97164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59" y="2124730"/>
            <a:ext cx="3126922" cy="2783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7FB8D1-355F-6820-848A-048AFF3CB00A}"/>
              </a:ext>
            </a:extLst>
          </p:cNvPr>
          <p:cNvSpPr txBox="1"/>
          <p:nvPr/>
        </p:nvSpPr>
        <p:spPr>
          <a:xfrm>
            <a:off x="838200" y="2635313"/>
            <a:ext cx="58110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2400" b="0" dirty="0"/>
              <a:t>- Find	     such that</a:t>
            </a:r>
          </a:p>
        </p:txBody>
      </p:sp>
      <p:pic>
        <p:nvPicPr>
          <p:cNvPr id="28" name="Picture 27" descr="\documentclass{article}&#10;\usepackage{amsmath}&#10;\pagestyle{empty}&#10;\begin{document}&#10;&#10;$\min( \langle \mathbf{b} | \mathbf{Q} | \mathbf{b} \rangle) $&#10;&#10;&#10;\end{document}" title="IguanaTex Bitmap Display">
            <a:extLst>
              <a:ext uri="{FF2B5EF4-FFF2-40B4-BE49-F238E27FC236}">
                <a16:creationId xmlns:a16="http://schemas.microsoft.com/office/drawing/2014/main" id="{F411675F-7920-1BF0-23EE-29600EE659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12" y="2674974"/>
            <a:ext cx="1757968" cy="30489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C07600A8-FCF3-40EC-F9EC-AA924162381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90" y="2671191"/>
            <a:ext cx="325572" cy="303623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81F84A82-46A3-DC65-D644-DE94AFE267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12" y="2708251"/>
            <a:ext cx="3555676" cy="220981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$\langle  \mathbf{Q} \rangle $&#10;&#10;&#10;\end{document}" title="IguanaTex Bitmap Display">
            <a:extLst>
              <a:ext uri="{FF2B5EF4-FFF2-40B4-BE49-F238E27FC236}">
                <a16:creationId xmlns:a16="http://schemas.microsoft.com/office/drawing/2014/main" id="{A2755FDE-9E08-A84D-1991-5B191583AC1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002" y="4860223"/>
            <a:ext cx="431777" cy="306162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$ \rho ( \langle \mathbf{Q} \rangle ) $&#10;&#10;&#10;\end{document}" title="IguanaTex Bitmap Display">
            <a:extLst>
              <a:ext uri="{FF2B5EF4-FFF2-40B4-BE49-F238E27FC236}">
                <a16:creationId xmlns:a16="http://schemas.microsoft.com/office/drawing/2014/main" id="{2E07A593-66F1-2880-1F5E-99645B7B004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62084" y="3633235"/>
            <a:ext cx="640260" cy="228667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8E38D6-0852-50FC-A4A4-87A006B593BF}"/>
              </a:ext>
            </a:extLst>
          </p:cNvPr>
          <p:cNvCxnSpPr>
            <a:cxnSpLocks/>
          </p:cNvCxnSpPr>
          <p:nvPr/>
        </p:nvCxnSpPr>
        <p:spPr>
          <a:xfrm>
            <a:off x="5426330" y="2837093"/>
            <a:ext cx="2231770" cy="183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D612D8-33A1-E347-ADAC-179D081805BC}"/>
              </a:ext>
            </a:extLst>
          </p:cNvPr>
          <p:cNvSpPr txBox="1"/>
          <p:nvPr/>
        </p:nvSpPr>
        <p:spPr>
          <a:xfrm>
            <a:off x="1269676" y="3133487"/>
            <a:ext cx="6097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Explicitly (calculate </a:t>
            </a:r>
            <a:r>
              <a:rPr lang="hu-HU" sz="1800" b="1" dirty="0"/>
              <a:t>all</a:t>
            </a:r>
            <a:r>
              <a:rPr lang="hu-HU" sz="1800" dirty="0"/>
              <a:t> 	  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By </a:t>
            </a:r>
            <a:r>
              <a:rPr lang="hu-HU" b="1" dirty="0"/>
              <a:t>sampling</a:t>
            </a:r>
            <a:r>
              <a:rPr lang="hu-HU" dirty="0"/>
              <a:t> 		</a:t>
            </a:r>
          </a:p>
        </p:txBody>
      </p:sp>
      <p:pic>
        <p:nvPicPr>
          <p:cNvPr id="52" name="Picture 51" descr="\documentclass{article}&#10;\usepackage{amsmath}&#10;\pagestyle{empty}&#10;\begin{document}&#10;&#10;$\langle  \mathbf{Q} \rangle $&#10;&#10;&#10;\end{document}" title="IguanaTex Bitmap Display">
            <a:extLst>
              <a:ext uri="{FF2B5EF4-FFF2-40B4-BE49-F238E27FC236}">
                <a16:creationId xmlns:a16="http://schemas.microsoft.com/office/drawing/2014/main" id="{6ED461CF-F3D8-85CB-4001-FCE4C089CCC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5" y="3204294"/>
            <a:ext cx="323743" cy="227717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$ \rho ( \langle \mathbf{Q} \rangle ) $&#10;&#10;&#10;\end{document}" title="IguanaTex Bitmap Display">
            <a:extLst>
              <a:ext uri="{FF2B5EF4-FFF2-40B4-BE49-F238E27FC236}">
                <a16:creationId xmlns:a16="http://schemas.microsoft.com/office/drawing/2014/main" id="{9450A3A8-0CD2-A480-196E-279F71BB02B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73" y="3754605"/>
            <a:ext cx="640260" cy="228667"/>
          </a:xfrm>
          <a:prstGeom prst="rect">
            <a:avLst/>
          </a:prstGeom>
        </p:spPr>
      </p:pic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9C1997CE-C1A3-B52C-2B2D-112D66B57F50}"/>
              </a:ext>
            </a:extLst>
          </p:cNvPr>
          <p:cNvSpPr/>
          <p:nvPr/>
        </p:nvSpPr>
        <p:spPr>
          <a:xfrm>
            <a:off x="1015185" y="3783880"/>
            <a:ext cx="169297" cy="17011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3837F3-0995-9FA8-5AE7-334F70CA24E6}"/>
              </a:ext>
            </a:extLst>
          </p:cNvPr>
          <p:cNvSpPr txBox="1"/>
          <p:nvPr/>
        </p:nvSpPr>
        <p:spPr>
          <a:xfrm>
            <a:off x="838200" y="4437333"/>
            <a:ext cx="581105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hu-HU" sz="2400" b="0" dirty="0"/>
              <a:t>Better than random sampling?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Optimizing is hard, because 	is discrete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600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Need to find </a:t>
            </a:r>
            <a:r>
              <a:rPr lang="hu-HU" sz="1600" b="1" dirty="0"/>
              <a:t>continous parameters</a:t>
            </a:r>
            <a:r>
              <a:rPr lang="hu-HU" sz="1600" b="0" dirty="0"/>
              <a:t> </a:t>
            </a:r>
            <a:r>
              <a:rPr lang="hu-HU" sz="1600" dirty="0"/>
              <a:t>to repr</a:t>
            </a:r>
            <a:r>
              <a:rPr lang="hu-HU" sz="1600" b="0" dirty="0"/>
              <a:t> </a:t>
            </a:r>
          </a:p>
        </p:txBody>
      </p:sp>
      <p:pic>
        <p:nvPicPr>
          <p:cNvPr id="58" name="Picture 57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0246020D-8729-126E-D20A-4C16D6DE8A7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57" y="4836115"/>
            <a:ext cx="217048" cy="202415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DF8C4FF9-0F9D-B64F-111A-8D776C35121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72" y="5324904"/>
            <a:ext cx="217048" cy="2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E4AB-AA9B-788B-23EE-3A2FC5E2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Boson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F73B1-DAEA-5686-DB1F-478F469C3E02}"/>
              </a:ext>
            </a:extLst>
          </p:cNvPr>
          <p:cNvSpPr txBox="1"/>
          <p:nvPr/>
        </p:nvSpPr>
        <p:spPr>
          <a:xfrm>
            <a:off x="5925471" y="956283"/>
            <a:ext cx="5811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Need to find </a:t>
            </a:r>
            <a:r>
              <a:rPr lang="hu-HU" sz="1600" b="1" dirty="0"/>
              <a:t>continous parameters</a:t>
            </a:r>
            <a:r>
              <a:rPr lang="hu-HU" sz="1600" b="0" dirty="0"/>
              <a:t> to repr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32BAAB-7F43-9122-E41C-611DCC9552D8}"/>
              </a:ext>
            </a:extLst>
          </p:cNvPr>
          <p:cNvGrpSpPr/>
          <p:nvPr/>
        </p:nvGrpSpPr>
        <p:grpSpPr>
          <a:xfrm>
            <a:off x="4540487" y="2687455"/>
            <a:ext cx="4507073" cy="2088294"/>
            <a:chOff x="6174021" y="2031359"/>
            <a:chExt cx="4507073" cy="208829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34C9D5A-84E2-238D-3102-050740C30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5412" t="13371" r="15175" b="31900"/>
            <a:stretch/>
          </p:blipFill>
          <p:spPr>
            <a:xfrm>
              <a:off x="6174021" y="2031359"/>
              <a:ext cx="4507073" cy="208829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A4ED04-2618-FB80-6571-B1BA69612E6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02A09A-3A1F-FC57-F15C-34A4A9BD1784}"/>
              </a:ext>
            </a:extLst>
          </p:cNvPr>
          <p:cNvSpPr txBox="1"/>
          <p:nvPr/>
        </p:nvSpPr>
        <p:spPr>
          <a:xfrm>
            <a:off x="5737863" y="3415969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D60BF9-B3D1-A311-E9D5-9DB6D182AED7}"/>
              </a:ext>
            </a:extLst>
          </p:cNvPr>
          <p:cNvSpPr txBox="1"/>
          <p:nvPr/>
        </p:nvSpPr>
        <p:spPr>
          <a:xfrm>
            <a:off x="5194452" y="2249806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339B6B-90F8-2FAD-7043-63105963A96F}"/>
              </a:ext>
            </a:extLst>
          </p:cNvPr>
          <p:cNvSpPr txBox="1"/>
          <p:nvPr/>
        </p:nvSpPr>
        <p:spPr>
          <a:xfrm>
            <a:off x="5380449" y="4859009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14:cNvPr>
              <p14:cNvContentPartPr/>
              <p14:nvPr/>
            </p14:nvContentPartPr>
            <p14:xfrm>
              <a:off x="7440572" y="4732614"/>
              <a:ext cx="259560" cy="71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36246" y="4728294"/>
                <a:ext cx="268212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14:cNvPr>
              <p14:cNvContentPartPr/>
              <p14:nvPr/>
            </p14:nvContentPartPr>
            <p14:xfrm>
              <a:off x="7412492" y="4743414"/>
              <a:ext cx="257760" cy="48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6492" y="4707414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14:cNvPr>
              <p14:cNvContentPartPr/>
              <p14:nvPr/>
            </p14:nvContentPartPr>
            <p14:xfrm>
              <a:off x="6385052" y="4802814"/>
              <a:ext cx="486720" cy="12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49079" y="4766814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70" name="Picture 6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AB4C3120-EDB1-1DBA-9809-27AC674119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65" y="1014363"/>
            <a:ext cx="217048" cy="202415"/>
          </a:xfrm>
          <a:prstGeom prst="rect">
            <a:avLst/>
          </a:prstGeom>
        </p:spPr>
      </p:pic>
      <p:pic>
        <p:nvPicPr>
          <p:cNvPr id="118" name="Picture 117" descr="\documentclass{article}&#10;\usepackage{amsmath}&#10;\pagestyle{empty}&#10;\begin{document}&#10;&#10;$ \approx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6702702F-C819-1BED-A73D-E79CADD218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24" y="4926656"/>
            <a:ext cx="445582" cy="203260"/>
          </a:xfrm>
          <a:prstGeom prst="rect">
            <a:avLst/>
          </a:prstGeom>
        </p:spPr>
      </p:pic>
      <p:pic>
        <p:nvPicPr>
          <p:cNvPr id="121" name="Picture 120" descr="Chart, histogram&#10;&#10;Description automatically generated">
            <a:extLst>
              <a:ext uri="{FF2B5EF4-FFF2-40B4-BE49-F238E27FC236}">
                <a16:creationId xmlns:a16="http://schemas.microsoft.com/office/drawing/2014/main" id="{5B3BFDFB-34DF-974C-4258-005800196D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39" y="3192215"/>
            <a:ext cx="2097313" cy="1157580"/>
          </a:xfrm>
          <a:prstGeom prst="rect">
            <a:avLst/>
          </a:prstGeom>
        </p:spPr>
      </p:pic>
      <p:pic>
        <p:nvPicPr>
          <p:cNvPr id="122" name="Picture 121" descr="\documentclass{article}&#10;\usepackage{amsmath}&#10;\pagestyle{empty}&#10;\begin{document}&#10;&#10;$ 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A2CFF85F-8BC7-B6A0-F607-C0640A15F7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794" y="4363572"/>
            <a:ext cx="217925" cy="20410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C95CCED6-0C8B-943B-138E-6B1BC2AA044D}"/>
              </a:ext>
            </a:extLst>
          </p:cNvPr>
          <p:cNvSpPr txBox="1"/>
          <p:nvPr/>
        </p:nvSpPr>
        <p:spPr>
          <a:xfrm>
            <a:off x="9835937" y="2650839"/>
            <a:ext cx="1703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Distribution of </a:t>
            </a:r>
          </a:p>
        </p:txBody>
      </p:sp>
      <p:pic>
        <p:nvPicPr>
          <p:cNvPr id="124" name="Picture 123" descr="\documentclass{article}&#10;\usepackage{amsmath}&#10;\pagestyle{empty}&#10;\begin{document}&#10;&#10;$ 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E2B7934A-681C-42C2-2A33-F6FADA3820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875" y="2704031"/>
            <a:ext cx="217925" cy="2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3FA09420-FFBE-AEDC-CD3E-7A8DB8A252A8}"/>
              </a:ext>
            </a:extLst>
          </p:cNvPr>
          <p:cNvSpPr/>
          <p:nvPr/>
        </p:nvSpPr>
        <p:spPr>
          <a:xfrm>
            <a:off x="1480521" y="5577985"/>
            <a:ext cx="2034205" cy="1025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EB445E-090E-BE1A-8D37-9659D023E79B}"/>
              </a:ext>
            </a:extLst>
          </p:cNvPr>
          <p:cNvCxnSpPr>
            <a:cxnSpLocks/>
          </p:cNvCxnSpPr>
          <p:nvPr/>
        </p:nvCxnSpPr>
        <p:spPr>
          <a:xfrm flipH="1" flipV="1">
            <a:off x="2019799" y="5916325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FFC9FC2-723E-E297-F4A8-BFCCB1C8FA65}"/>
              </a:ext>
            </a:extLst>
          </p:cNvPr>
          <p:cNvSpPr txBox="1"/>
          <p:nvPr/>
        </p:nvSpPr>
        <p:spPr>
          <a:xfrm>
            <a:off x="1908954" y="6153750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continous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748F9B-0FF7-4669-9C99-1FBAB66FDA02}"/>
              </a:ext>
            </a:extLst>
          </p:cNvPr>
          <p:cNvCxnSpPr>
            <a:cxnSpLocks/>
          </p:cNvCxnSpPr>
          <p:nvPr/>
        </p:nvCxnSpPr>
        <p:spPr>
          <a:xfrm flipV="1">
            <a:off x="2702417" y="5916985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5CE4AB-AA9B-788B-23EE-3A2FC5E2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Boson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F73B1-DAEA-5686-DB1F-478F469C3E02}"/>
              </a:ext>
            </a:extLst>
          </p:cNvPr>
          <p:cNvSpPr txBox="1"/>
          <p:nvPr/>
        </p:nvSpPr>
        <p:spPr>
          <a:xfrm>
            <a:off x="5925471" y="956283"/>
            <a:ext cx="5811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Need to find </a:t>
            </a:r>
            <a:r>
              <a:rPr lang="hu-HU" sz="1600" b="1" dirty="0"/>
              <a:t>continous parameters</a:t>
            </a:r>
            <a:r>
              <a:rPr lang="hu-HU" sz="1600" b="0" dirty="0"/>
              <a:t> to repr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6114B4B-3CDD-2E01-2A99-5CCB4E966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276092"/>
            <a:ext cx="3225165" cy="99342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032BAAB-7F43-9122-E41C-611DCC9552D8}"/>
              </a:ext>
            </a:extLst>
          </p:cNvPr>
          <p:cNvGrpSpPr/>
          <p:nvPr/>
        </p:nvGrpSpPr>
        <p:grpSpPr>
          <a:xfrm>
            <a:off x="4540487" y="2687455"/>
            <a:ext cx="4507073" cy="2088294"/>
            <a:chOff x="6174021" y="2031359"/>
            <a:chExt cx="4507073" cy="208829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34C9D5A-84E2-238D-3102-050740C30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5412" t="13371" r="15175" b="31900"/>
            <a:stretch/>
          </p:blipFill>
          <p:spPr>
            <a:xfrm>
              <a:off x="6174021" y="2031359"/>
              <a:ext cx="4507073" cy="208829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A4ED04-2618-FB80-6571-B1BA69612E6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02A09A-3A1F-FC57-F15C-34A4A9BD1784}"/>
              </a:ext>
            </a:extLst>
          </p:cNvPr>
          <p:cNvSpPr txBox="1"/>
          <p:nvPr/>
        </p:nvSpPr>
        <p:spPr>
          <a:xfrm>
            <a:off x="5737863" y="3415969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D177F5-68D7-9B2D-1C06-143637E488E9}"/>
              </a:ext>
            </a:extLst>
          </p:cNvPr>
          <p:cNvSpPr txBox="1"/>
          <p:nvPr/>
        </p:nvSpPr>
        <p:spPr>
          <a:xfrm>
            <a:off x="859479" y="5245603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64B9A4F-A475-C637-B39E-B117FD2A5572}"/>
              </a:ext>
            </a:extLst>
          </p:cNvPr>
          <p:cNvSpPr/>
          <p:nvPr/>
        </p:nvSpPr>
        <p:spPr>
          <a:xfrm>
            <a:off x="1068705" y="215591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1E6A9D-E9F1-9C17-BA6C-65F082CC86D3}"/>
              </a:ext>
            </a:extLst>
          </p:cNvPr>
          <p:cNvCxnSpPr>
            <a:cxnSpLocks/>
          </p:cNvCxnSpPr>
          <p:nvPr/>
        </p:nvCxnSpPr>
        <p:spPr>
          <a:xfrm flipH="1" flipV="1">
            <a:off x="1480521" y="3561809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6264C9A-7653-792E-71A4-3F9C264F7218}"/>
              </a:ext>
            </a:extLst>
          </p:cNvPr>
          <p:cNvSpPr txBox="1"/>
          <p:nvPr/>
        </p:nvSpPr>
        <p:spPr>
          <a:xfrm>
            <a:off x="1412557" y="171923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BF59A1-E407-F271-FA10-7E859F8254E4}"/>
              </a:ext>
            </a:extLst>
          </p:cNvPr>
          <p:cNvCxnSpPr>
            <a:cxnSpLocks/>
          </p:cNvCxnSpPr>
          <p:nvPr/>
        </p:nvCxnSpPr>
        <p:spPr>
          <a:xfrm>
            <a:off x="2859405" y="2192696"/>
            <a:ext cx="1806037" cy="8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01D1EC-83D0-5BB5-3C7D-BB577986DCAC}"/>
              </a:ext>
            </a:extLst>
          </p:cNvPr>
          <p:cNvCxnSpPr>
            <a:cxnSpLocks/>
          </p:cNvCxnSpPr>
          <p:nvPr/>
        </p:nvCxnSpPr>
        <p:spPr>
          <a:xfrm flipV="1">
            <a:off x="2859405" y="4118437"/>
            <a:ext cx="1793815" cy="79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D60BF9-B3D1-A311-E9D5-9DB6D182AED7}"/>
              </a:ext>
            </a:extLst>
          </p:cNvPr>
          <p:cNvSpPr txBox="1"/>
          <p:nvPr/>
        </p:nvSpPr>
        <p:spPr>
          <a:xfrm>
            <a:off x="5194452" y="2249806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339B6B-90F8-2FAD-7043-63105963A96F}"/>
              </a:ext>
            </a:extLst>
          </p:cNvPr>
          <p:cNvSpPr txBox="1"/>
          <p:nvPr/>
        </p:nvSpPr>
        <p:spPr>
          <a:xfrm>
            <a:off x="5380449" y="4859009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14:cNvPr>
              <p14:cNvContentPartPr/>
              <p14:nvPr/>
            </p14:nvContentPartPr>
            <p14:xfrm>
              <a:off x="7440572" y="4732614"/>
              <a:ext cx="259560" cy="71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6246" y="4728294"/>
                <a:ext cx="268212" cy="7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97BB3D-CE5A-DF9E-612C-7141C1D7479F}"/>
              </a:ext>
            </a:extLst>
          </p:cNvPr>
          <p:cNvCxnSpPr>
            <a:cxnSpLocks/>
          </p:cNvCxnSpPr>
          <p:nvPr/>
        </p:nvCxnSpPr>
        <p:spPr>
          <a:xfrm flipV="1">
            <a:off x="1640876" y="3822060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14:cNvPr>
              <p14:cNvContentPartPr/>
              <p14:nvPr/>
            </p14:nvContentPartPr>
            <p14:xfrm>
              <a:off x="7412492" y="4743414"/>
              <a:ext cx="257760" cy="48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76492" y="4707414"/>
                <a:ext cx="329400" cy="12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EF4E65-E11F-A54E-612E-0C56C6967BD4}"/>
              </a:ext>
            </a:extLst>
          </p:cNvPr>
          <p:cNvCxnSpPr>
            <a:cxnSpLocks/>
          </p:cNvCxnSpPr>
          <p:nvPr/>
        </p:nvCxnSpPr>
        <p:spPr>
          <a:xfrm flipH="1" flipV="1">
            <a:off x="2684480" y="4229558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F08D54-E388-4810-30FA-02C9F276F538}"/>
              </a:ext>
            </a:extLst>
          </p:cNvPr>
          <p:cNvCxnSpPr>
            <a:cxnSpLocks/>
          </p:cNvCxnSpPr>
          <p:nvPr/>
        </p:nvCxnSpPr>
        <p:spPr>
          <a:xfrm flipH="1" flipV="1">
            <a:off x="3126105" y="4004940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14:cNvPr>
              <p14:cNvContentPartPr/>
              <p14:nvPr/>
            </p14:nvContentPartPr>
            <p14:xfrm>
              <a:off x="6385052" y="4802814"/>
              <a:ext cx="486720" cy="12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49079" y="4766814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3DF946D0-0481-BE99-3303-F57AF783FB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93" y="5802545"/>
            <a:ext cx="1175168" cy="272834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14044D2A-DB37-6180-3C0C-9B58D4E9BA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1" y="5664209"/>
            <a:ext cx="1382461" cy="253019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96DEE72E-5215-242A-6F50-53C49D24055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3" y="5274172"/>
            <a:ext cx="3587997" cy="344472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AB4C3120-EDB1-1DBA-9809-27AC674119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65" y="1014363"/>
            <a:ext cx="217048" cy="202415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 \approx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E37DD8B1-9BB1-0C9D-A80C-855E445878B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52" y="5933915"/>
            <a:ext cx="445582" cy="203260"/>
          </a:xfrm>
          <a:prstGeom prst="rect">
            <a:avLst/>
          </a:prstGeom>
        </p:spPr>
      </p:pic>
      <p:sp>
        <p:nvSpPr>
          <p:cNvPr id="41" name="Left Brace 40">
            <a:extLst>
              <a:ext uri="{FF2B5EF4-FFF2-40B4-BE49-F238E27FC236}">
                <a16:creationId xmlns:a16="http://schemas.microsoft.com/office/drawing/2014/main" id="{DD4DEE13-A092-523A-FB34-E7A254DD7559}"/>
              </a:ext>
            </a:extLst>
          </p:cNvPr>
          <p:cNvSpPr/>
          <p:nvPr/>
        </p:nvSpPr>
        <p:spPr>
          <a:xfrm rot="16200000">
            <a:off x="7766420" y="5043396"/>
            <a:ext cx="233606" cy="1442732"/>
          </a:xfrm>
          <a:prstGeom prst="leftBrace">
            <a:avLst>
              <a:gd name="adj1" fmla="val 8333"/>
              <a:gd name="adj2" fmla="val 53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893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3FA09420-FFBE-AEDC-CD3E-7A8DB8A252A8}"/>
              </a:ext>
            </a:extLst>
          </p:cNvPr>
          <p:cNvSpPr/>
          <p:nvPr/>
        </p:nvSpPr>
        <p:spPr>
          <a:xfrm>
            <a:off x="1480521" y="5577985"/>
            <a:ext cx="2034205" cy="1025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EB445E-090E-BE1A-8D37-9659D023E79B}"/>
              </a:ext>
            </a:extLst>
          </p:cNvPr>
          <p:cNvCxnSpPr>
            <a:cxnSpLocks/>
          </p:cNvCxnSpPr>
          <p:nvPr/>
        </p:nvCxnSpPr>
        <p:spPr>
          <a:xfrm flipH="1" flipV="1">
            <a:off x="2019799" y="5916325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FFC9FC2-723E-E297-F4A8-BFCCB1C8FA65}"/>
              </a:ext>
            </a:extLst>
          </p:cNvPr>
          <p:cNvSpPr txBox="1"/>
          <p:nvPr/>
        </p:nvSpPr>
        <p:spPr>
          <a:xfrm>
            <a:off x="1908954" y="6153750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continous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748F9B-0FF7-4669-9C99-1FBAB66FDA02}"/>
              </a:ext>
            </a:extLst>
          </p:cNvPr>
          <p:cNvCxnSpPr>
            <a:cxnSpLocks/>
          </p:cNvCxnSpPr>
          <p:nvPr/>
        </p:nvCxnSpPr>
        <p:spPr>
          <a:xfrm flipV="1">
            <a:off x="2702417" y="5916985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5CE4AB-AA9B-788B-23EE-3A2FC5E2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Boson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F73B1-DAEA-5686-DB1F-478F469C3E02}"/>
              </a:ext>
            </a:extLst>
          </p:cNvPr>
          <p:cNvSpPr txBox="1"/>
          <p:nvPr/>
        </p:nvSpPr>
        <p:spPr>
          <a:xfrm>
            <a:off x="5925471" y="956283"/>
            <a:ext cx="5811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0" dirty="0"/>
              <a:t>Need to find </a:t>
            </a:r>
            <a:r>
              <a:rPr lang="hu-HU" sz="1600" b="1" dirty="0"/>
              <a:t>continous parameters</a:t>
            </a:r>
            <a:r>
              <a:rPr lang="hu-HU" sz="1600" b="0" dirty="0"/>
              <a:t> to repr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6114B4B-3CDD-2E01-2A99-5CCB4E9660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3276092"/>
            <a:ext cx="3225165" cy="99342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032BAAB-7F43-9122-E41C-611DCC9552D8}"/>
              </a:ext>
            </a:extLst>
          </p:cNvPr>
          <p:cNvGrpSpPr/>
          <p:nvPr/>
        </p:nvGrpSpPr>
        <p:grpSpPr>
          <a:xfrm>
            <a:off x="4540487" y="2687455"/>
            <a:ext cx="4507073" cy="2088294"/>
            <a:chOff x="6174021" y="2031359"/>
            <a:chExt cx="4507073" cy="208829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34C9D5A-84E2-238D-3102-050740C30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5412" t="13371" r="15175" b="31900"/>
            <a:stretch/>
          </p:blipFill>
          <p:spPr>
            <a:xfrm>
              <a:off x="6174021" y="2031359"/>
              <a:ext cx="4507073" cy="208829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A4ED04-2618-FB80-6571-B1BA69612E6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02A09A-3A1F-FC57-F15C-34A4A9BD1784}"/>
              </a:ext>
            </a:extLst>
          </p:cNvPr>
          <p:cNvSpPr txBox="1"/>
          <p:nvPr/>
        </p:nvSpPr>
        <p:spPr>
          <a:xfrm>
            <a:off x="5737863" y="3415969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D177F5-68D7-9B2D-1C06-143637E488E9}"/>
              </a:ext>
            </a:extLst>
          </p:cNvPr>
          <p:cNvSpPr txBox="1"/>
          <p:nvPr/>
        </p:nvSpPr>
        <p:spPr>
          <a:xfrm>
            <a:off x="859479" y="5245603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64B9A4F-A475-C637-B39E-B117FD2A5572}"/>
              </a:ext>
            </a:extLst>
          </p:cNvPr>
          <p:cNvSpPr/>
          <p:nvPr/>
        </p:nvSpPr>
        <p:spPr>
          <a:xfrm>
            <a:off x="1068705" y="215591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1E6A9D-E9F1-9C17-BA6C-65F082CC86D3}"/>
              </a:ext>
            </a:extLst>
          </p:cNvPr>
          <p:cNvCxnSpPr>
            <a:cxnSpLocks/>
          </p:cNvCxnSpPr>
          <p:nvPr/>
        </p:nvCxnSpPr>
        <p:spPr>
          <a:xfrm flipH="1" flipV="1">
            <a:off x="1480521" y="3561809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6264C9A-7653-792E-71A4-3F9C264F7218}"/>
              </a:ext>
            </a:extLst>
          </p:cNvPr>
          <p:cNvSpPr txBox="1"/>
          <p:nvPr/>
        </p:nvSpPr>
        <p:spPr>
          <a:xfrm>
            <a:off x="1412557" y="171923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BF59A1-E407-F271-FA10-7E859F8254E4}"/>
              </a:ext>
            </a:extLst>
          </p:cNvPr>
          <p:cNvCxnSpPr>
            <a:cxnSpLocks/>
          </p:cNvCxnSpPr>
          <p:nvPr/>
        </p:nvCxnSpPr>
        <p:spPr>
          <a:xfrm>
            <a:off x="2859405" y="2192696"/>
            <a:ext cx="1806037" cy="8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01D1EC-83D0-5BB5-3C7D-BB577986DCAC}"/>
              </a:ext>
            </a:extLst>
          </p:cNvPr>
          <p:cNvCxnSpPr>
            <a:cxnSpLocks/>
          </p:cNvCxnSpPr>
          <p:nvPr/>
        </p:nvCxnSpPr>
        <p:spPr>
          <a:xfrm flipV="1">
            <a:off x="2859405" y="4118437"/>
            <a:ext cx="1793815" cy="79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D60BF9-B3D1-A311-E9D5-9DB6D182AED7}"/>
              </a:ext>
            </a:extLst>
          </p:cNvPr>
          <p:cNvSpPr txBox="1"/>
          <p:nvPr/>
        </p:nvSpPr>
        <p:spPr>
          <a:xfrm>
            <a:off x="5194452" y="2249806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339B6B-90F8-2FAD-7043-63105963A96F}"/>
              </a:ext>
            </a:extLst>
          </p:cNvPr>
          <p:cNvSpPr txBox="1"/>
          <p:nvPr/>
        </p:nvSpPr>
        <p:spPr>
          <a:xfrm>
            <a:off x="5380449" y="4859009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14:cNvPr>
              <p14:cNvContentPartPr/>
              <p14:nvPr/>
            </p14:nvContentPartPr>
            <p14:xfrm>
              <a:off x="7440572" y="4732614"/>
              <a:ext cx="259560" cy="71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28AD46-D6BE-0E05-4F5D-814136801E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36246" y="4728294"/>
                <a:ext cx="268212" cy="7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97BB3D-CE5A-DF9E-612C-7141C1D7479F}"/>
              </a:ext>
            </a:extLst>
          </p:cNvPr>
          <p:cNvCxnSpPr>
            <a:cxnSpLocks/>
          </p:cNvCxnSpPr>
          <p:nvPr/>
        </p:nvCxnSpPr>
        <p:spPr>
          <a:xfrm flipV="1">
            <a:off x="1640876" y="3822060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14:cNvPr>
              <p14:cNvContentPartPr/>
              <p14:nvPr/>
            </p14:nvContentPartPr>
            <p14:xfrm>
              <a:off x="7412492" y="4743414"/>
              <a:ext cx="257760" cy="48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09CB687-540C-9CD2-F325-85CDCC920D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76492" y="4707414"/>
                <a:ext cx="329400" cy="12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EF4E65-E11F-A54E-612E-0C56C6967BD4}"/>
              </a:ext>
            </a:extLst>
          </p:cNvPr>
          <p:cNvCxnSpPr>
            <a:cxnSpLocks/>
          </p:cNvCxnSpPr>
          <p:nvPr/>
        </p:nvCxnSpPr>
        <p:spPr>
          <a:xfrm flipH="1" flipV="1">
            <a:off x="2684480" y="4229558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F08D54-E388-4810-30FA-02C9F276F538}"/>
              </a:ext>
            </a:extLst>
          </p:cNvPr>
          <p:cNvCxnSpPr>
            <a:cxnSpLocks/>
          </p:cNvCxnSpPr>
          <p:nvPr/>
        </p:nvCxnSpPr>
        <p:spPr>
          <a:xfrm flipH="1" flipV="1">
            <a:off x="3126105" y="4004940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14:cNvPr>
              <p14:cNvContentPartPr/>
              <p14:nvPr/>
            </p14:nvContentPartPr>
            <p14:xfrm>
              <a:off x="6385052" y="4802814"/>
              <a:ext cx="486720" cy="12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14147D8-71EB-6FF6-9D45-61BAA676D4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49079" y="4766814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3DF946D0-0481-BE99-3303-F57AF783FB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93" y="5802545"/>
            <a:ext cx="1175168" cy="272834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14044D2A-DB37-6180-3C0C-9B58D4E9BA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1" y="5664209"/>
            <a:ext cx="1382461" cy="253019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96DEE72E-5215-242A-6F50-53C49D24055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3" y="5274172"/>
            <a:ext cx="3587997" cy="344472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$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AB4C3120-EDB1-1DBA-9809-27AC674119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65" y="1014363"/>
            <a:ext cx="217048" cy="202415"/>
          </a:xfrm>
          <a:prstGeom prst="rect">
            <a:avLst/>
          </a:prstGeom>
        </p:spPr>
      </p:pic>
      <p:pic>
        <p:nvPicPr>
          <p:cNvPr id="76" name="Picture 75" descr="\documentclass{article}&#10;\usepackage{amsmath}&#10;\pagestyle{empty}&#10;\begin{document}&#10;&#10;$ \approx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A4EA9349-9CC8-A48F-5DF4-BDC11DB6599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52" y="5933915"/>
            <a:ext cx="445582" cy="203260"/>
          </a:xfrm>
          <a:prstGeom prst="rect">
            <a:avLst/>
          </a:prstGeom>
        </p:spPr>
      </p:pic>
      <p:sp>
        <p:nvSpPr>
          <p:cNvPr id="73" name="Left Brace 72">
            <a:extLst>
              <a:ext uri="{FF2B5EF4-FFF2-40B4-BE49-F238E27FC236}">
                <a16:creationId xmlns:a16="http://schemas.microsoft.com/office/drawing/2014/main" id="{E7388C85-1A7F-7F9C-8072-5C307D6C0FEE}"/>
              </a:ext>
            </a:extLst>
          </p:cNvPr>
          <p:cNvSpPr/>
          <p:nvPr/>
        </p:nvSpPr>
        <p:spPr>
          <a:xfrm rot="16200000">
            <a:off x="7766420" y="5043396"/>
            <a:ext cx="233606" cy="1442732"/>
          </a:xfrm>
          <a:prstGeom prst="leftBrace">
            <a:avLst>
              <a:gd name="adj1" fmla="val 8333"/>
              <a:gd name="adj2" fmla="val 53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096042C-AFF3-FAF4-67BE-3CF63931761C}"/>
              </a:ext>
            </a:extLst>
          </p:cNvPr>
          <p:cNvCxnSpPr>
            <a:cxnSpLocks/>
            <a:stCxn id="67" idx="2"/>
            <a:endCxn id="82" idx="2"/>
          </p:cNvCxnSpPr>
          <p:nvPr/>
        </p:nvCxnSpPr>
        <p:spPr>
          <a:xfrm rot="5400000" flipH="1" flipV="1">
            <a:off x="7602544" y="3097427"/>
            <a:ext cx="1725584" cy="4230319"/>
          </a:xfrm>
          <a:prstGeom prst="bentConnector3">
            <a:avLst>
              <a:gd name="adj1" fmla="val -132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CAEDC34-FD06-4A82-C34A-58AAEFE25B43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8303019" y="3771005"/>
            <a:ext cx="1228820" cy="2264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Chart, histogram&#10;&#10;Description automatically generated">
            <a:extLst>
              <a:ext uri="{FF2B5EF4-FFF2-40B4-BE49-F238E27FC236}">
                <a16:creationId xmlns:a16="http://schemas.microsoft.com/office/drawing/2014/main" id="{86C92C2D-6B22-C2B0-3A0B-C707A4AB69C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39" y="3192215"/>
            <a:ext cx="2097313" cy="1157580"/>
          </a:xfrm>
          <a:prstGeom prst="rect">
            <a:avLst/>
          </a:prstGeom>
        </p:spPr>
      </p:pic>
      <p:pic>
        <p:nvPicPr>
          <p:cNvPr id="90" name="Picture 89" descr="\documentclass{article}&#10;\usepackage{amsmath}&#10;\pagestyle{empty}&#10;\begin{document}&#10;&#10;$ P_S  $&#10;&#10;&#10;\end{document}" title="IguanaTex Bitmap Display">
            <a:extLst>
              <a:ext uri="{FF2B5EF4-FFF2-40B4-BE49-F238E27FC236}">
                <a16:creationId xmlns:a16="http://schemas.microsoft.com/office/drawing/2014/main" id="{77906BD0-7227-DB43-5714-BBD1A0D4972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38" y="3095582"/>
            <a:ext cx="278624" cy="216913"/>
          </a:xfrm>
          <a:prstGeom prst="rect">
            <a:avLst/>
          </a:prstGeom>
        </p:spPr>
      </p:pic>
      <p:pic>
        <p:nvPicPr>
          <p:cNvPr id="93" name="Picture 92" descr="\documentclass{article}&#10;\usepackage{amsmath}&#10;\pagestyle{empty}&#10;\begin{document}&#10;&#10;$ 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C6EB0954-BA41-AD74-639E-A0AE37BE61E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794" y="4363572"/>
            <a:ext cx="217925" cy="20410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48745E5-152E-CF2D-C62D-F7A7A0EA6525}"/>
              </a:ext>
            </a:extLst>
          </p:cNvPr>
          <p:cNvSpPr txBox="1"/>
          <p:nvPr/>
        </p:nvSpPr>
        <p:spPr>
          <a:xfrm>
            <a:off x="9835937" y="2650839"/>
            <a:ext cx="1703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Distribution of </a:t>
            </a:r>
          </a:p>
        </p:txBody>
      </p:sp>
      <p:pic>
        <p:nvPicPr>
          <p:cNvPr id="96" name="Picture 95" descr="\documentclass{article}&#10;\usepackage{amsmath}&#10;\pagestyle{empty}&#10;\begin{document}&#10;&#10;$  | \mathbf{b} \rangle $&#10;&#10;&#10;\end{document}" title="IguanaTex Bitmap Display">
            <a:extLst>
              <a:ext uri="{FF2B5EF4-FFF2-40B4-BE49-F238E27FC236}">
                <a16:creationId xmlns:a16="http://schemas.microsoft.com/office/drawing/2014/main" id="{755C34E1-9FB8-4668-CE3F-5E9C4CEB0D5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49" y="2702673"/>
            <a:ext cx="217925" cy="2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05,0565"/>
  <p:tag name="LATEXADDIN" val="\documentclass{article}&#10;\usepackage{amsmath}&#10;\pagestyle{empty}&#10;\begin{document}&#10;&#10;$\langle \mathbf{b} | \mathbf{Q} | \mathbf{b} \rangle $&#10;&#10;&#10;\end{document}"/>
  <p:tag name="IGUANATEXSIZE" val="24"/>
  <p:tag name="IGUANATEXCURSOR" val="13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49,5488"/>
  <p:tag name="LATEXADDIN" val="\documentclass{article}&#10;\usepackage{amsmath}&#10;\pagestyle{empty}&#10;\begin{document}&#10;&#10;$ \rho ( \langle \mathbf{Q} \rangle ) $&#10;&#10;&#10;\end{document}"/>
  <p:tag name="IGUANATEXSIZE" val="18"/>
  <p:tag name="IGUANATEXCURSOR" val="118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05,0565"/>
  <p:tag name="LATEXADDIN" val="\documentclass{article}&#10;\usepackage{amsmath}&#10;\pagestyle{empty}&#10;\begin{document}&#10;&#10;$\langle \mathbf{b} | \mathbf{Q} | \mathbf{b} \rangle $&#10;&#10;&#10;\end{document}"/>
  <p:tag name="IGUANATEXSIZE" val="24"/>
  <p:tag name="IGUANATEXCURSOR" val="13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98,945"/>
  <p:tag name="LATEXADDIN" val="\documentclass{article}&#10;\usepackage{amsmath}&#10;\pagestyle{empty}&#10;\begin{document}&#10;&#10;$\langle 10010 | \mathbf{Q} | 10010 \rangle = \text{ scalar }  $&#10;&#10;&#10;\end{document}"/>
  <p:tag name="IGUANATEXSIZE" val="22"/>
  <p:tag name="IGUANATEXCURSOR" val="141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20,8506"/>
  <p:tag name="LATEXADDIN" val="\documentclass{article}&#10;\usepackage{amsmath}&#10;\pagestyle{empty}&#10;\begin{document}&#10;&#10;$\min( \langle \mathbf{b} | \mathbf{Q} | \mathbf{b} \rangle) $&#10;&#10;&#10;\end{document}"/>
  <p:tag name="IGUANATEXSIZE" val="24"/>
  <p:tag name="IGUANATEXCURSOR" val="14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24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77,0247"/>
  <p:tag name="LATEXADDIN" val="\documentclass{article}&#10;\usepackage{amsmath}&#10;\pagestyle{empty}&#10;\begin{document}&#10;&#10;$\langle  \mathbf{Q} \rangle $&#10;&#10;&#10;\end{document}"/>
  <p:tag name="IGUANATEXSIZE" val="24"/>
  <p:tag name="IGUANATEXCURSOR" val="90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49,5488"/>
  <p:tag name="LATEXADDIN" val="\documentclass{article}&#10;\usepackage{amsmath}&#10;\pagestyle{empty}&#10;\begin{document}&#10;&#10;$ \rho ( \langle \mathbf{Q} \rangle ) $&#10;&#10;&#10;\end{document}"/>
  <p:tag name="IGUANATEXSIZE" val="18"/>
  <p:tag name="IGUANATEXCURSOR" val="118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77,0247"/>
  <p:tag name="LATEXADDIN" val="\documentclass{article}&#10;\usepackage{amsmath}&#10;\pagestyle{empty}&#10;\begin{document}&#10;&#10;$\langle  \mathbf{Q} \rangle $&#10;&#10;&#10;\end{document}"/>
  <p:tag name="IGUANATEXSIZE" val="18"/>
  <p:tag name="IGUANATEXCURSOR" val="90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49,5488"/>
  <p:tag name="LATEXADDIN" val="\documentclass{article}&#10;\usepackage{amsmath}&#10;\pagestyle{empty}&#10;\begin{document}&#10;&#10;$ \rho ( \langle \mathbf{Q} \rangle ) $&#10;&#10;&#10;\end{document}"/>
  <p:tag name="IGUANATEXSIZE" val="18"/>
  <p:tag name="IGUANATEXCURSOR" val="118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16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98,945"/>
  <p:tag name="LATEXADDIN" val="\documentclass{article}&#10;\usepackage{amsmath}&#10;\pagestyle{empty}&#10;\begin{document}&#10;&#10;$\langle 10010 | \mathbf{Q} | 10010 \rangle = \text{ scalar }  $&#10;&#10;&#10;\end{document}"/>
  <p:tag name="IGUANATEXSIZE" val="22"/>
  <p:tag name="IGUANATEXCURSOR" val="141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16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16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73,0381"/>
  <p:tag name="LATEXADDIN" val="\documentclass{article}&#10;\usepackage{amsmath}&#10;\pagestyle{empty}&#10;\begin{document}&#10;&#10;$ \approx | \mathbf{b} \rangle $&#10;&#10;&#10;\end{document}"/>
  <p:tag name="IGUANATEXSIZE" val="16"/>
  <p:tag name="IGUANATEXCURSOR" val="9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 | \mathbf{b} \rangle $&#10;&#10;&#10;\end{document}"/>
  <p:tag name="IGUANATEXSIZE" val="16"/>
  <p:tag name="IGUANATEXCURSOR" val="8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 | \mathbf{b} \rangle $&#10;&#10;&#10;\end{document}"/>
  <p:tag name="IGUANATEXSIZE" val="16"/>
  <p:tag name="IGUANATEXCURSOR" val="8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16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73,0381"/>
  <p:tag name="LATEXADDIN" val="\documentclass{article}&#10;\usepackage{amsmath}&#10;\pagestyle{empty}&#10;\begin{document}&#10;&#10;$ \approx | \mathbf{b} \rangle $&#10;&#10;&#10;\end{document}"/>
  <p:tag name="IGUANATEXSIZE" val="16"/>
  <p:tag name="IGUANATEXCURSOR" val="9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05,0565"/>
  <p:tag name="LATEXADDIN" val="\documentclass{article}&#10;\usepackage{amsmath}&#10;\pagestyle{empty}&#10;\begin{document}&#10;&#10;$\langle \mathbf{b} | \mathbf{Q} | \mathbf{b} \rangle $&#10;&#10;&#10;\end{document}"/>
  <p:tag name="IGUANATEXSIZE" val="24"/>
  <p:tag name="IGUANATEXCURSOR" val="13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16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73,0381"/>
  <p:tag name="LATEXADDIN" val="\documentclass{article}&#10;\usepackage{amsmath}&#10;\pagestyle{empty}&#10;\begin{document}&#10;&#10;$ \approx | \mathbf{b} \rangle $&#10;&#10;&#10;\end{document}"/>
  <p:tag name="IGUANATEXSIZE" val="16"/>
  <p:tag name="IGUANATEXCURSOR" val="9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647"/>
  <p:tag name="ORIGINALWIDTH" val="136,5191"/>
  <p:tag name="LATEXADDIN" val="\documentclass{article}&#10;\usepackage{amsmath}&#10;\pagestyle{empty}&#10;\begin{document}&#10;&#10;$ P_S  $&#10;&#10;&#10;\end{document}"/>
  <p:tag name="IGUANATEXSIZE" val="20"/>
  <p:tag name="IGUANATEXCURSOR" val="87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 | \mathbf{b} \rangle $&#10;&#10;&#10;\end{document}"/>
  <p:tag name="IGUANATEXSIZE" val="16"/>
  <p:tag name="IGUANATEXCURSOR" val="8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 | \mathbf{b} \rangle $&#10;&#10;&#10;\end{document}"/>
  <p:tag name="IGUANATEXSIZE" val="16"/>
  <p:tag name="IGUANATEXCURSOR" val="8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889,6241"/>
  <p:tag name="LATEXADDIN" val="\documentclass{article}&#10;\usepackage{amsmath}&#10;\pagestyle{empty}&#10;\begin{document}&#10;&#10;$ P_S (\vartheta, \psi) = |\alpha_S|^2 $&#10;&#10;&#10;\end{document}"/>
  <p:tag name="IGUANATEXSIZE" val="20"/>
  <p:tag name="IGUANATEXCURSOR" val="10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98,945"/>
  <p:tag name="LATEXADDIN" val="\documentclass{article}&#10;\usepackage{amsmath}&#10;\pagestyle{empty}&#10;\begin{document}&#10;&#10;$\langle 10010 | \mathbf{Q} | 10010 \rangle = \text{ scalar }  $&#10;&#10;&#10;\end{document}"/>
  <p:tag name="IGUANATEXSIZE" val="22"/>
  <p:tag name="IGUANATEXCURSOR" val="141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514,5718"/>
  <p:tag name="LATEXADDIN" val="\documentclass{article}&#10;\usepackage{amsmath}&#10;\pagestyle{empty}&#10;\begin{document}&#10;&#10;$ \vartheta_i \text{  and  }  \psi_j $&#10;&#10;&#10;\end{document}"/>
  <p:tag name="IGUANATEXSIZE" val="20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647"/>
  <p:tag name="ORIGINALWIDTH" val="136,5191"/>
  <p:tag name="LATEXADDIN" val="\documentclass{article}&#10;\usepackage{amsmath}&#10;\pagestyle{empty}&#10;\begin{document}&#10;&#10;$ P_S  $&#10;&#10;&#10;\end{document}"/>
  <p:tag name="IGUANATEXSIZE" val="20"/>
  <p:tag name="IGUANATEXCURSOR" val="87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 | \mathbf{b} \rangle $&#10;&#10;&#10;\end{document}"/>
  <p:tag name="IGUANATEXSIZE" val="16"/>
  <p:tag name="IGUANATEXCURSOR" val="8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,7987"/>
  <p:tag name="ORIGINALWIDTH" val="1690,736"/>
  <p:tag name="LATEXADDIN" val="\documentclass{article}&#10;\usepackage{amsmath}&#10;\pagestyle{empty}&#10;\begin{document}&#10;&#10;$$x_j = 1 \text{  if node $j$ is in Set 1 and  }$$&#10;$$ x_j = 0 \text{  if in Set 2} $$&#10;&#10;&#10;\end{document}"/>
  <p:tag name="IGUANATEXSIZE" val="18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7,1042"/>
  <p:tag name="ORIGINALWIDTH" val="147,0206"/>
  <p:tag name="LATEXADDIN" val="\documentclass{article}&#10;\usepackage{amsmath}&#10;\pagestyle{empty}&#10;\begin{document}&#10;$&#10;\begin{bmatrix}&#10;0\\&#10;1\\&#10;1\\&#10;0\\&#10;0&#10;\end{bmatrix}&#10;$&#10;&#10;\end{document}"/>
  <p:tag name="IGUANATEXSIZE" val="18"/>
  <p:tag name="IGUANATEXCURSOR" val="13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38,2972"/>
  <p:tag name="LATEXADDIN" val="\documentclass{article}&#10;\usepackage{amsmath}&#10;\pagestyle{empty}&#10;\begin{document}&#10;&#10;$x_j = 1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43,5479"/>
  <p:tag name="LATEXADDIN" val="\documentclass{article}&#10;\usepackage{amsmath}&#10;\pagestyle{empty}&#10;\begin{document}&#10;&#10;$x_j = 0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,7987"/>
  <p:tag name="ORIGINALWIDTH" val="1690,736"/>
  <p:tag name="LATEXADDIN" val="\documentclass{article}&#10;\usepackage{amsmath}&#10;\pagestyle{empty}&#10;\begin{document}&#10;&#10;$$x_j = 1 \text{  if node $j$ is in Set 1 and  }$$&#10;$$ x_j = 0 \text{  if in Set 2} $$&#10;&#10;&#10;\end{document}"/>
  <p:tag name="IGUANATEXSIZE" val="18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7,1042"/>
  <p:tag name="ORIGINALWIDTH" val="147,0206"/>
  <p:tag name="LATEXADDIN" val="\documentclass{article}&#10;\usepackage{amsmath}&#10;\pagestyle{empty}&#10;\begin{document}&#10;$&#10;\begin{bmatrix}&#10;0\\&#10;1\\&#10;1\\&#10;0\\&#10;0&#10;\end{bmatrix}&#10;$&#10;&#10;\end{document}"/>
  <p:tag name="IGUANATEXSIZE" val="18"/>
  <p:tag name="IGUANATEXCURSOR" val="13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795"/>
  <p:tag name="LATEXADDIN" val="\documentclass{article}&#10;\usepackage{amsmath}&#10;\pagestyle{empty}&#10;\begin{document}&#10;&#10;$f(\mathbf{x}) = \sum_{(i,j)\epsilon E} - x_i - x_j + 2x_ix_j $&#10;&#10;&#10;\end{document}"/>
  <p:tag name="IGUANATEXSIZE" val="18"/>
  <p:tag name="IGUANATEXCURSOR" val="11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20,8506"/>
  <p:tag name="LATEXADDIN" val="\documentclass{article}&#10;\usepackage{amsmath}&#10;\pagestyle{empty}&#10;\begin{document}&#10;&#10;$\min( \langle \mathbf{b} | \mathbf{Q} | \mathbf{b} \rangle) $&#10;&#10;&#10;\end{document}"/>
  <p:tag name="IGUANATEXSIZE" val="24"/>
  <p:tag name="IGUANATEXCURSOR" val="14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01048"/>
  <p:tag name="ORIGINALWIDTH" val="98,2637"/>
  <p:tag name="LATEXADDIN" val="\documentclass{article}&#10;\usepackage{amsmath}&#10;\pagestyle{empty}&#10;\begin{document}&#10;&#10;$x_i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51276"/>
  <p:tag name="ORIGINALWIDTH" val="105,7647"/>
  <p:tag name="LATEXADDIN" val="\documentclass{article}&#10;\usepackage{amsmath}&#10;\pagestyle{empty}&#10;\begin{document}&#10;&#10;$x_j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38,2972"/>
  <p:tag name="LATEXADDIN" val="\documentclass{article}&#10;\usepackage{amsmath}&#10;\pagestyle{empty}&#10;\begin{document}&#10;&#10;$x_j = 1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43,5479"/>
  <p:tag name="LATEXADDIN" val="\documentclass{article}&#10;\usepackage{amsmath}&#10;\pagestyle{empty}&#10;\begin{document}&#10;&#10;$x_j = 0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33,5187"/>
  <p:tag name="LATEXADDIN" val="\documentclass{article}&#10;\usepackage{amsmath}&#10;\pagestyle{empty}&#10;\begin{document}&#10;&#10;$ | \mathbf{b} \rangle $&#10;&#10;&#10;\end{document}"/>
  <p:tag name="IGUANATEXSIZE" val="24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889,6241"/>
  <p:tag name="LATEXADDIN" val="\documentclass{article}&#10;\usepackage{amsmath}&#10;\pagestyle{empty}&#10;\begin{document}&#10;&#10;$ P_S (\vartheta, \psi) = |\alpha_S|^2 $&#10;&#10;&#10;\end{document}"/>
  <p:tag name="IGUANATEXSIZE" val="20"/>
  <p:tag name="IGUANATEXCURSOR" val="10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90,5684"/>
  <p:tag name="LATEXADDIN" val="\documentclass{article}&#10;\usepackage{amsmath}&#10;\pagestyle{empty}&#10;\begin{document}&#10;&#10;$ |\mathbf{n}\rangle \rightarrow |\mathbf{b}\rangle$&#10;&#10;&#10;\end{document}"/>
  <p:tag name="IGUANATEXSIZE" val="12"/>
  <p:tag name="IGUANATEXCURSOR" val="13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0193"/>
  <p:tag name="ORIGINALWIDTH" val="1211,419"/>
  <p:tag name="LATEXADDIN" val="\documentclass{article}&#10;\usepackage{amsmath}&#10;\pagestyle{empty}&#10;\begin{document}&#10;&#10;$ \sum_{s \subset S} P_s \rightarrow \beta_{|\mathbf{b}\rangle} \: \epsilon \, [0,1]  $&#10;&#10;&#10;\end{document}"/>
  <p:tag name="IGUANATEXSIZE" val="12"/>
  <p:tag name="IGUANATEXCURSOR" val="14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898,515"/>
  <p:tag name="LATEXADDIN" val="\documentclass{article}&#10;\usepackage{amsmath}&#10;\pagestyle{empty}&#10;\begin{document}&#10;&#10;$ E(\psi, \vartheta) = \sum_{|\mathbf{b}\rangle} \beta_{|\mathbf{b}\rangle} \langle \mathbf{b} | \: Q \: |\mathbf{b}\rangle = \langle Q \rangle$&#10;&#10;&#10;\end{document}"/>
  <p:tag name="IGUANATEXSIZE" val="20"/>
  <p:tag name="IGUANATEXCURSOR" val="22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77,0247"/>
  <p:tag name="LATEXADDIN" val="\documentclass{article}&#10;\usepackage{amsmath}&#10;\pagestyle{empty}&#10;\begin{document}&#10;&#10;$\langle  \mathbf{Q} \rangle $&#10;&#10;&#10;\end{document}"/>
  <p:tag name="IGUANATEXSIZE" val="24"/>
  <p:tag name="IGUANATEXCURSOR" val="90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429,7"/>
  <p:tag name="LATEXADDIN" val="\documentclass{article}&#10;\usepackage{amsmath}&#10;\pagestyle{empty}&#10;\begin{document}&#10;&#10;$ |\mathbf{b^*}\rangle =  \text{argmin}(\langle \mathbf{b^*} | \: Q \: |\mathbf{b^*}\rangle) $&#10;&#10;&#10;\end{document}"/>
  <p:tag name="IGUANATEXSIZE" val="20"/>
  <p:tag name="IGUANATEXCURSOR" val="10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733"/>
  <p:tag name="ORIGINALWIDTH" val="812,3634"/>
  <p:tag name="LATEXADDIN" val="\documentclass{article}&#10;\usepackage{amsmath}&#10;\pagestyle{empty}&#10;\begin{document}&#10;&#10;$ \vartheta_i' \rightarrow \vartheta_i - \eta \frac{\partial E}{\partial \vartheta_i} $&#10;&#10;&#10;\end{document}"/>
  <p:tag name="IGUANATEXSIZE" val="20"/>
  <p:tag name="IGUANATEXCURSOR" val="16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1066,649"/>
  <p:tag name="LATEXADDIN" val="\documentclass{article}&#10;\usepackage{amsmath}&#10;\pagestyle{empty}&#10;\begin{document}&#10;&#10;$ \frac{\partial E}{\partial \vartheta_i}  \approx \frac{E(\vartheta_i + \varepsilon) - E(\vartheta_i)}{\varepsilon} $&#10;&#10;&#10;\end{document}"/>
  <p:tag name="IGUANATEXSIZE" val="20"/>
  <p:tag name="IGUANATEXCURSOR" val="19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5827"/>
  <p:tag name="ORIGINALWIDTH" val="50,25701"/>
  <p:tag name="LATEXADDIN" val="\documentclass{article}&#10;\usepackage{amsmath}&#10;\pagestyle{empty}&#10;\begin{document}&#10;&#10;$ \varepsilon $&#10;&#10;&#10;\end{document}"/>
  <p:tag name="IGUANATEXSIZE" val="18"/>
  <p:tag name="IGUANATEXCURSOR" val="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071,149"/>
  <p:tag name="LATEXADDIN" val="\documentclass{article}&#10;\usepackage{amsmath}&#10;\pagestyle{empty}&#10;\begin{document}&#10;&#10;$E(\vartheta_i + \varepsilon) \: \text{and} \: E(\vartheta_i)$&#10;&#10;&#10;\end{document}"/>
  <p:tag name="IGUANATEXSIZE" val="18"/>
  <p:tag name="IGUANATEXCURSOR" val="12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2032,034"/>
  <p:tag name="LATEXADDIN" val="\documentclass{article}&#10;\usepackage{amsmath}&#10;\pagestyle{empty}&#10;\begin{document}&#10;&#10;$ 2 \frac{\partial E(\vartheta_i)}{\vartheta_i} = E (\vartheta_i + \pi/2) - E(\vartheta_i - \pi/2) $&#10;&#10;&#10;\end{document}"/>
  <p:tag name="IGUANATEXSIZE" val="18"/>
  <p:tag name="IGUANATEXCURSOR" val="17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683"/>
  <p:tag name="ORIGINALWIDTH" val="1960,774"/>
  <p:tag name="LATEXADDIN" val="\documentclass{article}&#10;\usepackage{amsmath}&#10;\pagestyle{empty}&#10;\begin{document}&#10;&#10;$ f(\mathbf{z}) \sim \sum_{k} [z_k z_{k'} + (1-z_k)(1-z_{k'})]$&#10;&#10;&#10;\end{document}"/>
  <p:tag name="IGUANATEXSIZE" val="20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6055"/>
  <p:tag name="ORIGINALWIDTH" val="417,8083"/>
  <p:tag name="LATEXADDIN" val="\documentclass{article}&#10;\usepackage{amsmath}&#10;\pagestyle{empty}&#10;\begin{document}&#10;&#10;$ z_4 \: - \: z_5$&#10;&#10;&#10;\end{document}"/>
  <p:tag name="IGUANATEXSIZE" val="18"/>
  <p:tag name="IGUANATEXCURSOR" val="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51197"/>
  <p:tag name="ORIGINALWIDTH" val="327,7957"/>
  <p:tag name="LATEXADDIN" val="\documentclass{article}&#10;\usepackage{amsmath}&#10;\pagestyle{empty}&#10;\begin{document}&#10;&#10;$ m=5 $&#10;&#10;&#10;\end{document}"/>
  <p:tag name="IGUANATEXSIZE" val="18"/>
  <p:tag name="IGUANATEXCURSOR" val="8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49,5488"/>
  <p:tag name="LATEXADDIN" val="\documentclass{article}&#10;\usepackage{amsmath}&#10;\pagestyle{empty}&#10;\begin{document}&#10;&#10;$ \rho ( \langle \mathbf{Q} \rangle ) $&#10;&#10;&#10;\end{document}"/>
  <p:tag name="IGUANATEXSIZE" val="18"/>
  <p:tag name="IGUANATEXCURSOR" val="118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77,0247"/>
  <p:tag name="LATEXADDIN" val="\documentclass{article}&#10;\usepackage{amsmath}&#10;\pagestyle{empty}&#10;\begin{document}&#10;&#10;$\langle  \mathbf{Q} \rangle $&#10;&#10;&#10;\end{document}"/>
  <p:tag name="IGUANATEXSIZE" val="18"/>
  <p:tag name="IGUANATEXCURSOR" val="90"/>
  <p:tag name="TRANSPARENCY" val="Fals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22538</TotalTime>
  <Words>4832</Words>
  <Application>Microsoft Office PowerPoint</Application>
  <PresentationFormat>Widescreen</PresentationFormat>
  <Paragraphs>671</Paragraphs>
  <Slides>50</Slides>
  <Notes>28</Notes>
  <HiddenSlides>36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LM Roman 10</vt:lpstr>
      <vt:lpstr>Segoe UI</vt:lpstr>
      <vt:lpstr>Office Theme</vt:lpstr>
      <vt:lpstr>Quadratic optimization with quantum computing Biweekely Presentation IV</vt:lpstr>
      <vt:lpstr>Overview</vt:lpstr>
      <vt:lpstr>Mathematical background</vt:lpstr>
      <vt:lpstr>Mathematical background</vt:lpstr>
      <vt:lpstr>Mathematical background</vt:lpstr>
      <vt:lpstr>Mathematical background</vt:lpstr>
      <vt:lpstr>Boson sampling</vt:lpstr>
      <vt:lpstr>Boson sampling</vt:lpstr>
      <vt:lpstr>Boson sampling</vt:lpstr>
      <vt:lpstr>Boson sampling</vt:lpstr>
      <vt:lpstr>Variational solver</vt:lpstr>
      <vt:lpstr>Setup</vt:lpstr>
      <vt:lpstr>Results: break minimization</vt:lpstr>
      <vt:lpstr>Results: Max-cut</vt:lpstr>
      <vt:lpstr>Application: break minimization</vt:lpstr>
      <vt:lpstr>Application: break minimization</vt:lpstr>
      <vt:lpstr>Open questions</vt:lpstr>
      <vt:lpstr>Combinatorial optimization</vt:lpstr>
      <vt:lpstr>PowerPoint Presentation</vt:lpstr>
      <vt:lpstr>PowerPoint Presentation</vt:lpstr>
      <vt:lpstr>Max-Cut Problem</vt:lpstr>
      <vt:lpstr>Max-Cut Problem</vt:lpstr>
      <vt:lpstr>Max-Cut Problem</vt:lpstr>
      <vt:lpstr>Max-Cut Problem</vt:lpstr>
      <vt:lpstr>Max-Cut Problem</vt:lpstr>
      <vt:lpstr>Max-Cut Problem</vt:lpstr>
      <vt:lpstr>Max-Cut Problem</vt:lpstr>
      <vt:lpstr>Quantum computer simulator</vt:lpstr>
      <vt:lpstr>Progress</vt:lpstr>
      <vt:lpstr>Progress</vt:lpstr>
      <vt:lpstr>Overview</vt:lpstr>
      <vt:lpstr>Combinatorial optimization</vt:lpstr>
      <vt:lpstr>Quadratic unconstrained binary optimization - QUBO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overview</vt:lpstr>
      <vt:lpstr>PowerPoint Presentation</vt:lpstr>
      <vt:lpstr>Application: break minimization</vt:lpstr>
      <vt:lpstr>Break minimization: formulation</vt:lpstr>
      <vt:lpstr>Break minimization: formulation</vt:lpstr>
      <vt:lpstr>QUBO and number of breaks</vt:lpstr>
      <vt:lpstr>Progress</vt:lpstr>
      <vt:lpstr>Progress</vt:lpstr>
      <vt:lpstr>Conclusion</vt:lpstr>
      <vt:lpstr>Side note: Barabási-Albert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optimization with quantum computing</dc:title>
  <dc:creator>Balint831@sulid.hu</dc:creator>
  <cp:lastModifiedBy>Balint831@sulid.hu</cp:lastModifiedBy>
  <cp:revision>301</cp:revision>
  <cp:lastPrinted>2022-04-24T19:59:40Z</cp:lastPrinted>
  <dcterms:created xsi:type="dcterms:W3CDTF">2022-02-21T08:30:20Z</dcterms:created>
  <dcterms:modified xsi:type="dcterms:W3CDTF">2022-05-09T20:29:53Z</dcterms:modified>
</cp:coreProperties>
</file>