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75200" autoAdjust="0"/>
  </p:normalViewPr>
  <p:slideViewPr>
    <p:cSldViewPr snapToGrid="0">
      <p:cViewPr varScale="1">
        <p:scale>
          <a:sx n="126" d="100"/>
          <a:sy n="126" d="100"/>
        </p:scale>
        <p:origin x="15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B2F96-B852-4E62-A440-A40FC6EE8BF4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5627-2EC6-4212-8271-F1EB6C1D5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I’m going to talk about today is the theoretical background of the properties of bosonic circuits and doing calculations with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The reason I chose this project is that quantum computers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have the potential to revolutionize computation by making certain types of classical problems solvable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While no quantum computer is sophisticated enough to do these calculations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yet</a:t>
            </a:r>
            <a:r>
              <a:rPr lang="hu-HU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r>
              <a:rPr lang="hu-HU" sz="1800" b="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But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great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progress</a:t>
            </a: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is under way.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63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Tx/>
              <a:buNone/>
              <a:tabLst>
                <a:tab pos="5943600" algn="r"/>
              </a:tabLst>
              <a:defRPr/>
            </a:pPr>
            <a:r>
              <a:rPr lang="en-US" sz="18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I’d like to begin with an open question that is:</a:t>
            </a:r>
            <a:endParaRPr lang="hu-HU" sz="18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an optical quantum computer that can outperform any existing classical computer?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and equipment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(other than time and memory)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will this device need?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</a:t>
            </a:r>
            <a:r>
              <a:rPr lang="hu-HU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our</a:t>
            </a:r>
            <a:r>
              <a:rPr lang="en-US" sz="1200" dirty="0">
                <a:effectLst/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technology to reach this?</a:t>
            </a:r>
            <a:endParaRPr lang="hu-HU" sz="1200" dirty="0">
              <a:effectLst/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  <a:p>
            <a:r>
              <a:rPr lang="hu-HU" dirty="0"/>
              <a:t>There was a tremendous effort made in this field. One of the results was a scheme that is quite promising, but it needs a tremendous amount of hardware: </a:t>
            </a:r>
          </a:p>
          <a:p>
            <a:r>
              <a:rPr lang="en-US" dirty="0"/>
              <a:t>we would need billions of linear optical elements and millions of single photon sources.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begs the question: Is there any easier way to do this? Boson sampling answers that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90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0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and vacuum states, that are propagated through a linear optics network.  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7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Then the question is why do we need a quantum computer for that?</a:t>
            </a:r>
          </a:p>
          <a:p>
            <a:r>
              <a:rPr lang="hu-HU" dirty="0"/>
              <a:t>One of the key results is that measuring the probability of a given configuration is proportional to a permanent of the A matrix.</a:t>
            </a:r>
          </a:p>
          <a:p>
            <a:r>
              <a:rPr lang="hu-HU" dirty="0"/>
              <a:t>The A matrix is a unitary transformation describing the linear optics network and the output configuration.</a:t>
            </a:r>
          </a:p>
          <a:p>
            <a:r>
              <a:rPr lang="hu-HU" dirty="0"/>
              <a:t>It is a very hard problem to calculate complex-valued matrix permanents. So boson sampling is classically inefficient to simulate, we need a real quantum device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06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This is the model overview of the variational bosonic solver.</a:t>
            </a:r>
          </a:p>
          <a:p>
            <a:r>
              <a:rPr lang="hu-HU" dirty="0"/>
              <a:t>In the first step we generate a quantum state with the M-mode interferometer. </a:t>
            </a:r>
          </a:p>
          <a:p>
            <a:r>
              <a:rPr lang="hu-HU" dirty="0"/>
              <a:t>The amplitudes of the quantum states depend on the circuit elements’ angles, thetas and psis.</a:t>
            </a:r>
          </a:p>
          <a:p>
            <a:endParaRPr lang="hu-HU" dirty="0"/>
          </a:p>
          <a:p>
            <a:r>
              <a:rPr lang="hu-HU" dirty="0"/>
              <a:t>Then we apply a parity function so that the we map the optical states to a many-qubit hilbert space. Then we have our qubits. </a:t>
            </a:r>
          </a:p>
          <a:p>
            <a:r>
              <a:rPr lang="hu-HU" dirty="0"/>
              <a:t>Note: Each qubit state has a some energy associated with it.</a:t>
            </a:r>
          </a:p>
          <a:p>
            <a:endParaRPr lang="hu-HU" dirty="0"/>
          </a:p>
          <a:p>
            <a:r>
              <a:rPr lang="hu-HU" dirty="0"/>
              <a:t>So we apply the parity functions and record the amplitudes of the qubits.</a:t>
            </a:r>
          </a:p>
          <a:p>
            <a:endParaRPr lang="hu-HU" dirty="0"/>
          </a:p>
          <a:p>
            <a:r>
              <a:rPr lang="hu-HU" dirty="0"/>
              <a:t>Then using these amplitudes and the qubit states we calculate the expected value of the energy – it is the objective function, that we try to minimize. </a:t>
            </a:r>
          </a:p>
          <a:p>
            <a:endParaRPr lang="hu-HU" dirty="0"/>
          </a:p>
          <a:p>
            <a:r>
              <a:rPr lang="hu-HU" dirty="0"/>
              <a:t>Then we tweak the psi and theta parameters with gradient descent and do the previous steps again.</a:t>
            </a:r>
          </a:p>
          <a:p>
            <a:endParaRPr lang="hu-HU" dirty="0"/>
          </a:p>
          <a:p>
            <a:r>
              <a:rPr lang="hu-HU" dirty="0"/>
              <a:t>The goal is to find the smallest energy and the associated bit string.</a:t>
            </a:r>
          </a:p>
          <a:p>
            <a:endParaRPr lang="hu-HU" dirty="0"/>
          </a:p>
          <a:p>
            <a:r>
              <a:rPr lang="hu-HU" dirty="0"/>
              <a:t>So, how can we use this ? We need to formulate our our problem as optimizing the energy by choosing an appropriate Hamiltonian matrix.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3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1A0-6EFC-4A4D-81CB-2B45F8E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27F6-56B8-4D7E-A334-801D5729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CF5B-F4DC-45F9-99B4-07F2174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2E49-F616-4534-A5A9-FF4A3417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9E2-6F0B-40CD-AF17-8F1574EF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3F-E9C6-4703-98EB-201DBAD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07E2-960B-45F8-B7BC-A89F7E56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A878-7EDE-444D-9662-C6D55E4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F5B6-8CEF-414E-B3FB-F7630E4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D411-D29A-42B7-B9D7-549790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8A04-EAFC-4964-BCCB-3E918B6C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AD4C4-6066-4971-ACB6-0B5AA420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22F6-AE0D-41AD-BEEB-196AF2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036-F972-4581-AEEA-AA6EA23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DEA-56FD-4402-A141-EF62AEB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4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6F2-4F01-4BC8-910A-E802B0C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B1E8-4890-4B13-BD70-0700F1C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80C-BC5D-4F3E-80C2-56F60B6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DFB8-8816-40F1-A40D-82771F34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0BE7-F605-41D7-B191-54CF2D8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0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D1-AB6E-413B-9D15-F8D086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F36D-CDE2-4695-8F70-77153B0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BAA-45A7-4B4C-8317-B13E046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308-E247-426F-A008-9D969704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2FF-100C-478E-8929-AC46FCD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8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2C1-C96E-4D0B-8C79-7C0D86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383-B916-440E-B821-648DAC03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59EB-C686-4329-89CA-0D2ECBD3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0AA-E432-4317-B9F8-68053EF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AA0C-BF92-4AF2-BCC2-B0DD90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45-5A7A-4E46-9767-8662CAC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15D8-1A21-42BB-9062-C9A2B70E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3A3-BC41-454C-A8A9-D26A7A93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34F5-E014-4D7A-84DC-0EB0A3ED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7330-C887-4301-BC71-27B7E48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A19C-B8ED-4C93-9F38-0C9194EC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6C72-D74A-473A-B4A5-EF985999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21E2A-10AA-49CF-B760-5A57964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7356-7BE6-435B-954F-27693CD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DC-E1C4-411D-8BD3-3F253C9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D0D0-5977-48A7-9ABC-C581F316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4C00-E1D1-462E-91AF-6B185AC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C25F-E80B-432E-8062-9C134E1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527A-9078-41A2-9968-B1FE47A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2F469-01AF-494A-8B5F-197486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E447-3DF1-41FB-B8B7-FE502D4B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21E-86F7-422A-A397-F089817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CE2E-EB30-4E4F-804D-CFF7CB4A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084-A445-4D43-8DE6-0EF9DC41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5A1C-A2B0-426D-9EA7-269929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5B15-A0D6-4490-B642-E829432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9D9-0AAD-4A59-B666-123E5E4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5B6-B8C3-4AB2-A911-6A7E083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64BF-C456-4BF6-A633-ABEA7B7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2D13-2C2B-4AA5-A7C2-40111D5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8482-2729-40D0-BB23-0AA63E5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484A-228F-4571-BAE9-E6BF0BE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2C14-9E07-4686-A67F-2A56924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F9AF-F639-48F9-9727-2C2F0F2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E711-C308-4824-9846-F2A9BF38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62-1E3E-4381-9FDA-CFECE832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A5EC-5C40-4D16-A161-35791B9AB6ED}" type="datetimeFigureOut">
              <a:rPr lang="hu-HU" smtClean="0"/>
              <a:t>2022. 03. 24.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CBE-FE97-4CC8-990A-3945AF2E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951-DC16-41B9-A574-8CD67968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53A-68F6-4A66-8B82-AEEF7456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Quadratic optimization with 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ADD9-2F12-45C9-925E-F85334D83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Bálint Hantos</a:t>
            </a:r>
          </a:p>
          <a:p>
            <a:r>
              <a:rPr lang="hu-HU" dirty="0"/>
              <a:t>Supervisor: Péter Rakyta</a:t>
            </a:r>
          </a:p>
        </p:txBody>
      </p:sp>
    </p:spTree>
    <p:extLst>
      <p:ext uri="{BB962C8B-B14F-4D97-AF65-F5344CB8AC3E}">
        <p14:creationId xmlns:p14="http://schemas.microsoft.com/office/powerpoint/2010/main" val="425440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32D4-326C-4797-A966-CB25DC44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hu-HU" dirty="0">
                <a:latin typeface="+mn-lt"/>
              </a:rPr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CCF5-9AC4-4EEE-9510-C9EDD834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020" y="1825625"/>
            <a:ext cx="5859780" cy="435133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</a:t>
            </a:r>
            <a:r>
              <a:rPr lang="hu-HU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powerful</a:t>
            </a: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optical quantum computer?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 and equipment will this device need?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 technology to reach this?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65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C24B-D202-49E0-9803-FF84FB4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Application: Quadratic unconstrained binary optimization - QUBO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9885AF-3C87-4FAC-9CE6-7B90EEB9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21" y="3538934"/>
            <a:ext cx="9292958" cy="24360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E67D9E-374D-441A-BADD-BFB49C63CB44}"/>
              </a:ext>
            </a:extLst>
          </p:cNvPr>
          <p:cNvSpPr txBox="1"/>
          <p:nvPr/>
        </p:nvSpPr>
        <p:spPr>
          <a:xfrm>
            <a:off x="1449521" y="1690688"/>
            <a:ext cx="1032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Closely related to the Ising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Used in graph theory, finance,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903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7482896" y="6185098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355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</p:spTree>
    <p:extLst>
      <p:ext uri="{BB962C8B-B14F-4D97-AF65-F5344CB8AC3E}">
        <p14:creationId xmlns:p14="http://schemas.microsoft.com/office/powerpoint/2010/main" val="17954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7482896" y="6185098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355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CD95B-BF53-42B6-BE21-184E25A17753}"/>
              </a:ext>
            </a:extLst>
          </p:cNvPr>
          <p:cNvSpPr txBox="1"/>
          <p:nvPr/>
        </p:nvSpPr>
        <p:spPr>
          <a:xfrm>
            <a:off x="838200" y="2681288"/>
            <a:ext cx="5483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+mj-lt"/>
              </a:rPr>
              <a:t>Relation to matrix permanents: </a:t>
            </a: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A – unitary of the linear optics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Complex-valued permanent: #P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Boson sampling is classically inefficient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81C2C-BC4B-42FE-AB26-55C621B2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31" y="3023060"/>
            <a:ext cx="2708627" cy="7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A7AF-4038-4E92-86E2-EE6BDB2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Energy and number of breaks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48A7B4B-4241-463C-8D97-4935CCB8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9925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431C-E03F-4A39-9BF4-F1AD362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460632-FD01-470B-BABC-59A55760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277028"/>
            <a:ext cx="6630325" cy="34485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C46C8-67F2-4E99-8267-0BBE969017A2}"/>
              </a:ext>
            </a:extLst>
          </p:cNvPr>
          <p:cNvSpPr txBox="1"/>
          <p:nvPr/>
        </p:nvSpPr>
        <p:spPr>
          <a:xfrm>
            <a:off x="5046133" y="6311899"/>
            <a:ext cx="822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Bradler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Kamil, and Hugo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Wallner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2021</a:t>
            </a:r>
            <a:endParaRPr lang="hu-HU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01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777</Words>
  <Application>Microsoft Office PowerPoint</Application>
  <PresentationFormat>Widescreen</PresentationFormat>
  <Paragraphs>80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LM Roman 10</vt:lpstr>
      <vt:lpstr>Office Theme</vt:lpstr>
      <vt:lpstr>Quadratic optimization with quantum computing</vt:lpstr>
      <vt:lpstr>Open questions</vt:lpstr>
      <vt:lpstr>Application: Quadratic unconstrained binary optimization - QUBO</vt:lpstr>
      <vt:lpstr>PowerPoint Presentation</vt:lpstr>
      <vt:lpstr>PowerPoint Presentation</vt:lpstr>
      <vt:lpstr>Energy and number of breaks</vt:lpstr>
      <vt:lpstr>Model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optimization with quantum computing</dc:title>
  <dc:creator>Balint831@sulid.hu</dc:creator>
  <cp:lastModifiedBy>Balint831@sulid.hu</cp:lastModifiedBy>
  <cp:revision>7</cp:revision>
  <dcterms:created xsi:type="dcterms:W3CDTF">2022-02-21T08:30:20Z</dcterms:created>
  <dcterms:modified xsi:type="dcterms:W3CDTF">2022-03-27T20:00:02Z</dcterms:modified>
</cp:coreProperties>
</file>