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BF232A-37F9-4EB0-B380-02AC5F25A31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71E83D-5E42-48AD-9126-BDC1CD38216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43EDEF-5A5F-45DD-9D0D-4191FE71711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EA8843-1F48-4DB1-8795-54C34317260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D8A277-5640-4EE4-AEAF-B390AD57653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C57C93-3E13-44CB-8528-6D0CC4D42C7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6D7AD0-08AB-4484-B547-89CBD16DDF4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B6B791-10DA-4932-89ED-EEC6BA9DC3C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C153D5-8FE7-4C51-84AF-CC6B1C3E6D9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88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14E72F-0673-4687-939C-63723484FDF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9DDEE0-01F2-4582-BE3A-86096D7CE3A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2044BE-CA8C-4C64-9D3E-CCA82C930F2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264316-953A-4E38-AB64-6F0C0D65ED1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C0EB5F-00E0-4946-BFDF-9D7B651A867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5E7C67-08A9-472F-99CA-9BD048FFBCE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DDA149-3C4F-4923-A0E0-16DA8182534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E676AA-D111-43ED-91F4-F62D87022B8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048E73-D149-48F0-AA1B-1E8BFF04C00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F38970-5EC5-4183-8DDB-0B79D9CBF7D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EF9EE5-A6DC-45BC-955B-2315B4F3581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88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B2B505-53DD-4C6D-906D-5A555DAFC01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EBF30C-EB87-46A3-98FB-75FD628184C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69742C-193D-4EF7-A56C-2F16860BC5E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2DDA2F-CAFF-482E-B46F-4C741548C1E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e2b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88416A4-A400-41A3-A0F4-DA69D445F011}" type="slidenum">
              <a:rPr b="0" lang="en" sz="10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&lt;szám&gt;</a:t>
            </a:fld>
            <a:endParaRPr b="0" lang="hu-HU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hu-HU" sz="4400" spc="-1" strike="noStrike">
                <a:latin typeface="Arial"/>
              </a:rPr>
              <a:t>Címszöveg formátumának </a:t>
            </a:r>
            <a:r>
              <a:rPr b="0" lang="hu-HU" sz="4400" spc="-1" strike="noStrike">
                <a:latin typeface="Arial"/>
              </a:rPr>
              <a:t>szerkesztése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Vázlatszöveg formátumának szerkesztése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Második vázlatszint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Harmadik vázlatszint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Negyedik vázlatszint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Ötödik vázlatszint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Hatodik vázlatszint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Hetedik vázlatszint</a:t>
            </a:r>
            <a:endParaRPr b="0" lang="hu-H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800" spc="-1" strike="noStrike">
                <a:latin typeface="Arial"/>
              </a:rPr>
              <a:t>Címszöveg formátumának szerkesztése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7f7f7f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D3E2330-D79C-4C30-B2B9-343226501E0D}" type="slidenum">
              <a:rPr b="0" lang="en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&lt;szám&gt;</a:t>
            </a:fld>
            <a:endParaRPr b="0" lang="hu-HU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Vázlatszöveg formátumának szerkesztése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Második vázlatszint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Harmadik vázlatszint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Negyedik vázlatszint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Ötödik vázlatszint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Hatodik vázlatszint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Hetedik vázlatszint</a:t>
            </a:r>
            <a:endParaRPr b="0" lang="hu-H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1520" y="720000"/>
            <a:ext cx="7140240" cy="34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Raleway"/>
                <a:ea typeface="Raleway"/>
              </a:rPr>
              <a:t>Swagger UI (and OAS)</a:t>
            </a:r>
            <a:br>
              <a:rPr sz="4800"/>
            </a:br>
            <a:br>
              <a:rPr sz="4800"/>
            </a:br>
            <a:r>
              <a:rPr b="1" i="1" lang="en" sz="3500" spc="-1" strike="noStrike">
                <a:solidFill>
                  <a:srgbClr val="ffffff"/>
                </a:solidFill>
                <a:latin typeface="Raleway"/>
                <a:ea typeface="Raleway"/>
              </a:rPr>
              <a:t>Presented by</a:t>
            </a:r>
            <a:br>
              <a:rPr sz="3500"/>
            </a:br>
            <a:r>
              <a:rPr b="1" lang="en" sz="3500" spc="-1" strike="noStrike">
                <a:solidFill>
                  <a:srgbClr val="00ff00"/>
                </a:solidFill>
                <a:latin typeface="Raleway"/>
                <a:ea typeface="Raleway"/>
              </a:rPr>
              <a:t>Bálint Mészáros</a:t>
            </a:r>
            <a:endParaRPr b="0" lang="hu-HU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00ff00"/>
                </a:solidFill>
                <a:latin typeface="Raleway"/>
                <a:ea typeface="Raleway"/>
              </a:rPr>
              <a:t>OAS</a:t>
            </a:r>
            <a:br>
              <a:rPr sz="3600"/>
            </a:br>
            <a:endParaRPr b="0" lang="hu-HU" sz="36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11760" y="1143720"/>
            <a:ext cx="3439800" cy="1674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OpenAPI Specification is a standard, language-agnostic interface to RESTful APIs</a:t>
            </a:r>
            <a:endParaRPr b="0" lang="hu-HU" sz="2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140000" y="1260000"/>
            <a:ext cx="485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55680">
              <a:lnSpc>
                <a:spcPct val="115000"/>
              </a:lnSpc>
              <a:buClr>
                <a:srgbClr val="ffffff"/>
              </a:buClr>
              <a:buFont typeface="Raleway"/>
              <a:buChar char="●"/>
            </a:pPr>
            <a:r>
              <a:rPr b="1" lang="en" sz="2000" spc="-1" strike="noStrike">
                <a:solidFill>
                  <a:srgbClr val="ffffff"/>
                </a:solidFill>
                <a:latin typeface="Raleway"/>
                <a:ea typeface="Raleway"/>
              </a:rPr>
              <a:t>documentation generation tools to display the API</a:t>
            </a:r>
            <a:endParaRPr b="0" lang="hu-HU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ffffff"/>
              </a:buClr>
              <a:buFont typeface="Raleway"/>
              <a:buChar char="●"/>
            </a:pPr>
            <a:r>
              <a:rPr b="1" lang="en" sz="2000" spc="-1" strike="noStrike">
                <a:solidFill>
                  <a:srgbClr val="ffffff"/>
                </a:solidFill>
                <a:latin typeface="Raleway"/>
                <a:ea typeface="Raleway"/>
              </a:rPr>
              <a:t>code generation tools to generate servers and clients</a:t>
            </a:r>
            <a:endParaRPr b="0" lang="hu-HU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ffffff"/>
              </a:buClr>
              <a:buFont typeface="Raleway"/>
              <a:buChar char="●"/>
            </a:pPr>
            <a:r>
              <a:rPr b="1" lang="en" sz="2000" spc="-1" strike="noStrike">
                <a:solidFill>
                  <a:srgbClr val="ffffff"/>
                </a:solidFill>
                <a:latin typeface="Raleway"/>
                <a:ea typeface="Raleway"/>
              </a:rPr>
              <a:t>testing tools</a:t>
            </a:r>
            <a:endParaRPr b="0" lang="hu-HU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ffffff"/>
              </a:buClr>
              <a:buFont typeface="Raleway"/>
              <a:buChar char="●"/>
            </a:pPr>
            <a:r>
              <a:rPr b="1" lang="en" sz="2000" spc="-1" strike="noStrike">
                <a:solidFill>
                  <a:srgbClr val="ffffff"/>
                </a:solidFill>
                <a:latin typeface="Raleway"/>
                <a:ea typeface="Raleway"/>
              </a:rPr>
              <a:t>etc.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3751920" y="736200"/>
            <a:ext cx="333792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r>
              <a:rPr b="1" lang="en" sz="2600" spc="-1" strike="noStrike">
                <a:solidFill>
                  <a:srgbClr val="ffffff"/>
                </a:solidFill>
                <a:latin typeface="Raleway"/>
              </a:rPr>
              <a:t>Can be used by:</a:t>
            </a:r>
            <a:endParaRPr b="0" lang="hu-H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00ff00"/>
                </a:solidFill>
                <a:latin typeface="Raleway"/>
                <a:ea typeface="Raleway"/>
              </a:rPr>
              <a:t>OpenAPI Document</a:t>
            </a:r>
            <a:endParaRPr b="0" lang="hu-HU" sz="36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311760" y="1143720"/>
            <a:ext cx="6347880" cy="1375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a JSON object, which may be represented either in JSON or YAML format</a:t>
            </a:r>
            <a:endParaRPr b="0" lang="hu-HU" sz="2400" spc="-1" strike="noStrike">
              <a:latin typeface="Arial"/>
            </a:endParaRPr>
          </a:p>
        </p:txBody>
      </p:sp>
      <p:sp>
        <p:nvSpPr>
          <p:cNvPr id="85" name="Google Shape;65;p 1"/>
          <p:cNvSpPr/>
          <p:nvPr/>
        </p:nvSpPr>
        <p:spPr>
          <a:xfrm>
            <a:off x="2795760" y="3123720"/>
            <a:ext cx="6347880" cy="13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uses this existing document and makes it interactive by generating an HTML (and JS) based interactive visualization</a:t>
            </a:r>
            <a:endParaRPr b="0" lang="hu-HU" sz="2400" spc="-1" strike="noStrike">
              <a:latin typeface="Arial"/>
            </a:endParaRPr>
          </a:p>
        </p:txBody>
      </p:sp>
      <p:sp>
        <p:nvSpPr>
          <p:cNvPr id="86" name="Google Shape;64;p 2"/>
          <p:cNvSpPr/>
          <p:nvPr/>
        </p:nvSpPr>
        <p:spPr>
          <a:xfrm>
            <a:off x="2795760" y="2475360"/>
            <a:ext cx="523152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00ff00"/>
                </a:solidFill>
                <a:latin typeface="Raleway"/>
                <a:ea typeface="Raleway"/>
              </a:rPr>
              <a:t>Swagger UI </a:t>
            </a:r>
            <a:endParaRPr b="0" lang="hu-H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00ff00"/>
                </a:solidFill>
                <a:latin typeface="Raleway"/>
                <a:ea typeface="Raleway"/>
              </a:rPr>
              <a:t>Why did I choose Swagger UI?</a:t>
            </a:r>
            <a:br>
              <a:rPr sz="3600"/>
            </a:br>
            <a:endParaRPr b="0" lang="hu-HU" sz="36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1031760" y="3780000"/>
            <a:ext cx="724788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Swagger UI is bundled together with OAS from 3.0 version</a:t>
            </a:r>
            <a:endParaRPr b="0" lang="hu-HU" sz="2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10960" y="2106000"/>
            <a:ext cx="6628680" cy="1313640"/>
          </a:xfrm>
          <a:prstGeom prst="rect">
            <a:avLst/>
          </a:prstGeom>
          <a:ln w="0">
            <a:noFill/>
          </a:ln>
        </p:spPr>
      </p:pic>
      <p:sp>
        <p:nvSpPr>
          <p:cNvPr id="90" name="Google Shape;65;p 5"/>
          <p:cNvSpPr/>
          <p:nvPr/>
        </p:nvSpPr>
        <p:spPr>
          <a:xfrm>
            <a:off x="1031760" y="1440000"/>
            <a:ext cx="724788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It is easy to integrate into Spring Boot!</a:t>
            </a:r>
            <a:endParaRPr b="0" lang="hu-H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00ff00"/>
                </a:solidFill>
                <a:latin typeface="Raleway"/>
                <a:ea typeface="Raleway"/>
              </a:rPr>
              <a:t>Why did I choose Swagger UI?</a:t>
            </a:r>
            <a:br>
              <a:rPr sz="3600"/>
            </a:br>
            <a:endParaRPr b="0" lang="hu-HU" sz="3600" spc="-1" strike="noStrike">
              <a:latin typeface="Arial"/>
            </a:endParaRPr>
          </a:p>
        </p:txBody>
      </p:sp>
      <p:sp>
        <p:nvSpPr>
          <p:cNvPr id="92" name="Google Shape;65;p 7"/>
          <p:cNvSpPr/>
          <p:nvPr/>
        </p:nvSpPr>
        <p:spPr>
          <a:xfrm>
            <a:off x="1031760" y="1440000"/>
            <a:ext cx="724788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No additional configuration is needed, it will generate documentation in JSON/YAML and HTML format</a:t>
            </a:r>
            <a:br>
              <a:rPr sz="2400"/>
            </a:br>
            <a:br>
              <a:rPr sz="2400"/>
            </a:b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This documentation can be completed by comments using swagger-api annotations</a:t>
            </a:r>
            <a:endParaRPr b="0" lang="hu-H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00ff00"/>
                </a:solidFill>
                <a:latin typeface="Raleway"/>
                <a:ea typeface="Raleway"/>
              </a:rPr>
              <a:t>Why did I choose Swagger UI?</a:t>
            </a:r>
            <a:br>
              <a:rPr sz="3600"/>
            </a:br>
            <a:endParaRPr b="0" lang="hu-HU" sz="3600" spc="-1" strike="noStrike">
              <a:latin typeface="Arial"/>
            </a:endParaRPr>
          </a:p>
        </p:txBody>
      </p:sp>
      <p:sp>
        <p:nvSpPr>
          <p:cNvPr id="94" name="Google Shape;65;p 2"/>
          <p:cNvSpPr/>
          <p:nvPr/>
        </p:nvSpPr>
        <p:spPr>
          <a:xfrm>
            <a:off x="1031760" y="1440000"/>
            <a:ext cx="724788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It supports Spring Security so it can be used with secured endpoints</a:t>
            </a:r>
            <a:endParaRPr b="0" lang="hu-H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hu-H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It serves as an enhanced Postman/Insomnia</a:t>
            </a:r>
            <a:endParaRPr b="0" lang="hu-H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379880" y="216000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00ff00"/>
                </a:solidFill>
                <a:latin typeface="Raleway"/>
                <a:ea typeface="Raleway"/>
              </a:rPr>
              <a:t>Let’s see it in action! :)</a:t>
            </a:r>
            <a:br>
              <a:rPr sz="3600"/>
            </a:br>
            <a:endParaRPr b="0" lang="hu-H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hu-HU</dc:language>
  <cp:lastModifiedBy/>
  <dcterms:modified xsi:type="dcterms:W3CDTF">2023-04-05T18:12:27Z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