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63" r:id="rId4"/>
    <p:sldId id="261" r:id="rId5"/>
    <p:sldId id="264" r:id="rId6"/>
    <p:sldId id="275" r:id="rId7"/>
    <p:sldId id="265" r:id="rId8"/>
    <p:sldId id="276" r:id="rId9"/>
    <p:sldId id="278" r:id="rId10"/>
    <p:sldId id="279" r:id="rId11"/>
    <p:sldId id="266" r:id="rId12"/>
    <p:sldId id="267" r:id="rId13"/>
    <p:sldId id="268" r:id="rId14"/>
    <p:sldId id="269" r:id="rId15"/>
    <p:sldId id="270" r:id="rId16"/>
    <p:sldId id="285" r:id="rId17"/>
    <p:sldId id="260" r:id="rId18"/>
    <p:sldId id="271" r:id="rId19"/>
    <p:sldId id="272" r:id="rId20"/>
    <p:sldId id="280" r:id="rId21"/>
    <p:sldId id="273" r:id="rId22"/>
    <p:sldId id="274" r:id="rId23"/>
    <p:sldId id="281" r:id="rId24"/>
    <p:sldId id="282" r:id="rId25"/>
    <p:sldId id="283" r:id="rId26"/>
    <p:sldId id="259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ontserrat" pitchFamily="2" charset="77"/>
      <p:regular r:id="rId33"/>
      <p:bold r:id="rId34"/>
      <p:italic r:id="rId35"/>
      <p:boldItalic r:id="rId36"/>
    </p:embeddedFont>
    <p:embeddedFont>
      <p:font typeface="Montserrat Medium" panose="020F0502020204030204" pitchFamily="3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ivgZo63y/hBcuP5PtCgfM0iSd+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762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bg-BG" dirty="0"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146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443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7517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015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734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4881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12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813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bg-BG"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599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370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1978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097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3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BG"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578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1891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280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3875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234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816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646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213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3548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299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147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Slide">
  <p:cSld name="Headlin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85787" y="6004500"/>
            <a:ext cx="12192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6"/>
          <p:cNvSpPr txBox="1"/>
          <p:nvPr/>
        </p:nvSpPr>
        <p:spPr>
          <a:xfrm>
            <a:off x="1354138" y="3035656"/>
            <a:ext cx="948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1354138" y="4341762"/>
            <a:ext cx="94836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3189344" y="1823307"/>
            <a:ext cx="31545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6"/>
          <p:cNvSpPr txBox="1"/>
          <p:nvPr/>
        </p:nvSpPr>
        <p:spPr>
          <a:xfrm>
            <a:off x="3189396" y="2145049"/>
            <a:ext cx="38736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9F1A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 txBox="1">
            <a:spLocks noGrp="1"/>
          </p:cNvSpPr>
          <p:nvPr>
            <p:ph type="body" idx="1"/>
          </p:nvPr>
        </p:nvSpPr>
        <p:spPr>
          <a:xfrm>
            <a:off x="1354138" y="3035656"/>
            <a:ext cx="94837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2"/>
          </p:nvPr>
        </p:nvSpPr>
        <p:spPr>
          <a:xfrm>
            <a:off x="1354138" y="4341762"/>
            <a:ext cx="94837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None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3"/>
          </p:nvPr>
        </p:nvSpPr>
        <p:spPr>
          <a:xfrm>
            <a:off x="3189344" y="1823307"/>
            <a:ext cx="3154362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4"/>
          </p:nvPr>
        </p:nvSpPr>
        <p:spPr>
          <a:xfrm>
            <a:off x="3189396" y="2145049"/>
            <a:ext cx="3873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9F1AE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9F1AE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rgbClr val="69F1A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>
            <a:spLocks noGrp="1"/>
          </p:cNvSpPr>
          <p:nvPr>
            <p:ph type="pic" idx="5"/>
          </p:nvPr>
        </p:nvSpPr>
        <p:spPr>
          <a:xfrm>
            <a:off x="1382703" y="1344842"/>
            <a:ext cx="1488000" cy="1415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" name="Google Shape;19;p6"/>
          <p:cNvSpPr txBox="1"/>
          <p:nvPr/>
        </p:nvSpPr>
        <p:spPr>
          <a:xfrm>
            <a:off x="6457101" y="6286875"/>
            <a:ext cx="4729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Mobile Development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22" y="540664"/>
            <a:ext cx="415475" cy="46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217" y="6305879"/>
            <a:ext cx="206541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out photo">
  <p:cSld name="Slide without phot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68400" y="-5"/>
            <a:ext cx="3518450" cy="192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45981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1" name="Google Shape;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22" y="540664"/>
            <a:ext cx="415475" cy="46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85787" y="6004500"/>
            <a:ext cx="12192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/>
        </p:nvSpPr>
        <p:spPr>
          <a:xfrm>
            <a:off x="6457101" y="6286875"/>
            <a:ext cx="4729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Mobile Development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217" y="6305879"/>
            <a:ext cx="206541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-125" y="0"/>
            <a:ext cx="12192000" cy="60177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69F1A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5062" y="6336300"/>
            <a:ext cx="844209" cy="1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1049235" y="819254"/>
            <a:ext cx="33704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sz="4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049235" y="2915353"/>
            <a:ext cx="66963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СЛЕДВАЩО СЪБИТИЕ</a:t>
            </a:r>
            <a:endParaRPr sz="1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1028753" y="3566661"/>
            <a:ext cx="10114012" cy="1948941"/>
          </a:xfrm>
          <a:prstGeom prst="roundRect">
            <a:avLst>
              <a:gd name="adj" fmla="val 3397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000" scaled="0"/>
          </a:gradFill>
          <a:ln>
            <a:noFill/>
          </a:ln>
          <a:effectLst>
            <a:outerShdw blurRad="628650" dist="114300" dir="3000000" algn="bl" rotWithShape="0">
              <a:srgbClr val="69F1AE">
                <a:alpha val="8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919184" y="3864409"/>
            <a:ext cx="2110432" cy="303813"/>
          </a:xfrm>
          <a:prstGeom prst="roundRect">
            <a:avLst>
              <a:gd name="adj" fmla="val 50000"/>
            </a:avLst>
          </a:prstGeom>
          <a:solidFill>
            <a:srgbClr val="69F1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2866936" y="3907553"/>
            <a:ext cx="2201944" cy="1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None/>
              <a:defRPr sz="10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1028753" y="3566660"/>
            <a:ext cx="1321041" cy="1016205"/>
          </a:xfrm>
          <a:custGeom>
            <a:avLst/>
            <a:gdLst/>
            <a:ahLst/>
            <a:cxnLst/>
            <a:rect l="l" t="t" r="r" b="b"/>
            <a:pathLst>
              <a:path w="1091854" h="833780" extrusionOk="0">
                <a:moveTo>
                  <a:pt x="0" y="29319"/>
                </a:moveTo>
                <a:cubicBezTo>
                  <a:pt x="0" y="13127"/>
                  <a:pt x="13127" y="0"/>
                  <a:pt x="29319" y="0"/>
                </a:cubicBezTo>
                <a:lnTo>
                  <a:pt x="1091239" y="0"/>
                </a:lnTo>
                <a:cubicBezTo>
                  <a:pt x="1110575" y="429633"/>
                  <a:pt x="672379" y="822838"/>
                  <a:pt x="0" y="833780"/>
                </a:cubicBezTo>
                <a:lnTo>
                  <a:pt x="0" y="293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2919185" y="4346075"/>
            <a:ext cx="783455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3"/>
          </p:nvPr>
        </p:nvSpPr>
        <p:spPr>
          <a:xfrm>
            <a:off x="2919184" y="5106629"/>
            <a:ext cx="2201944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2919184" y="4875798"/>
            <a:ext cx="6610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Лектор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5624677" y="5106629"/>
            <a:ext cx="1457756" cy="13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5624677" y="4875798"/>
            <a:ext cx="67334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Дата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5"/>
          </p:nvPr>
        </p:nvSpPr>
        <p:spPr>
          <a:xfrm>
            <a:off x="7500611" y="5106629"/>
            <a:ext cx="1578962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sz="9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500611" y="4875798"/>
            <a:ext cx="74474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Език</a:t>
            </a:r>
            <a:endParaRPr sz="9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3">
            <a:alphaModFix amt="28000"/>
          </a:blip>
          <a:srcRect l="16304" b="44282"/>
          <a:stretch/>
        </p:blipFill>
        <p:spPr>
          <a:xfrm rot="10800000">
            <a:off x="8449739" y="3566659"/>
            <a:ext cx="2693026" cy="80864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>
            <a:spLocks noGrp="1"/>
          </p:cNvSpPr>
          <p:nvPr>
            <p:ph type="pic" idx="6"/>
          </p:nvPr>
        </p:nvSpPr>
        <p:spPr>
          <a:xfrm>
            <a:off x="1501636" y="3907553"/>
            <a:ext cx="1139158" cy="1083547"/>
          </a:xfrm>
          <a:prstGeom prst="ellipse">
            <a:avLst/>
          </a:prstGeom>
          <a:noFill/>
          <a:ln>
            <a:noFill/>
          </a:ln>
        </p:spPr>
      </p:sp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564" y="3728308"/>
            <a:ext cx="305667" cy="3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85787" y="6004500"/>
            <a:ext cx="12192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6457101" y="6286875"/>
            <a:ext cx="4729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Следете актуалните обяви за </a:t>
            </a:r>
            <a:r>
              <a:rPr lang="en-US" sz="1300" b="1">
                <a:solidFill>
                  <a:srgbClr val="4F4F4F"/>
                </a:solidFill>
                <a:latin typeface="Montserrat"/>
                <a:ea typeface="Montserrat"/>
                <a:cs typeface="Montserrat"/>
                <a:sym typeface="Montserrat"/>
              </a:rPr>
              <a:t>Mobile Development</a:t>
            </a:r>
            <a:endParaRPr sz="1300" b="1" i="0" u="none" strike="noStrike" cap="none">
              <a:solidFill>
                <a:srgbClr val="4F4F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7217" y="6305879"/>
            <a:ext cx="206541" cy="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body" idx="1"/>
          </p:nvPr>
        </p:nvSpPr>
        <p:spPr>
          <a:xfrm>
            <a:off x="1354138" y="3035656"/>
            <a:ext cx="94836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Clr>
                <a:srgbClr val="4F4F4F"/>
              </a:buClr>
            </a:pPr>
            <a:r>
              <a:rPr lang="en-GB" b="1" dirty="0"/>
              <a:t>Transforming Your Android Device into an IP Camera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4000"/>
              <a:buFont typeface="Arial"/>
              <a:buNone/>
            </a:pPr>
            <a:endParaRPr dirty="0"/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2"/>
          </p:nvPr>
        </p:nvSpPr>
        <p:spPr>
          <a:xfrm>
            <a:off x="1354138" y="4341762"/>
            <a:ext cx="948372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800"/>
              <a:buNone/>
            </a:pPr>
            <a:endParaRPr dirty="0"/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3"/>
          </p:nvPr>
        </p:nvSpPr>
        <p:spPr>
          <a:xfrm>
            <a:off x="3189344" y="1823307"/>
            <a:ext cx="3154362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/>
              <a:t>Erik </a:t>
            </a:r>
            <a:r>
              <a:rPr lang="en-US" dirty="0" err="1"/>
              <a:t>Baliov</a:t>
            </a:r>
            <a:endParaRPr dirty="0"/>
          </a:p>
        </p:txBody>
      </p:sp>
      <p:sp>
        <p:nvSpPr>
          <p:cNvPr id="74" name="Google Shape;74;p1"/>
          <p:cNvSpPr txBox="1">
            <a:spLocks noGrp="1"/>
          </p:cNvSpPr>
          <p:nvPr>
            <p:ph type="body" idx="4"/>
          </p:nvPr>
        </p:nvSpPr>
        <p:spPr>
          <a:xfrm>
            <a:off x="3189396" y="2145049"/>
            <a:ext cx="38735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000"/>
              <a:buNone/>
            </a:pPr>
            <a:r>
              <a:rPr lang="en-US" dirty="0"/>
              <a:t>Android Developer at </a:t>
            </a:r>
            <a:r>
              <a:rPr lang="en-US" dirty="0" err="1"/>
              <a:t>Carista</a:t>
            </a:r>
            <a:endParaRPr dirty="0"/>
          </a:p>
        </p:txBody>
      </p:sp>
      <p:pic>
        <p:nvPicPr>
          <p:cNvPr id="3" name="Picture Placeholder 2" descr="A person taking a selfie&#10;&#10;Description automatically generated">
            <a:extLst>
              <a:ext uri="{FF2B5EF4-FFF2-40B4-BE49-F238E27FC236}">
                <a16:creationId xmlns:a16="http://schemas.microsoft.com/office/drawing/2014/main" id="{C3FF2665-E166-8969-2DA8-2E54F8848279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t="2401" b="2401"/>
          <a:stretch>
            <a:fillRect/>
          </a:stretch>
        </p:blipFill>
        <p:spPr>
          <a:xfrm>
            <a:off x="1382713" y="1344613"/>
            <a:ext cx="1487487" cy="141605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13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Characteristics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C32CB72-0B95-6178-C843-F799322981A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9" y="4069749"/>
            <a:ext cx="6768000" cy="15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Open Camera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67E4754-A045-E26D-57DC-4A82595B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" y="1907621"/>
            <a:ext cx="6935285" cy="41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4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Device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219199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Capture Request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54279" y="1068817"/>
            <a:ext cx="1210183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Session</a:t>
            </a:r>
            <a:endParaRPr lang="en-B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9235080" y="2069444"/>
            <a:ext cx="659194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9894274" y="2069444"/>
            <a:ext cx="737232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3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Capture Request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219199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Capture Request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54279" y="1068817"/>
            <a:ext cx="1210183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Session</a:t>
            </a:r>
            <a:endParaRPr lang="en-B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9235080" y="2069444"/>
            <a:ext cx="659194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9894274" y="2069444"/>
            <a:ext cx="737232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B14FB2A-8941-4046-9AEE-A5156F31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8" y="2514600"/>
            <a:ext cx="7772400" cy="33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Capture Request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219199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Capture Request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54279" y="1068817"/>
            <a:ext cx="1210183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Session</a:t>
            </a:r>
            <a:endParaRPr lang="en-B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9235080" y="2069444"/>
            <a:ext cx="659194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9894274" y="2069444"/>
            <a:ext cx="737232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854F5BF-AB60-64FE-D2F0-980C8002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5" y="2416908"/>
            <a:ext cx="7772400" cy="35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Capture Session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219199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Capture Request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54279" y="1068817"/>
            <a:ext cx="1210183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Session</a:t>
            </a:r>
            <a:endParaRPr lang="en-B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9235080" y="2069444"/>
            <a:ext cx="659194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9894274" y="2069444"/>
            <a:ext cx="737232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73748380-DA2D-E049-0C2C-355DBB44F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6" y="3277376"/>
            <a:ext cx="42418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Capture Session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219199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Capture Request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54279" y="1068817"/>
            <a:ext cx="1210183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Session</a:t>
            </a:r>
            <a:endParaRPr lang="en-B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9235080" y="2069444"/>
            <a:ext cx="659194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9894274" y="2069444"/>
            <a:ext cx="737232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BB4C6CC-7535-5F62-5C33-3CEF012D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15" y="2853965"/>
            <a:ext cx="6381412" cy="279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6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4598100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Sockets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BG" dirty="0"/>
              <a:t>Datagram sockets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BG" dirty="0"/>
              <a:t>Stream sockets</a:t>
            </a:r>
          </a:p>
        </p:txBody>
      </p:sp>
    </p:spTree>
    <p:extLst>
      <p:ext uri="{BB962C8B-B14F-4D97-AF65-F5344CB8AC3E}">
        <p14:creationId xmlns:p14="http://schemas.microsoft.com/office/powerpoint/2010/main" val="39257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6552520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Datagram socket (UDP)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/>
              <a:t>Connectionless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/>
              <a:t>Unreliable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/>
              <a:t>Order is not guaranteed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/>
              <a:t>Lightweight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bg-BG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7677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6552520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Datagram socket (UDP)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bg-BG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</p:txBody>
      </p:sp>
      <p:pic>
        <p:nvPicPr>
          <p:cNvPr id="5" name="Picture 4" descr="A screenshot of a calendar&#10;&#10;Description automatically generated">
            <a:extLst>
              <a:ext uri="{FF2B5EF4-FFF2-40B4-BE49-F238E27FC236}">
                <a16:creationId xmlns:a16="http://schemas.microsoft.com/office/drawing/2014/main" id="{318CE833-AC0D-298B-3A74-58A836AC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758601"/>
            <a:ext cx="7772400" cy="9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4735443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Camera2 API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60556" y="3429000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9088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7" y="1459724"/>
            <a:ext cx="6552520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Datagram socket (UDP)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bg-BG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B5009F-A540-95A3-55F6-75E6DF364020}"/>
              </a:ext>
            </a:extLst>
          </p:cNvPr>
          <p:cNvSpPr/>
          <p:nvPr/>
        </p:nvSpPr>
        <p:spPr>
          <a:xfrm>
            <a:off x="-206271" y="3501484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35DBA6-15DE-7BD4-275F-3BA83D80318E}"/>
              </a:ext>
            </a:extLst>
          </p:cNvPr>
          <p:cNvSpPr/>
          <p:nvPr/>
        </p:nvSpPr>
        <p:spPr>
          <a:xfrm>
            <a:off x="780258" y="3516352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B2D1B6-AFE4-08A3-855B-8151EB3A0AE6}"/>
              </a:ext>
            </a:extLst>
          </p:cNvPr>
          <p:cNvSpPr/>
          <p:nvPr/>
        </p:nvSpPr>
        <p:spPr>
          <a:xfrm>
            <a:off x="1894807" y="3501485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8D11B7-8A7E-73D7-BCD2-A42A26CF4142}"/>
              </a:ext>
            </a:extLst>
          </p:cNvPr>
          <p:cNvSpPr/>
          <p:nvPr/>
        </p:nvSpPr>
        <p:spPr>
          <a:xfrm>
            <a:off x="2978796" y="3474736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21EBF-990B-F307-AE37-339402F336AC}"/>
              </a:ext>
            </a:extLst>
          </p:cNvPr>
          <p:cNvSpPr txBox="1"/>
          <p:nvPr/>
        </p:nvSpPr>
        <p:spPr>
          <a:xfrm>
            <a:off x="8723586" y="466659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G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8A57D5C5-867B-8C91-226D-A7E12AB2A19A}"/>
              </a:ext>
            </a:extLst>
          </p:cNvPr>
          <p:cNvSpPr/>
          <p:nvPr/>
        </p:nvSpPr>
        <p:spPr>
          <a:xfrm rot="16200000">
            <a:off x="5738455" y="3471695"/>
            <a:ext cx="673047" cy="8951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02ED27-DDFC-4F7C-4CAF-928BD3F5CA6E}"/>
              </a:ext>
            </a:extLst>
          </p:cNvPr>
          <p:cNvSpPr/>
          <p:nvPr/>
        </p:nvSpPr>
        <p:spPr>
          <a:xfrm>
            <a:off x="5672485" y="3452074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791571-6CC3-F3F9-DF1E-815F0ED9B300}"/>
              </a:ext>
            </a:extLst>
          </p:cNvPr>
          <p:cNvSpPr/>
          <p:nvPr/>
        </p:nvSpPr>
        <p:spPr>
          <a:xfrm>
            <a:off x="5672486" y="3474735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CCE1FD-B66B-1ECD-B206-679DE1CAC45C}"/>
              </a:ext>
            </a:extLst>
          </p:cNvPr>
          <p:cNvSpPr/>
          <p:nvPr/>
        </p:nvSpPr>
        <p:spPr>
          <a:xfrm>
            <a:off x="5672487" y="3474736"/>
            <a:ext cx="889069" cy="8890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678CF-9F48-0FE0-FD6C-37FF03170D6E}"/>
              </a:ext>
            </a:extLst>
          </p:cNvPr>
          <p:cNvSpPr txBox="1"/>
          <p:nvPr/>
        </p:nvSpPr>
        <p:spPr>
          <a:xfrm>
            <a:off x="682798" y="26698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 dirty="0">
                <a:solidFill>
                  <a:schemeClr val="bg1"/>
                </a:solidFill>
                <a:latin typeface="Montserrat" pitchFamily="2" charset="77"/>
              </a:rPr>
              <a:t>Side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11E10-A22A-BEC5-7539-B48832A636F7}"/>
              </a:ext>
            </a:extLst>
          </p:cNvPr>
          <p:cNvSpPr txBox="1"/>
          <p:nvPr/>
        </p:nvSpPr>
        <p:spPr>
          <a:xfrm>
            <a:off x="10117752" y="26698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 dirty="0">
                <a:solidFill>
                  <a:schemeClr val="bg1"/>
                </a:solidFill>
                <a:latin typeface="Montserrat" pitchFamily="2" charset="77"/>
              </a:rPr>
              <a:t>Side B</a:t>
            </a:r>
          </a:p>
        </p:txBody>
      </p:sp>
    </p:spTree>
    <p:extLst>
      <p:ext uri="{BB962C8B-B14F-4D97-AF65-F5344CB8AC3E}">
        <p14:creationId xmlns:p14="http://schemas.microsoft.com/office/powerpoint/2010/main" val="32714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8.33333E-7 2.22222E-6 L 0.21927 -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64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-2.96296E-6 L 0.30638 -0.006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-3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3.7037E-6 L 0.39948 -0.0074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4" y="-3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7 7.40741E-7 L 0.47878 -0.008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1336 0.0016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3997 0 " pathEditMode="relative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1.11111E-6 L 0.36159 0.0046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7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6906365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Stream sockets (TCP)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BG" dirty="0"/>
              <a:t>Connection-oriented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BG" dirty="0"/>
              <a:t>Reliable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BG" dirty="0"/>
              <a:t>Order is guranteed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BG" dirty="0"/>
              <a:t>Heavyweight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18328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6906365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/>
              <a:t>Stream sockets </a:t>
            </a:r>
            <a:r>
              <a:rPr lang="en-US" dirty="0"/>
              <a:t>(TCP)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BG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BG" dirty="0"/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1867E8B2-9181-21EE-A3E7-D29EC367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34255"/>
            <a:ext cx="7772400" cy="34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6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6906365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/>
              <a:t>Stream sockets </a:t>
            </a:r>
            <a:r>
              <a:rPr lang="en-US" dirty="0"/>
              <a:t>(TCP)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endParaRPr lang="en-BG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en-B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BG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E3EDF2-825A-B783-9FCD-BF1DF7CAEBDB}"/>
              </a:ext>
            </a:extLst>
          </p:cNvPr>
          <p:cNvSpPr/>
          <p:nvPr/>
        </p:nvSpPr>
        <p:spPr>
          <a:xfrm>
            <a:off x="3060569" y="3177223"/>
            <a:ext cx="859742" cy="859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82AA2E-8EC2-FE23-1327-56316E3334A0}"/>
              </a:ext>
            </a:extLst>
          </p:cNvPr>
          <p:cNvSpPr/>
          <p:nvPr/>
        </p:nvSpPr>
        <p:spPr>
          <a:xfrm>
            <a:off x="8278926" y="3177223"/>
            <a:ext cx="859742" cy="859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36E9-D99E-77FD-A899-8D30A5B9862F}"/>
              </a:ext>
            </a:extLst>
          </p:cNvPr>
          <p:cNvSpPr txBox="1"/>
          <p:nvPr/>
        </p:nvSpPr>
        <p:spPr>
          <a:xfrm>
            <a:off x="3031820" y="266412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 dirty="0">
                <a:solidFill>
                  <a:schemeClr val="bg1"/>
                </a:solidFill>
                <a:latin typeface="Montserrat" pitchFamily="2" charset="7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30D19-C3C4-D7BD-5ED5-1CA0AEB5BA43}"/>
              </a:ext>
            </a:extLst>
          </p:cNvPr>
          <p:cNvSpPr txBox="1"/>
          <p:nvPr/>
        </p:nvSpPr>
        <p:spPr>
          <a:xfrm>
            <a:off x="8361619" y="265893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sz="1800" dirty="0">
                <a:solidFill>
                  <a:schemeClr val="bg1"/>
                </a:solidFill>
                <a:latin typeface="Montserrat" pitchFamily="2" charset="77"/>
              </a:rPr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D4F9D-314F-F8FC-400A-06DFBFB96530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3920311" y="3607094"/>
            <a:ext cx="435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C54FB8-C40E-8791-1C30-229E8157F376}"/>
              </a:ext>
            </a:extLst>
          </p:cNvPr>
          <p:cNvSpPr txBox="1"/>
          <p:nvPr/>
        </p:nvSpPr>
        <p:spPr>
          <a:xfrm>
            <a:off x="6027517" y="329931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>
                <a:solidFill>
                  <a:schemeClr val="bg1"/>
                </a:solidFill>
                <a:latin typeface="Montserrat" pitchFamily="2" charset="77"/>
              </a:rPr>
              <a:t>SYN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656E0E-75AB-5253-BE14-62C655532EA5}"/>
              </a:ext>
            </a:extLst>
          </p:cNvPr>
          <p:cNvSpPr/>
          <p:nvPr/>
        </p:nvSpPr>
        <p:spPr>
          <a:xfrm>
            <a:off x="3031820" y="4983250"/>
            <a:ext cx="859742" cy="859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E4135-F8B0-E355-4A09-35C9452DAA5D}"/>
              </a:ext>
            </a:extLst>
          </p:cNvPr>
          <p:cNvSpPr/>
          <p:nvPr/>
        </p:nvSpPr>
        <p:spPr>
          <a:xfrm>
            <a:off x="8278926" y="4090977"/>
            <a:ext cx="859743" cy="85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5B0751-52B6-F69D-9873-0964A989D377}"/>
              </a:ext>
            </a:extLst>
          </p:cNvPr>
          <p:cNvCxnSpPr>
            <a:cxnSpLocks/>
            <a:stCxn id="19" idx="6"/>
            <a:endCxn id="12" idx="2"/>
          </p:cNvCxnSpPr>
          <p:nvPr/>
        </p:nvCxnSpPr>
        <p:spPr>
          <a:xfrm>
            <a:off x="3891562" y="4512711"/>
            <a:ext cx="4387364" cy="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63C4F4-D226-5189-90EA-0AEDD791E494}"/>
              </a:ext>
            </a:extLst>
          </p:cNvPr>
          <p:cNvSpPr txBox="1"/>
          <p:nvPr/>
        </p:nvSpPr>
        <p:spPr>
          <a:xfrm>
            <a:off x="5793507" y="419158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>
                <a:solidFill>
                  <a:schemeClr val="bg1"/>
                </a:solidFill>
                <a:latin typeface="Montserrat" pitchFamily="2" charset="77"/>
              </a:rPr>
              <a:t>SYN-ACK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D5E10A-7B88-FC27-3B32-6F1498359FC3}"/>
              </a:ext>
            </a:extLst>
          </p:cNvPr>
          <p:cNvSpPr/>
          <p:nvPr/>
        </p:nvSpPr>
        <p:spPr>
          <a:xfrm>
            <a:off x="8266921" y="4983250"/>
            <a:ext cx="859742" cy="859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BE73FC-8E14-5216-F813-8C963C56C0D2}"/>
              </a:ext>
            </a:extLst>
          </p:cNvPr>
          <p:cNvSpPr/>
          <p:nvPr/>
        </p:nvSpPr>
        <p:spPr>
          <a:xfrm>
            <a:off x="3031820" y="4082840"/>
            <a:ext cx="859742" cy="859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CD4AC-1146-444D-C9A0-CFD6A5DD9AC8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3891562" y="5413121"/>
            <a:ext cx="4387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5F8C5-3F3D-EC24-DAAD-132A0085E608}"/>
              </a:ext>
            </a:extLst>
          </p:cNvPr>
          <p:cNvSpPr txBox="1"/>
          <p:nvPr/>
        </p:nvSpPr>
        <p:spPr>
          <a:xfrm>
            <a:off x="6019502" y="511868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G" dirty="0">
                <a:solidFill>
                  <a:schemeClr val="bg1"/>
                </a:solidFill>
                <a:latin typeface="Montserrat" pitchFamily="2" charset="77"/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511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/>
      <p:bldP spid="11" grpId="0" animBg="1"/>
      <p:bldP spid="12" grpId="0" animBg="1"/>
      <p:bldP spid="17" grpId="0"/>
      <p:bldP spid="18" grpId="0" animBg="1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6906365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722A40-225E-E2DE-E64C-AD8546735F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9347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6906365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Q&amp;A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722A40-225E-E2DE-E64C-AD8546735F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73708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2866936" y="3907553"/>
            <a:ext cx="2201944" cy="16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dirty="0"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2"/>
          </p:nvPr>
        </p:nvSpPr>
        <p:spPr>
          <a:xfrm>
            <a:off x="2919185" y="4346075"/>
            <a:ext cx="7834554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body" idx="3"/>
          </p:nvPr>
        </p:nvSpPr>
        <p:spPr>
          <a:xfrm>
            <a:off x="2919184" y="5106629"/>
            <a:ext cx="2201944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 dirty="0"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4"/>
          </p:nvPr>
        </p:nvSpPr>
        <p:spPr>
          <a:xfrm>
            <a:off x="5624677" y="5106629"/>
            <a:ext cx="1457756" cy="13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97" name="Google Shape;97;p4"/>
          <p:cNvSpPr txBox="1">
            <a:spLocks noGrp="1"/>
          </p:cNvSpPr>
          <p:nvPr>
            <p:ph type="body" idx="5"/>
          </p:nvPr>
        </p:nvSpPr>
        <p:spPr>
          <a:xfrm>
            <a:off x="7500611" y="5106629"/>
            <a:ext cx="1578962" cy="13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98" name="Google Shape;98;p4"/>
          <p:cNvSpPr>
            <a:spLocks noGrp="1"/>
          </p:cNvSpPr>
          <p:nvPr>
            <p:ph type="pic" idx="6"/>
          </p:nvPr>
        </p:nvSpPr>
        <p:spPr>
          <a:xfrm>
            <a:off x="1501636" y="3907553"/>
            <a:ext cx="1139158" cy="1083547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4"/>
          <p:cNvSpPr txBox="1"/>
          <p:nvPr/>
        </p:nvSpPr>
        <p:spPr>
          <a:xfrm>
            <a:off x="6351446" y="896366"/>
            <a:ext cx="151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Contacts:</a:t>
            </a: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6742" y="1544386"/>
            <a:ext cx="2667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5732" y="1532011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6790833" y="1527140"/>
            <a:ext cx="167940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in/</a:t>
            </a:r>
            <a:r>
              <a:rPr lang="en-US" sz="12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baliofvfx</a:t>
            </a:r>
            <a:endParaRPr lang="en-US" sz="1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8423442" y="1527140"/>
            <a:ext cx="1679400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BalioFVFX</a:t>
            </a:r>
            <a:endParaRPr sz="12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4735443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Camera2 API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60556" y="3429000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 err="1"/>
              <a:t>CameraManager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 err="1"/>
              <a:t>CameraDevice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 err="1"/>
              <a:t>CaptureRequest</a:t>
            </a:r>
            <a:endParaRPr lang="en-US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en-US" dirty="0" err="1"/>
              <a:t>CaptureSession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097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4899567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Manager</a:t>
            </a:r>
            <a:endParaRPr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1354139" y="4042172"/>
            <a:ext cx="37719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bg-BG" dirty="0"/>
              <a:t>Системен клас за откриване, характеризиране и свързване към камери.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338D09-C9FB-CDB4-E70F-255BB9F76E5D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A00C8C-304A-ECF5-B9E4-EA6C8517A7F6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2F21C8-E4A8-043B-D42E-BE472DE0EBB6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4323FC-3925-F521-9A8F-5BA92FD7F278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B3C89F-A66D-B03A-106B-C3CF112FC93E}"/>
              </a:ext>
            </a:extLst>
          </p:cNvPr>
          <p:cNvCxnSpPr>
            <a:stCxn id="6" idx="5"/>
            <a:endCxn id="5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CAFD5-75F9-E063-598A-24D5ECFDF405}"/>
              </a:ext>
            </a:extLst>
          </p:cNvPr>
          <p:cNvCxnSpPr>
            <a:stCxn id="7" idx="3"/>
            <a:endCxn id="5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33C4E4-23DE-0417-C61F-9B5E3D63C2FA}"/>
              </a:ext>
            </a:extLst>
          </p:cNvPr>
          <p:cNvCxnSpPr>
            <a:stCxn id="8" idx="6"/>
            <a:endCxn id="5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Devices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426B012-0CA4-A54C-122E-39A867F7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89" y="3733800"/>
            <a:ext cx="307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4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77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Devices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9FF236-3B7D-792F-3829-AA3ED6B0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51" y="3733800"/>
            <a:ext cx="3073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13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Characteristics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A34F6F0-4932-B086-14DE-9EE1082B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29" y="4069749"/>
            <a:ext cx="6775940" cy="158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13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Characteristics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EF48912-A2F7-6AB5-B906-AC064C12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" y="4069749"/>
            <a:ext cx="6767048" cy="15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1360556" y="1459724"/>
            <a:ext cx="5321598" cy="13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lang="en-US" dirty="0"/>
              <a:t>Camera Characteristics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F3D91A-59AD-5FB7-4C7C-7DC35167B599}"/>
              </a:ext>
            </a:extLst>
          </p:cNvPr>
          <p:cNvSpPr/>
          <p:nvPr/>
        </p:nvSpPr>
        <p:spPr>
          <a:xfrm>
            <a:off x="8979874" y="2514600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Manager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71FF5D-D22E-7D64-87C5-4305C4FBA535}"/>
              </a:ext>
            </a:extLst>
          </p:cNvPr>
          <p:cNvSpPr/>
          <p:nvPr/>
        </p:nvSpPr>
        <p:spPr>
          <a:xfrm>
            <a:off x="8194429" y="1068817"/>
            <a:ext cx="1172307" cy="117230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Camera devices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549DA3-4044-F047-E97E-253A6BAC4D41}"/>
              </a:ext>
            </a:extLst>
          </p:cNvPr>
          <p:cNvSpPr/>
          <p:nvPr/>
        </p:nvSpPr>
        <p:spPr>
          <a:xfrm>
            <a:off x="10492155" y="1068817"/>
            <a:ext cx="1172307" cy="117230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Characteristics</a:t>
            </a:r>
            <a:endParaRPr lang="en-B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4ADF7F-99AE-8DC4-B5BD-DA57216E774E}"/>
              </a:ext>
            </a:extLst>
          </p:cNvPr>
          <p:cNvSpPr/>
          <p:nvPr/>
        </p:nvSpPr>
        <p:spPr>
          <a:xfrm>
            <a:off x="7502768" y="4151986"/>
            <a:ext cx="1172307" cy="1172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G" dirty="0"/>
              <a:t>Open Camera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7A813C-D22C-865D-0AD0-BEAA3641FC6C}"/>
              </a:ext>
            </a:extLst>
          </p:cNvPr>
          <p:cNvCxnSpPr>
            <a:stCxn id="12" idx="5"/>
            <a:endCxn id="11" idx="0"/>
          </p:cNvCxnSpPr>
          <p:nvPr/>
        </p:nvCxnSpPr>
        <p:spPr>
          <a:xfrm>
            <a:off x="9195056" y="2069444"/>
            <a:ext cx="699218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9970CD-83C0-4557-1F47-EF79E211470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 flipH="1">
            <a:off x="9894274" y="2069444"/>
            <a:ext cx="769561" cy="44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3CBF06-B48C-8176-2490-5168538F88F3}"/>
              </a:ext>
            </a:extLst>
          </p:cNvPr>
          <p:cNvCxnSpPr>
            <a:stCxn id="14" idx="6"/>
            <a:endCxn id="11" idx="4"/>
          </p:cNvCxnSpPr>
          <p:nvPr/>
        </p:nvCxnSpPr>
        <p:spPr>
          <a:xfrm flipV="1">
            <a:off x="8675075" y="4343400"/>
            <a:ext cx="1219199" cy="394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B719219F-D3C3-93A8-79AE-B355DB41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1" y="4069749"/>
            <a:ext cx="6767048" cy="15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st master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220</Words>
  <Application>Microsoft Macintosh PowerPoint</Application>
  <PresentationFormat>Widescreen</PresentationFormat>
  <Paragraphs>109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Montserrat</vt:lpstr>
      <vt:lpstr>Calibri</vt:lpstr>
      <vt:lpstr>Montserrat Medium</vt:lpstr>
      <vt:lpstr>Wingdings</vt:lpstr>
      <vt:lpstr>Verdana</vt:lpstr>
      <vt:lpstr>Arial</vt:lpstr>
      <vt:lpstr>test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asdf asdf</cp:lastModifiedBy>
  <cp:revision>7</cp:revision>
  <dcterms:created xsi:type="dcterms:W3CDTF">2021-04-20T07:02:23Z</dcterms:created>
  <dcterms:modified xsi:type="dcterms:W3CDTF">2023-09-28T15:16:00Z</dcterms:modified>
</cp:coreProperties>
</file>