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156CF7-4A58-4D4F-8EB5-BC78CEE6E3A5}" v="136" dt="2022-12-14T14:57:36.1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.dell.com/sites/csdocuments/Product_Docs/fr/poweredge-r240-spec-sheet-fr-fr.pdf" TargetMode="External"/><Relationship Id="rId2" Type="http://schemas.openxmlformats.org/officeDocument/2006/relationships/hyperlink" Target="https://fr.shopping.rakuten.com/offer/buy/1668008/D-Link-DGS-1008D-Commutateur-8-ports-EN-Fast-EN-Gigabit-EN-10Base-T-100Base-TX-1000Base-T-externe-Concentrateur-de-reseau-commutateur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web/FR/documents/pdfs/datasheet/switching/Catalyst2960.pdf" TargetMode="External"/><Relationship Id="rId7" Type="http://schemas.openxmlformats.org/officeDocument/2006/relationships/hyperlink" Target="https://www.dell.com/lu/p/optiplex-xe2/pd" TargetMode="External"/><Relationship Id="rId2" Type="http://schemas.openxmlformats.org/officeDocument/2006/relationships/hyperlink" Target="https://global.download.synology.com/download/Document/Hardware/HIG/DiskStation/20-year/DS920+/fre/Syno_HIG_DS920_Plus_fr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a.paloaltonetworks.com/documents/specsheet-pa-500-specsheet-fr.pdf" TargetMode="External"/><Relationship Id="rId5" Type="http://schemas.openxmlformats.org/officeDocument/2006/relationships/hyperlink" Target="https://www.cisco.com/web/ANZ/cpp/refguide/hview/router/2600.html" TargetMode="External"/><Relationship Id="rId4" Type="http://schemas.openxmlformats.org/officeDocument/2006/relationships/hyperlink" Target="https://www.cisco.com/c/dam/en/us/products/collateral/wireless/small-business-300-series-wireless-access-points/datasheet-c78-732143-fr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884F48E-211E-4B19-0E5A-16BA4901A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443092"/>
              </p:ext>
            </p:extLst>
          </p:nvPr>
        </p:nvGraphicFramePr>
        <p:xfrm>
          <a:off x="405580" y="-294967"/>
          <a:ext cx="11530437" cy="768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315">
                  <a:extLst>
                    <a:ext uri="{9D8B030D-6E8A-4147-A177-3AD203B41FA5}">
                      <a16:colId xmlns:a16="http://schemas.microsoft.com/office/drawing/2014/main" val="2500203231"/>
                    </a:ext>
                  </a:extLst>
                </a:gridCol>
                <a:gridCol w="512919">
                  <a:extLst>
                    <a:ext uri="{9D8B030D-6E8A-4147-A177-3AD203B41FA5}">
                      <a16:colId xmlns:a16="http://schemas.microsoft.com/office/drawing/2014/main" val="3910446735"/>
                    </a:ext>
                  </a:extLst>
                </a:gridCol>
                <a:gridCol w="848027">
                  <a:extLst>
                    <a:ext uri="{9D8B030D-6E8A-4147-A177-3AD203B41FA5}">
                      <a16:colId xmlns:a16="http://schemas.microsoft.com/office/drawing/2014/main" val="2968240765"/>
                    </a:ext>
                  </a:extLst>
                </a:gridCol>
                <a:gridCol w="971128">
                  <a:extLst>
                    <a:ext uri="{9D8B030D-6E8A-4147-A177-3AD203B41FA5}">
                      <a16:colId xmlns:a16="http://schemas.microsoft.com/office/drawing/2014/main" val="3623359492"/>
                    </a:ext>
                  </a:extLst>
                </a:gridCol>
                <a:gridCol w="1148940">
                  <a:extLst>
                    <a:ext uri="{9D8B030D-6E8A-4147-A177-3AD203B41FA5}">
                      <a16:colId xmlns:a16="http://schemas.microsoft.com/office/drawing/2014/main" val="1886028091"/>
                    </a:ext>
                  </a:extLst>
                </a:gridCol>
                <a:gridCol w="649698">
                  <a:extLst>
                    <a:ext uri="{9D8B030D-6E8A-4147-A177-3AD203B41FA5}">
                      <a16:colId xmlns:a16="http://schemas.microsoft.com/office/drawing/2014/main" val="389245859"/>
                    </a:ext>
                  </a:extLst>
                </a:gridCol>
                <a:gridCol w="6606410">
                  <a:extLst>
                    <a:ext uri="{9D8B030D-6E8A-4147-A177-3AD203B41FA5}">
                      <a16:colId xmlns:a16="http://schemas.microsoft.com/office/drawing/2014/main" val="3654418822"/>
                    </a:ext>
                  </a:extLst>
                </a:gridCol>
              </a:tblGrid>
              <a:tr h="798335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Unités</a:t>
                      </a:r>
                      <a:r>
                        <a:rPr lang="en-US" dirty="0">
                          <a:effectLst/>
                        </a:rPr>
                        <a:t> de la </a:t>
                      </a:r>
                      <a:r>
                        <a:rPr lang="en-US" dirty="0" err="1">
                          <a:effectLst/>
                        </a:rPr>
                        <a:t>baie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Type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Marque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Modèle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Numéro</a:t>
                      </a:r>
                      <a:r>
                        <a:rPr lang="en-US" dirty="0">
                          <a:effectLst/>
                        </a:rPr>
                        <a:t> de </a:t>
                      </a:r>
                      <a:r>
                        <a:rPr lang="en-US" dirty="0" err="1">
                          <a:effectLst/>
                        </a:rPr>
                        <a:t>serie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Date </a:t>
                      </a:r>
                      <a:r>
                        <a:rPr lang="en-US" dirty="0" err="1">
                          <a:effectLst/>
                        </a:rPr>
                        <a:t>d'expiration</a:t>
                      </a:r>
                      <a:r>
                        <a:rPr lang="en-US" dirty="0">
                          <a:effectLst/>
                        </a:rPr>
                        <a:t> de la </a:t>
                      </a:r>
                      <a:r>
                        <a:rPr lang="en-US" dirty="0" err="1">
                          <a:effectLst/>
                        </a:rPr>
                        <a:t>garantie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Référence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externe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79372777"/>
                  </a:ext>
                </a:extLst>
              </a:tr>
              <a:tr h="59875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Switch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D-Link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DGS-1008D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F3l97B001676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hlinkClick r:id="rId2"/>
                        </a:rPr>
                        <a:t>https://fr.shopping.rakuten.com/offer/buy/1668008/D-Link-DGS-1008D-Commutateur-8-ports-EN-Fast-EN-Gigabit-EN-10Base-T-100Base-TX-1000Base-T-externe-Concentrateur-de-reseau-commutateur.html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00723126"/>
                  </a:ext>
                </a:extLst>
              </a:tr>
              <a:tr h="19958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33811486"/>
                  </a:ext>
                </a:extLst>
              </a:tr>
              <a:tr h="19958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53601520"/>
                  </a:ext>
                </a:extLst>
              </a:tr>
              <a:tr h="19958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44412503"/>
                  </a:ext>
                </a:extLst>
              </a:tr>
              <a:tr h="19958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26572222"/>
                  </a:ext>
                </a:extLst>
              </a:tr>
              <a:tr h="19958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Server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25991184"/>
                  </a:ext>
                </a:extLst>
              </a:tr>
              <a:tr h="19958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89483531"/>
                  </a:ext>
                </a:extLst>
              </a:tr>
              <a:tr h="19958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9280749"/>
                  </a:ext>
                </a:extLst>
              </a:tr>
              <a:tr h="19958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0765068"/>
                  </a:ext>
                </a:extLst>
              </a:tr>
              <a:tr h="19958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64205573"/>
                  </a:ext>
                </a:extLst>
              </a:tr>
              <a:tr h="19958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6529825"/>
                  </a:ext>
                </a:extLst>
              </a:tr>
              <a:tr h="59875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Server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Dell EMC PowerEdge R240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CN-0D0YF-DED00-9A8-0K4J-A00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hlinkClick r:id="rId3"/>
                        </a:rPr>
                        <a:t>https://i.dell.com/sites/csdocuments/Product_Docs/fr/poweredge-r240-spec-sheet-fr-fr.pdf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80213531"/>
                  </a:ext>
                </a:extLst>
              </a:tr>
              <a:tr h="19958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Switch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Cisco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?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92978770"/>
                  </a:ext>
                </a:extLst>
              </a:tr>
              <a:tr h="19958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84104578"/>
                  </a:ext>
                </a:extLst>
              </a:tr>
              <a:tr h="19958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08033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29BA-B3B1-AE5F-0A3B-6829F6763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5B7B86C-E565-8C8C-A5EA-B071DEB5C8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499691"/>
              </p:ext>
            </p:extLst>
          </p:nvPr>
        </p:nvGraphicFramePr>
        <p:xfrm>
          <a:off x="739878" y="-2094989"/>
          <a:ext cx="10515596" cy="1426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763">
                  <a:extLst>
                    <a:ext uri="{9D8B030D-6E8A-4147-A177-3AD203B41FA5}">
                      <a16:colId xmlns:a16="http://schemas.microsoft.com/office/drawing/2014/main" val="1201956310"/>
                    </a:ext>
                  </a:extLst>
                </a:gridCol>
                <a:gridCol w="659186">
                  <a:extLst>
                    <a:ext uri="{9D8B030D-6E8A-4147-A177-3AD203B41FA5}">
                      <a16:colId xmlns:a16="http://schemas.microsoft.com/office/drawing/2014/main" val="2703596666"/>
                    </a:ext>
                  </a:extLst>
                </a:gridCol>
                <a:gridCol w="1232051">
                  <a:extLst>
                    <a:ext uri="{9D8B030D-6E8A-4147-A177-3AD203B41FA5}">
                      <a16:colId xmlns:a16="http://schemas.microsoft.com/office/drawing/2014/main" val="1867875996"/>
                    </a:ext>
                  </a:extLst>
                </a:gridCol>
                <a:gridCol w="973085">
                  <a:extLst>
                    <a:ext uri="{9D8B030D-6E8A-4147-A177-3AD203B41FA5}">
                      <a16:colId xmlns:a16="http://schemas.microsoft.com/office/drawing/2014/main" val="2543095220"/>
                    </a:ext>
                  </a:extLst>
                </a:gridCol>
                <a:gridCol w="926000">
                  <a:extLst>
                    <a:ext uri="{9D8B030D-6E8A-4147-A177-3AD203B41FA5}">
                      <a16:colId xmlns:a16="http://schemas.microsoft.com/office/drawing/2014/main" val="3878651380"/>
                    </a:ext>
                  </a:extLst>
                </a:gridCol>
                <a:gridCol w="5375511">
                  <a:extLst>
                    <a:ext uri="{9D8B030D-6E8A-4147-A177-3AD203B41FA5}">
                      <a16:colId xmlns:a16="http://schemas.microsoft.com/office/drawing/2014/main" val="3669783119"/>
                    </a:ext>
                  </a:extLst>
                </a:gridCol>
              </a:tblGrid>
              <a:tr h="66651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Type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Marque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Modèle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Numéro de serie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Date d'expiration de la garantie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Référence externe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04977356"/>
                  </a:ext>
                </a:extLst>
              </a:tr>
              <a:tr h="49988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NAS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Synology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DS920+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21C0TERN38DDK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Not Covered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hlinkClick r:id="rId2"/>
                        </a:rPr>
                        <a:t>https://global.download.synology.com/download/Document/Hardware/HIG/DiskStation/20-year/DS920+/fre/Syno_HIG_DS920_Plus_fre.pdf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23880950"/>
                  </a:ext>
                </a:extLst>
              </a:tr>
              <a:tr h="33325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Switches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Cisco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Catalyst 2960 serie SI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FOC1329Y09V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Not Covered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hlinkClick r:id="rId3"/>
                        </a:rPr>
                        <a:t>https://www.cisco.com/web/FR/documents/pdfs/datasheet/switching/Catalyst2960.pdf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69255270"/>
                  </a:ext>
                </a:extLst>
              </a:tr>
              <a:tr h="49988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Access Point (wireless)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Cisco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WAP371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CCQ231009SR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Not Covered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hlinkClick r:id="rId4"/>
                        </a:rPr>
                        <a:t>https://www.cisco.com/c/dam/en/us/products/collateral/wireless/small-business-300-series-wireless-access-points/datasheet-c78-732143-fr.pdf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0701610"/>
                  </a:ext>
                </a:extLst>
              </a:tr>
              <a:tr h="33325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Routeur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Cisco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Cisco 2600 series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JACO339A045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Not Covered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hlinkClick r:id="rId5"/>
                        </a:rPr>
                        <a:t>https://www.cisco.com/web/ANZ/cpp/refguide/hview/router/2600.html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34294810"/>
                  </a:ext>
                </a:extLst>
              </a:tr>
              <a:tr h="33325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Firewall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PaloAlto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PA-500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9401007918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Not Covered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hlinkClick r:id="rId6"/>
                        </a:rPr>
                        <a:t>https://media.paloaltonetworks.com/documents/specsheet-pa-500-specsheet-fr.pdf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39384243"/>
                  </a:ext>
                </a:extLst>
              </a:tr>
              <a:tr h="49988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Routeur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TP-Link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TL-MR6400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S/N:2186586000585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08244511"/>
                  </a:ext>
                </a:extLst>
              </a:tr>
              <a:tr h="33325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Commutateur Ethernet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Anatel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WS-C2960-24-S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S/N:FOC1450V594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68442799"/>
                  </a:ext>
                </a:extLst>
              </a:tr>
              <a:tr h="49988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4K Distribution Amplifier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KanexPro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UltraSlim 18G 4K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03433937"/>
                  </a:ext>
                </a:extLst>
              </a:tr>
              <a:tr h="33325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Ecran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Promethean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G-Series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?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?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?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17971294"/>
                  </a:ext>
                </a:extLst>
              </a:tr>
              <a:tr h="16662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 Ecrans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Sony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0318603"/>
                  </a:ext>
                </a:extLst>
              </a:tr>
              <a:tr h="16662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Clavier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81050069"/>
                  </a:ext>
                </a:extLst>
              </a:tr>
              <a:tr h="16662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Souris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32214165"/>
                  </a:ext>
                </a:extLst>
              </a:tr>
              <a:tr h="49988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Poste fixe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Optiplex XE2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2MF08Z1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15/10/2016 (expired)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hlinkClick r:id="rId7"/>
                        </a:rPr>
                        <a:t>https://www.dell.com/lu/p/optiplex-xe2/pd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47230312"/>
                  </a:ext>
                </a:extLst>
              </a:tr>
              <a:tr h="49988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Poste fixe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Optiplex 990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2F2Z15J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13/05/2014 (expired)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2733349"/>
                  </a:ext>
                </a:extLst>
              </a:tr>
              <a:tr h="16662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 Ecrans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07701573"/>
                  </a:ext>
                </a:extLst>
              </a:tr>
              <a:tr h="16662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60719993"/>
                  </a:ext>
                </a:extLst>
              </a:tr>
              <a:tr h="33325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 cable ethernet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CAT 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s/ftp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5710286"/>
                  </a:ext>
                </a:extLst>
              </a:tr>
              <a:tr h="33325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 cable ethernet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CAT 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s/ftp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41809632"/>
                  </a:ext>
                </a:extLst>
              </a:tr>
              <a:tr h="33325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 cable ethernet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CAT 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utp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33884559"/>
                  </a:ext>
                </a:extLst>
              </a:tr>
              <a:tr h="33325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 cables ethernet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CAT 5.e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utp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07221467"/>
                  </a:ext>
                </a:extLst>
              </a:tr>
              <a:tr h="33325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 cables ethernet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CAT 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?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 mettres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79091524"/>
                  </a:ext>
                </a:extLst>
              </a:tr>
              <a:tr h="16662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 vga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519816"/>
                  </a:ext>
                </a:extLst>
              </a:tr>
              <a:tr h="16662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9543364"/>
                  </a:ext>
                </a:extLst>
              </a:tr>
              <a:tr h="49988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 disques HDD de 2TB dans le NAS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Western Digital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WD20EZAZ - 00GGJB0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WXB2A515C36L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WD20EZAZ SATA 6b/s PC HA 500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91863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009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</cp:revision>
  <dcterms:created xsi:type="dcterms:W3CDTF">2022-12-14T14:48:29Z</dcterms:created>
  <dcterms:modified xsi:type="dcterms:W3CDTF">2022-12-14T14:59:58Z</dcterms:modified>
</cp:coreProperties>
</file>