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8"/>
  </p:normalViewPr>
  <p:slideViewPr>
    <p:cSldViewPr snapToGrid="0">
      <p:cViewPr varScale="1">
        <p:scale>
          <a:sx n="116" d="100"/>
          <a:sy n="11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4072-06E0-A077-C9AB-28D938733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007F9-FE1F-978B-9982-3ADB92F55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04DFA-BB13-F66A-8695-9FF0BC70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40C16-9D50-64B9-A80A-DD1B7743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D14A-8F4C-BD67-6D3F-B080E673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6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F39A-3FB1-D3E9-266D-05758691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4AE35-49B3-7460-A861-AE69C901B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0A6A-C83C-6B36-ABEC-00B649A5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4F901-A27A-F057-0D14-D516F3A1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D3EA9-7A32-42D6-26EE-805052FD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0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18955-F8C1-1088-8354-7C50F1F00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520A3-631A-317E-FE83-D61F69113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0A26-F8B5-A318-98CF-BC29A0BF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1AF0F-B393-7AA0-5A2C-5702B281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0B237-E26F-26ED-3A5F-D91211B3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1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6D33-6100-B73C-45CB-46DB9A37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26E2-FA46-E2F3-1B6B-1C67BCFAE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2CB-99E2-7BE5-2147-9C4A1BF4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6D2AF-84FB-F2D9-E85C-C4F13BC1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2C985-2414-31E2-6511-F63A75EF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5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2317-573D-2BB7-24CD-AB6723AB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719A-F579-78AF-6F51-90FD1AA7A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22EB-993B-D249-DA52-5EF2C439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0D2CD-AE81-BC34-80CE-1889E93E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71D0F-C638-50A4-B412-7E67DAB7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7B15-3AFF-4D0C-2749-79ED4546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51233-ECFD-8C22-1FEC-A3B86CBE2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557BC-07BA-00A5-B9A8-998205C81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6AE51-823E-2C95-D149-A620593F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9332F-80E2-183E-B1DB-D36E4CE8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4AC86-4181-54D2-9758-B6A192DF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4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86CF-7337-8F91-B7BD-668C52CF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5A55F-4FF2-473E-1B6A-AEC95A9E7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0E9CC-9299-D8BE-7C36-9982F0A6F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1960A-9464-3C8B-A14B-5D640F268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FA2AE-384F-5585-4C14-2E7E7A08D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0CA9E-A1CF-3FC3-FE83-483381CF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A82A6-CEA8-EBAF-0044-672E7397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7DCFF-6CCD-C1BC-3FCE-5660EADF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8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3E01-1C9E-4EDD-37F7-912B7B4C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C4372-13D9-EFE9-FDEC-2729CCBB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4268A-2821-EAB1-233E-F8321467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ED063-B6AB-805D-46D2-8567E9B8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5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C9B94-7B51-93A2-93D3-D8322242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358C2-2F5A-AEC8-A4C8-FA1CC505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6AFAB-FB69-146A-4794-603F8E02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6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FAA4-6B3A-83C5-6580-C7A4E331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59A14-E6E8-280E-1679-569263A83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595AE-C71F-ECB9-01C7-5663778D7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D7BBE-7767-0E2B-B2D2-74A3847B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76A99-B761-E2DB-448D-B833D9AD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06FFA-44D9-7756-3AC7-0E7D6CA4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6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627C-F65E-7FE6-746F-067907E3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76FDC-DF81-3B7E-AC83-8BE12B887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DFBB2-DE36-87D7-D545-D4781AD2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B6506-D6E4-0714-8D70-A4920660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2963F-0F46-91B4-EF3B-8B276341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C2DDB-E19B-6DDB-4FB1-9364DE8F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7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EE527-0074-5AE9-B36A-6E969B78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9A554-0962-2624-038B-C7B70CF26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90F2C-3DC0-FE3C-707E-50753C875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6B42B-B2D1-46EA-2270-449D723CC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FE294-AD68-95BA-EDB7-1CE2DD5E0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5C41D-850D-749C-8FED-389F129D5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384" y="679730"/>
            <a:ext cx="4171994" cy="3932729"/>
          </a:xfrm>
        </p:spPr>
        <p:txBody>
          <a:bodyPr>
            <a:normAutofit/>
          </a:bodyPr>
          <a:lstStyle/>
          <a:p>
            <a:pPr algn="l"/>
            <a:r>
              <a:rPr lang="en-US" sz="5100"/>
              <a:t>Digital History: Merchant Mariners in World War Two Dataset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59B3A79-B738-F94D-54F0-5399BC952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1383" y="4737253"/>
            <a:ext cx="3876085" cy="1347663"/>
          </a:xfrm>
        </p:spPr>
        <p:txBody>
          <a:bodyPr>
            <a:normAutofit/>
          </a:bodyPr>
          <a:lstStyle/>
          <a:p>
            <a:pPr algn="l"/>
            <a:r>
              <a:rPr lang="en-US" sz="1600" i="1" dirty="0"/>
              <a:t>Alexander </a:t>
            </a:r>
            <a:r>
              <a:rPr lang="en-US" sz="1600" i="1" dirty="0" err="1"/>
              <a:t>Billinis</a:t>
            </a:r>
            <a:endParaRPr lang="en-US" sz="1600" i="1" dirty="0"/>
          </a:p>
          <a:p>
            <a:pPr algn="l"/>
            <a:r>
              <a:rPr lang="en-US" sz="1600" i="1" dirty="0"/>
              <a:t>Digital Methods Final Project</a:t>
            </a:r>
          </a:p>
          <a:p>
            <a:pPr algn="l"/>
            <a:r>
              <a:rPr lang="en-US" sz="1600" i="1" dirty="0"/>
              <a:t>May 1, 2024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5EBDD-D017-9A5A-1B5C-03904469A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32" y="612553"/>
            <a:ext cx="4787959" cy="56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9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EFA22-9434-9C54-4752-C35D3732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Conclusions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09590-DF5A-6107-AE9F-BD6AB7F8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000" dirty="0"/>
              <a:t>Some Neutrals are more equal than others.</a:t>
            </a:r>
          </a:p>
          <a:p>
            <a:r>
              <a:rPr lang="en-US" sz="2000" dirty="0"/>
              <a:t>But Greek ships actively carried war materials and supplies for the Allies in spite of the country’s early neutrality before the country was attacked.</a:t>
            </a:r>
          </a:p>
          <a:p>
            <a:r>
              <a:rPr lang="en-US" sz="2000" dirty="0"/>
              <a:t>Air Attacks played a key role in the destruction of the Greek merchant fleet.</a:t>
            </a:r>
          </a:p>
          <a:p>
            <a:r>
              <a:rPr lang="en-US" sz="2000" dirty="0"/>
              <a:t>Dataset-derived information can play a key role in understanding events.</a:t>
            </a:r>
          </a:p>
          <a:p>
            <a:r>
              <a:rPr lang="en-US" sz="2000" dirty="0"/>
              <a:t>Beyond the data, there are faces and names, and wives, sons, daughters . . . And Grandsons.</a:t>
            </a:r>
          </a:p>
          <a:p>
            <a:r>
              <a:rPr lang="en-US" sz="2000" dirty="0"/>
              <a:t>Alexandros Constantinou </a:t>
            </a:r>
            <a:r>
              <a:rPr lang="en-US" sz="2000" dirty="0" err="1"/>
              <a:t>Billinis</a:t>
            </a:r>
            <a:r>
              <a:rPr lang="en-US" sz="2000" dirty="0"/>
              <a:t>, martyred at sea February 6, 1942.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EBEC8-E330-F214-2CB3-143898653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1" r="-1" b="153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2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83BA3-550C-396B-1B76-57A9D7A6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100"/>
              <a:t>The Dataset: Greek Merchant Ships Sunk in World War Two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06B507-9BC0-6F3A-2629-4B2E650A0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Though Neutral until 1940/1941, Greek Ships were attacked.</a:t>
            </a:r>
          </a:p>
          <a:p>
            <a:r>
              <a:rPr lang="en-US" sz="2000" dirty="0"/>
              <a:t>American Ships were rarely attacked while America was neutral.</a:t>
            </a:r>
          </a:p>
          <a:p>
            <a:r>
              <a:rPr lang="en-US" sz="2000" dirty="0"/>
              <a:t>Why the Difference? What do the Historiography and Narratives say?</a:t>
            </a:r>
          </a:p>
          <a:p>
            <a:r>
              <a:rPr lang="en-US" sz="2000" dirty="0"/>
              <a:t>What was the role of Aerial Bombing?</a:t>
            </a:r>
          </a:p>
          <a:p>
            <a:r>
              <a:rPr lang="en-US" sz="2000" dirty="0"/>
              <a:t>Some quick figures.</a:t>
            </a:r>
          </a:p>
          <a:p>
            <a:r>
              <a:rPr lang="en-US" sz="2000" dirty="0"/>
              <a:t>Conclusions . . . .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2DEA8A-7C3F-3005-AB49-2689DBE5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558094"/>
            <a:ext cx="5150277" cy="35665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50448-23BB-7DAC-6ED2-9F47DB78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Greek Ships Sunk, prior to Italian Invasion: 45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F6140-0D2B-8BF6-471B-B19DCF8C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58" y="1689810"/>
            <a:ext cx="5604636" cy="34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0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5570C-29EA-FC66-A7EF-4F0DB909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Greek Ships Sunk, prior to German Invasion: 58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664F3-99A0-FC03-DDF3-8694FC12F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58" y="1689810"/>
            <a:ext cx="5604636" cy="34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1078C-003B-5DCF-7023-21AF78CA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 Ships Sunk prior to Japanese Attack: 7 + 9 (Non-US Flag)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877E77-B8B0-87BA-1344-8A85090B0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58" y="1689810"/>
            <a:ext cx="5604636" cy="34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0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93828-E530-43D5-0FF0-5AE433E3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Why The Difference?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66016-68D6-BBD2-D619-69DF5012B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500" dirty="0"/>
              <a:t>Greece was small and poor but with a massive fleet.</a:t>
            </a:r>
          </a:p>
          <a:p>
            <a:r>
              <a:rPr lang="en-US" sz="1500" dirty="0"/>
              <a:t>The British needed the Greek fleet, and basically forced Greek ships to be part of the British supply effort.</a:t>
            </a:r>
          </a:p>
          <a:p>
            <a:r>
              <a:rPr lang="en-US" sz="1500" dirty="0"/>
              <a:t>The US Neutrality Act of 1939 restricted war commerce to “Cash and Carry.”</a:t>
            </a:r>
          </a:p>
          <a:p>
            <a:r>
              <a:rPr lang="en-US" sz="1500" dirty="0"/>
              <a:t>And the US had the second largest navy in the world and was the world’s premier industrial power.</a:t>
            </a:r>
          </a:p>
          <a:p>
            <a:r>
              <a:rPr lang="en-US" sz="1500" dirty="0"/>
              <a:t>Nearly half of the Greek losses occurred before Greece and Germany were at war.</a:t>
            </a:r>
          </a:p>
          <a:p>
            <a:r>
              <a:rPr lang="en-US" sz="1500" dirty="0"/>
              <a:t>“The Weak suffer what they must.” –Thucydides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6B628-7368-E39D-3605-5F4473507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91" r="19333" b="-2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6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62E68-2DA1-4E38-4B65-14AEC93E8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1392696"/>
            <a:ext cx="6589537" cy="4069039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26E07-5E8E-908D-8688-B15E182B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Luftwaffe: Atlantic</a:t>
            </a:r>
          </a:p>
        </p:txBody>
      </p:sp>
    </p:spTree>
    <p:extLst>
      <p:ext uri="{BB962C8B-B14F-4D97-AF65-F5344CB8AC3E}">
        <p14:creationId xmlns:p14="http://schemas.microsoft.com/office/powerpoint/2010/main" val="44390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1294D-A559-A7DD-0DAC-D86BD2FB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Luftwaffe: Mediterranean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28FE7-B3E6-2722-F10E-DCB8D62DC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115414"/>
            <a:ext cx="7608304" cy="469812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7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FB452-F8D0-D0DB-F44E-57D5E5ED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/>
              <a:t>More Derived Data: The How and When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64D9A-44A6-4FA5-4BA5-5DF88AA4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12057"/>
            <a:ext cx="5614416" cy="3466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78D7E3-1D11-6457-47F3-A9AD9AFC8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712057"/>
            <a:ext cx="5614416" cy="346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318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Digital History: Merchant Mariners in World War Two Dataset</vt:lpstr>
      <vt:lpstr>The Dataset: Greek Merchant Ships Sunk in World War Two</vt:lpstr>
      <vt:lpstr>Greek Ships Sunk, prior to Italian Invasion: 45</vt:lpstr>
      <vt:lpstr>Greek Ships Sunk, prior to German Invasion: 58</vt:lpstr>
      <vt:lpstr>US Ships Sunk prior to Japanese Attack: 7 + 9 (Non-US Flag)</vt:lpstr>
      <vt:lpstr>Why The Difference?</vt:lpstr>
      <vt:lpstr>Luftwaffe: Atlantic</vt:lpstr>
      <vt:lpstr>Luftwaffe: Mediterranean</vt:lpstr>
      <vt:lpstr>More Derived Data: The How and When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History: Merchant Mariners in World War Two Dataset</dc:title>
  <dc:creator>Alexander John Billinis</dc:creator>
  <cp:lastModifiedBy>Alexander John Billinis</cp:lastModifiedBy>
  <cp:revision>3</cp:revision>
  <dcterms:created xsi:type="dcterms:W3CDTF">2024-04-29T21:52:17Z</dcterms:created>
  <dcterms:modified xsi:type="dcterms:W3CDTF">2024-04-30T21:12:04Z</dcterms:modified>
</cp:coreProperties>
</file>