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63" r:id="rId11"/>
    <p:sldId id="264" r:id="rId12"/>
    <p:sldId id="265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1" d="100"/>
          <a:sy n="91" d="100"/>
        </p:scale>
        <p:origin x="551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Progress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1ADA-45D5-86E9-1B644364BC8D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ADA-45D5-86E9-1B644364BC8D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1ADA-45D5-86E9-1B644364BC8D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ADA-45D5-86E9-1B644364BC8D}"/>
              </c:ext>
            </c:extLst>
          </c:dPt>
          <c:dPt>
            <c:idx val="4"/>
            <c:bubble3D val="0"/>
            <c:spPr>
              <a:solidFill>
                <a:schemeClr val="accent5">
                  <a:alpha val="9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ADA-45D5-86E9-1B644364BC8D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1ADA-45D5-86E9-1B644364BC8D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ADA-45D5-86E9-1B644364BC8D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1ADA-45D5-86E9-1B644364BC8D}"/>
                </c:ext>
              </c:extLst>
            </c:dLbl>
            <c:dLbl>
              <c:idx val="3"/>
              <c:layout>
                <c:manualLayout>
                  <c:x val="0"/>
                  <c:y val="0.10430674426566244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ADA-45D5-86E9-1B644364BC8D}"/>
                </c:ext>
              </c:extLst>
            </c:dLbl>
            <c:dLbl>
              <c:idx val="4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/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5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ADA-45D5-86E9-1B644364BC8D}"/>
                </c:ext>
              </c:extLst>
            </c:dLbl>
            <c:spPr>
              <a:solidFill>
                <a:prstClr val="white">
                  <a:alpha val="90000"/>
                </a:prstClr>
              </a:solidFill>
              <a:ln w="12700" cap="flat" cmpd="sng" algn="ctr">
                <a:solidFill>
                  <a:srgbClr val="606372"/>
                </a:solidFill>
                <a:round/>
              </a:ln>
              <a:effectLst>
                <a:outerShdw blurRad="50800" dist="38100" dir="2700000" algn="tl" rotWithShape="0">
                  <a:srgbClr val="606372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Hardware Requirement</c:v>
                </c:pt>
                <c:pt idx="1">
                  <c:v>Software Requirement</c:v>
                </c:pt>
                <c:pt idx="2">
                  <c:v>Architecture Design</c:v>
                </c:pt>
                <c:pt idx="3">
                  <c:v>Coding</c:v>
                </c:pt>
                <c:pt idx="4">
                  <c:v>Implemention and Testing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21.05</c:v>
                </c:pt>
                <c:pt idx="1">
                  <c:v>15.78</c:v>
                </c:pt>
                <c:pt idx="2">
                  <c:v>21.05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DA-45D5-86E9-1B644364BC8D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FFC83-D379-4C23-AEDE-8ACCD345D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752" y="874863"/>
            <a:ext cx="3793678" cy="344216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Bahnschrift Condensed" panose="020B0502040204020203" pitchFamily="34" charset="0"/>
              </a:rPr>
              <a:t>Irrigation </a:t>
            </a:r>
            <a:br>
              <a:rPr lang="en-US" sz="4800" dirty="0">
                <a:latin typeface="Bahnschrift Condensed" panose="020B0502040204020203" pitchFamily="34" charset="0"/>
              </a:rPr>
            </a:br>
            <a:r>
              <a:rPr lang="en-US" sz="4800" dirty="0">
                <a:latin typeface="Bahnschrift Condensed" panose="020B0502040204020203" pitchFamily="34" charset="0"/>
              </a:rPr>
              <a:t>Monitoring </a:t>
            </a:r>
            <a:br>
              <a:rPr lang="en-US" sz="4800" dirty="0">
                <a:latin typeface="Bahnschrift Condensed" panose="020B0502040204020203" pitchFamily="34" charset="0"/>
              </a:rPr>
            </a:br>
            <a:r>
              <a:rPr lang="en-US" sz="4800" dirty="0">
                <a:latin typeface="Bahnschrift Condensed" panose="020B0502040204020203" pitchFamily="34" charset="0"/>
              </a:rPr>
              <a:t>with </a:t>
            </a:r>
            <a:br>
              <a:rPr lang="en-US" sz="4800" dirty="0">
                <a:latin typeface="Bahnschrift Condensed" panose="020B0502040204020203" pitchFamily="34" charset="0"/>
              </a:rPr>
            </a:br>
            <a:r>
              <a:rPr lang="en-US" sz="4800" dirty="0">
                <a:latin typeface="Bahnschrift Condensed" panose="020B0502040204020203" pitchFamily="34" charset="0"/>
              </a:rPr>
              <a:t>Control System using IoT</a:t>
            </a:r>
            <a:endParaRPr lang="en-IN" sz="4800" dirty="0">
              <a:latin typeface="Bahnschrif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2AF1A-BF91-44A1-A0AA-B586278F9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904902" cy="1037760"/>
          </a:xfrm>
        </p:spPr>
        <p:txBody>
          <a:bodyPr>
            <a:normAutofit fontScale="92500"/>
          </a:bodyPr>
          <a:lstStyle/>
          <a:p>
            <a:r>
              <a:rPr lang="en-US" dirty="0"/>
              <a:t>Project Guide : Anand Prakash Rawal By: </a:t>
            </a:r>
            <a:r>
              <a:rPr lang="en-US" dirty="0" err="1"/>
              <a:t>Balkaran</a:t>
            </a:r>
            <a:r>
              <a:rPr lang="en-US" dirty="0"/>
              <a:t> Kumar </a:t>
            </a:r>
            <a:r>
              <a:rPr lang="en-IN" dirty="0"/>
              <a:t>&amp; Vivek Bharati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03C21C-EF70-4022-A677-5C84EC92E944}"/>
              </a:ext>
            </a:extLst>
          </p:cNvPr>
          <p:cNvSpPr txBox="1">
            <a:spLocks/>
          </p:cNvSpPr>
          <p:nvPr/>
        </p:nvSpPr>
        <p:spPr>
          <a:xfrm>
            <a:off x="1143001" y="568344"/>
            <a:ext cx="5811714" cy="34421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900" kern="12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900" dirty="0">
                <a:solidFill>
                  <a:schemeClr val="tx1"/>
                </a:solidFill>
              </a:rPr>
              <a:t>Guru </a:t>
            </a:r>
            <a:r>
              <a:rPr lang="en-US" sz="5900" dirty="0" err="1">
                <a:solidFill>
                  <a:schemeClr val="tx1"/>
                </a:solidFill>
              </a:rPr>
              <a:t>Ghasidas</a:t>
            </a:r>
            <a:r>
              <a:rPr lang="en-US" sz="5900" dirty="0">
                <a:solidFill>
                  <a:schemeClr val="tx1"/>
                </a:solidFill>
              </a:rPr>
              <a:t> Vishwavidyalaya</a:t>
            </a:r>
          </a:p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School of Studies in Engineering and Technology</a:t>
            </a:r>
            <a:endParaRPr lang="en-IN" sz="3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45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84A5-FE11-464D-9836-76247578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40016-0994-42BF-A100-41E42A0FA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just using the Moisture Sensor , we can</a:t>
            </a:r>
            <a:br>
              <a:rPr lang="en-US" dirty="0"/>
            </a:br>
            <a:r>
              <a:rPr lang="en-US" dirty="0"/>
              <a:t>use other sensors which senses the Soil Nutrients</a:t>
            </a:r>
            <a:br>
              <a:rPr lang="en-US" dirty="0"/>
            </a:br>
            <a:r>
              <a:rPr lang="en-US" dirty="0"/>
              <a:t>( Nutrients Sensor ) which are necessary for a plant</a:t>
            </a:r>
            <a:br>
              <a:rPr lang="en-US" dirty="0"/>
            </a:br>
            <a:r>
              <a:rPr lang="en-US" dirty="0"/>
              <a:t>to grow optimally.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985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B204-8900-48C3-A030-068417BE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Advantages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5E24-56AC-41AE-9DB0-E9C0C7A31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• Easy Monitoring of Crops</a:t>
            </a:r>
            <a:br>
              <a:rPr lang="en-US" sz="3200" dirty="0"/>
            </a:br>
            <a:r>
              <a:rPr lang="en-US" sz="3200" dirty="0"/>
              <a:t>• Resource Saving</a:t>
            </a:r>
            <a:br>
              <a:rPr lang="en-US" sz="3200" dirty="0"/>
            </a:br>
            <a:r>
              <a:rPr lang="en-US" sz="3200" dirty="0"/>
              <a:t>• Increased Productivity</a:t>
            </a:r>
            <a:br>
              <a:rPr lang="en-US" sz="3200" dirty="0"/>
            </a:br>
            <a:r>
              <a:rPr lang="en-US" sz="3200" dirty="0"/>
              <a:t>• Crop Analysis</a:t>
            </a:r>
            <a:br>
              <a:rPr lang="en-US" sz="3200" dirty="0"/>
            </a:br>
            <a:r>
              <a:rPr lang="en-US" sz="3200" dirty="0"/>
              <a:t>• Future Planning </a:t>
            </a:r>
            <a:br>
              <a:rPr lang="en-US" sz="3200" dirty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8585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F43C-ACB4-4F0C-A21E-6512D2A8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Disadvantage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71833-5E21-4344-8A11-78B9CDC43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• High initial Investment</a:t>
            </a:r>
            <a:br>
              <a:rPr lang="en-US" sz="3200" dirty="0"/>
            </a:br>
            <a:r>
              <a:rPr lang="en-US" sz="3200" dirty="0"/>
              <a:t>• Low Accuracy for Non Uniform Soil Granules </a:t>
            </a:r>
            <a:br>
              <a:rPr lang="en-US" sz="3200" dirty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9953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140F-8AB2-4A9E-97D0-F79E71DB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Progress Status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7B24F2A-CC3E-4C1F-99AF-9C36A8A696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778734"/>
              </p:ext>
            </p:extLst>
          </p:nvPr>
        </p:nvGraphicFramePr>
        <p:xfrm>
          <a:off x="2933700" y="2438400"/>
          <a:ext cx="8770938" cy="3651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1061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B9A0-9BF8-42AF-8133-403283C3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10. Architecture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2DBFB1-BA23-4779-A921-014655F2E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1222" y="2277124"/>
            <a:ext cx="5945589" cy="43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13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2778-30F2-4ACE-9BC6-8B2B0757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22C40-E5AA-46C3-830C-0E5F6DCDF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IN" dirty="0"/>
              <a:t>REVIEW PAPER BASED ON AUTOMATIC IRRIGATION SYSTEM BASED ON</a:t>
            </a:r>
            <a:br>
              <a:rPr lang="en-IN" dirty="0"/>
            </a:br>
            <a:r>
              <a:rPr lang="en-IN" dirty="0"/>
              <a:t>RF MODULE, by Ms. </a:t>
            </a:r>
            <a:r>
              <a:rPr lang="en-IN" dirty="0" err="1"/>
              <a:t>Deweshvree</a:t>
            </a:r>
            <a:r>
              <a:rPr lang="en-IN" dirty="0"/>
              <a:t> Rane PG Scholar - VLSI, </a:t>
            </a:r>
            <a:r>
              <a:rPr lang="en-IN" dirty="0" err="1"/>
              <a:t>Sevagram</a:t>
            </a:r>
            <a:r>
              <a:rPr lang="en-IN" dirty="0"/>
              <a:t>, Wardha,</a:t>
            </a:r>
            <a:br>
              <a:rPr lang="en-IN" dirty="0"/>
            </a:br>
            <a:r>
              <a:rPr lang="en-IN" dirty="0"/>
              <a:t>India. Published by IJAICT Volume 1, Issue 9, January 2015,</a:t>
            </a:r>
          </a:p>
          <a:p>
            <a:pPr marL="457200" indent="-457200">
              <a:buAutoNum type="arabicPeriod"/>
            </a:pPr>
            <a:r>
              <a:rPr lang="en-IN" dirty="0"/>
              <a:t> SENSOR BASED AUTOMATED IRRIGATION SYSTEM WITH IoT: A</a:t>
            </a:r>
            <a:br>
              <a:rPr lang="en-IN" dirty="0"/>
            </a:br>
            <a:r>
              <a:rPr lang="en-IN" dirty="0"/>
              <a:t>TECHNICAL REVIEW by Karan </a:t>
            </a:r>
            <a:r>
              <a:rPr lang="en-IN" dirty="0" err="1"/>
              <a:t>Kanasura</a:t>
            </a:r>
            <a:r>
              <a:rPr lang="en-IN" dirty="0"/>
              <a:t>, Vishal Zaveri, </a:t>
            </a:r>
            <a:r>
              <a:rPr lang="en-IN" dirty="0" err="1"/>
              <a:t>Babu</a:t>
            </a:r>
            <a:r>
              <a:rPr lang="en-IN" dirty="0"/>
              <a:t> Madhav Institute of Technology, </a:t>
            </a:r>
            <a:r>
              <a:rPr lang="en-IN" dirty="0" err="1"/>
              <a:t>Uka</a:t>
            </a:r>
            <a:r>
              <a:rPr lang="en-IN" dirty="0"/>
              <a:t> </a:t>
            </a:r>
            <a:r>
              <a:rPr lang="en-IN" dirty="0" err="1"/>
              <a:t>Tasadia</a:t>
            </a:r>
            <a:r>
              <a:rPr lang="en-IN" dirty="0"/>
              <a:t> University, </a:t>
            </a:r>
            <a:r>
              <a:rPr lang="en-IN" dirty="0" err="1"/>
              <a:t>Bardoli</a:t>
            </a:r>
            <a:r>
              <a:rPr lang="en-IN" dirty="0"/>
              <a:t>, Gujarat, India </a:t>
            </a:r>
            <a:r>
              <a:rPr lang="en-IN" i="1" dirty="0"/>
              <a:t>: </a:t>
            </a:r>
            <a:r>
              <a:rPr lang="en-IN" dirty="0"/>
              <a:t>ISSN:0975-9646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49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0CEB-0031-4F6C-909D-336FF2B9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39B68-3203-4874-8B8B-82800E303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699" y="2244969"/>
            <a:ext cx="8770571" cy="36515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br>
              <a:rPr lang="en-US" sz="2200" b="1" dirty="0"/>
            </a:br>
            <a:r>
              <a:rPr lang="en-US" sz="2200" dirty="0"/>
              <a:t>1.Why this Project ?</a:t>
            </a:r>
            <a:br>
              <a:rPr lang="en-US" sz="2200" dirty="0"/>
            </a:br>
            <a:r>
              <a:rPr lang="en-US" sz="2200" dirty="0"/>
              <a:t>2.What is IoT ?</a:t>
            </a:r>
            <a:br>
              <a:rPr lang="en-US" sz="2200" dirty="0"/>
            </a:br>
            <a:r>
              <a:rPr lang="en-US" sz="2200" dirty="0"/>
              <a:t>3.Hardware and Software Requirements</a:t>
            </a:r>
            <a:br>
              <a:rPr lang="en-US" sz="2200" dirty="0"/>
            </a:br>
            <a:r>
              <a:rPr lang="en-US" sz="2200" dirty="0"/>
              <a:t>4.Working of the Project</a:t>
            </a:r>
            <a:br>
              <a:rPr lang="en-US" sz="2200" dirty="0"/>
            </a:br>
            <a:r>
              <a:rPr lang="en-US" sz="2200" dirty="0"/>
              <a:t>5.Future Scope</a:t>
            </a:r>
            <a:br>
              <a:rPr lang="en-US" sz="2200" dirty="0"/>
            </a:br>
            <a:r>
              <a:rPr lang="en-US" sz="2200" dirty="0"/>
              <a:t>6.Advantages</a:t>
            </a:r>
            <a:br>
              <a:rPr lang="en-US" sz="2200" dirty="0"/>
            </a:br>
            <a:r>
              <a:rPr lang="en-US" sz="2200" dirty="0"/>
              <a:t>7.Disadvantages</a:t>
            </a:r>
            <a:br>
              <a:rPr lang="en-US" sz="2200" dirty="0"/>
            </a:br>
            <a:r>
              <a:rPr lang="en-US" sz="2200" dirty="0"/>
              <a:t>8.Progress Status</a:t>
            </a:r>
          </a:p>
          <a:p>
            <a:pPr marL="0" indent="0">
              <a:buNone/>
            </a:pPr>
            <a:r>
              <a:rPr lang="en-US" dirty="0"/>
              <a:t>9. Architecture</a:t>
            </a:r>
          </a:p>
          <a:p>
            <a:pPr marL="0" indent="0">
              <a:buNone/>
            </a:pPr>
            <a:r>
              <a:rPr lang="en-US" dirty="0"/>
              <a:t>10. References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9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F1DF-5514-46D4-9D2D-7410507DB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1.Why this Project ?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2404-E5A7-4016-ACBF-E48D4AA79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Farmers usually work on large portions of land to</a:t>
            </a:r>
            <a:br>
              <a:rPr lang="en-US" i="1" dirty="0"/>
            </a:br>
            <a:r>
              <a:rPr lang="en-US" i="1" dirty="0"/>
              <a:t>grow different types of crops. It is usually not always</a:t>
            </a:r>
            <a:br>
              <a:rPr lang="en-US" i="1" dirty="0"/>
            </a:br>
            <a:r>
              <a:rPr lang="en-US" i="1" dirty="0"/>
              <a:t>possible for one person to be able to keep track of the</a:t>
            </a:r>
            <a:br>
              <a:rPr lang="en-US" i="1" dirty="0"/>
            </a:br>
            <a:r>
              <a:rPr lang="en-US" i="1" dirty="0"/>
              <a:t>entire farmland all the time.</a:t>
            </a:r>
          </a:p>
          <a:p>
            <a:r>
              <a:rPr lang="en-US" i="1" dirty="0"/>
              <a:t>Sometimes it may happen that a given patch of land</a:t>
            </a:r>
            <a:br>
              <a:rPr lang="en-US" i="1" dirty="0"/>
            </a:br>
            <a:r>
              <a:rPr lang="en-US" i="1" dirty="0"/>
              <a:t>receives more water leading to water-logging, or it might</a:t>
            </a:r>
            <a:br>
              <a:rPr lang="en-US" i="1" dirty="0"/>
            </a:br>
            <a:r>
              <a:rPr lang="en-US" i="1" dirty="0"/>
              <a:t>receive far less or no water at all leading to dry soil.</a:t>
            </a:r>
          </a:p>
          <a:p>
            <a:r>
              <a:rPr lang="en-US" i="1" dirty="0"/>
              <a:t>In either of the cases, the crops can get damaged</a:t>
            </a:r>
            <a:br>
              <a:rPr lang="en-US" i="1" dirty="0"/>
            </a:br>
            <a:r>
              <a:rPr lang="en-US" i="1" dirty="0"/>
              <a:t>and farmer may suffer losses.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1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421C-B98F-449D-AE8E-F58F5F65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What is IoT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EA343-B17E-4206-88F0-BFD62BC96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3651504"/>
          </a:xfrm>
        </p:spPr>
        <p:txBody>
          <a:bodyPr/>
          <a:lstStyle/>
          <a:p>
            <a:r>
              <a:rPr lang="en-US" i="1" dirty="0"/>
              <a:t>The Internet of Things (IoT), consists of all the web-enabled devices that collect,</a:t>
            </a:r>
            <a:br>
              <a:rPr lang="en-US" i="1" dirty="0"/>
            </a:br>
            <a:r>
              <a:rPr lang="en-US" i="1" dirty="0"/>
              <a:t>send and act on data they acquire from their surrounding environments using</a:t>
            </a:r>
            <a:br>
              <a:rPr lang="en-US" i="1" dirty="0"/>
            </a:br>
            <a:r>
              <a:rPr lang="en-US" i="1" dirty="0"/>
              <a:t>embedded sensors, processors and communication hardware.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14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D80A-003E-4B92-884B-891B4318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Hardware and Software Requirement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5DE40-62FC-4826-9582-7C0449C3B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1" y="2438400"/>
            <a:ext cx="3458308" cy="3651504"/>
          </a:xfrm>
        </p:spPr>
        <p:txBody>
          <a:bodyPr>
            <a:normAutofit/>
          </a:bodyPr>
          <a:lstStyle/>
          <a:p>
            <a:r>
              <a:rPr lang="en-IN" dirty="0"/>
              <a:t>•Arduino Uno R3</a:t>
            </a:r>
            <a:br>
              <a:rPr lang="en-IN" dirty="0"/>
            </a:br>
            <a:r>
              <a:rPr lang="en-IN" dirty="0"/>
              <a:t>•ESP8266 </a:t>
            </a:r>
            <a:r>
              <a:rPr lang="en-IN" dirty="0" err="1"/>
              <a:t>Wifi</a:t>
            </a:r>
            <a:r>
              <a:rPr lang="en-IN" dirty="0"/>
              <a:t> Module</a:t>
            </a:r>
            <a:br>
              <a:rPr lang="en-IN" dirty="0"/>
            </a:br>
            <a:r>
              <a:rPr lang="en-IN" dirty="0"/>
              <a:t>•Water Sensor Module</a:t>
            </a:r>
            <a:br>
              <a:rPr lang="en-IN" dirty="0"/>
            </a:br>
            <a:r>
              <a:rPr lang="en-IN" dirty="0"/>
              <a:t>•Relay Driver IC</a:t>
            </a:r>
            <a:br>
              <a:rPr lang="en-IN" dirty="0"/>
            </a:br>
            <a:r>
              <a:rPr lang="en-IN" dirty="0"/>
              <a:t>•Voltage Regulator IC</a:t>
            </a:r>
            <a:br>
              <a:rPr lang="en-IN" dirty="0"/>
            </a:br>
            <a:r>
              <a:rPr lang="en-IN" dirty="0"/>
              <a:t>•Breadboard</a:t>
            </a:r>
            <a:br>
              <a:rPr lang="en-IN" dirty="0"/>
            </a:br>
            <a:r>
              <a:rPr lang="en-IN" dirty="0"/>
              <a:t>• LCD’s</a:t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C6731D-2640-46C7-B514-D2C38DE097AF}"/>
              </a:ext>
            </a:extLst>
          </p:cNvPr>
          <p:cNvSpPr txBox="1">
            <a:spLocks/>
          </p:cNvSpPr>
          <p:nvPr/>
        </p:nvSpPr>
        <p:spPr>
          <a:xfrm>
            <a:off x="7614140" y="2438400"/>
            <a:ext cx="345830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•Resistors</a:t>
            </a:r>
            <a:br>
              <a:rPr lang="en-IN" dirty="0"/>
            </a:br>
            <a:r>
              <a:rPr lang="en-IN" dirty="0"/>
              <a:t>•Cables &amp; Connectors</a:t>
            </a:r>
            <a:br>
              <a:rPr lang="en-IN" dirty="0"/>
            </a:br>
            <a:r>
              <a:rPr lang="en-IN" dirty="0"/>
              <a:t>•LED’s</a:t>
            </a:r>
            <a:br>
              <a:rPr lang="en-IN" dirty="0"/>
            </a:br>
            <a:r>
              <a:rPr lang="en-IN" dirty="0"/>
              <a:t>•Transformer/Adapter</a:t>
            </a:r>
            <a:br>
              <a:rPr lang="en-IN" dirty="0"/>
            </a:br>
            <a:r>
              <a:rPr lang="en-IN" dirty="0"/>
              <a:t>•Push Button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843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A630A-CA8F-4EA2-BE04-BDCB71143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350860"/>
            <a:ext cx="8770571" cy="1560716"/>
          </a:xfrm>
        </p:spPr>
        <p:txBody>
          <a:bodyPr>
            <a:normAutofit/>
          </a:bodyPr>
          <a:lstStyle/>
          <a:p>
            <a:r>
              <a:rPr lang="en-US" sz="3200" dirty="0"/>
              <a:t>Software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53FA9-9FD7-497B-8BCC-8B0A1986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• Arduino Compiler</a:t>
            </a:r>
            <a:br>
              <a:rPr lang="en-IN" i="1" dirty="0"/>
            </a:br>
            <a:r>
              <a:rPr lang="en-IN" i="1" dirty="0"/>
              <a:t>• Programming Language: C++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08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5A72-5ACE-4C0E-895A-5125AFD3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Working of the Project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67395-2905-427B-879D-47273B2AE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356338"/>
            <a:ext cx="8770571" cy="43346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• We connect our system to the internet using a Wi-Fi module.</a:t>
            </a:r>
            <a:br>
              <a:rPr lang="en-US" dirty="0"/>
            </a:br>
            <a:r>
              <a:rPr lang="en-US" dirty="0"/>
              <a:t>• We use an Arduino Uno board to send the control signals and to connect to our desired App using Remote XY.</a:t>
            </a:r>
            <a:br>
              <a:rPr lang="en-US" dirty="0"/>
            </a:br>
            <a:r>
              <a:rPr lang="en-US" dirty="0"/>
              <a:t>• On the App, two things are displayed:</a:t>
            </a:r>
            <a:br>
              <a:rPr lang="en-US" b="1" dirty="0"/>
            </a:br>
            <a:r>
              <a:rPr lang="en-US" dirty="0"/>
              <a:t>a) Motor status b) Moisture level</a:t>
            </a:r>
            <a:br>
              <a:rPr lang="en-US" dirty="0"/>
            </a:br>
            <a:r>
              <a:rPr lang="en-US" dirty="0"/>
              <a:t>• The circuit keeps checking the moisture content of the soil by means of a moisture sensor, and updates the “Moisture level "on the App. The user can then check the current moisture level from a remote location and control the water supply.</a:t>
            </a:r>
            <a:br>
              <a:rPr lang="en-US" dirty="0"/>
            </a:br>
            <a:r>
              <a:rPr lang="en-US" dirty="0"/>
              <a:t>• For this, the user only has to toggle the “Motor status” from ‘ON-OFF’ or ‘OFF-ON’; and the “water pump” will be ‘turned ON’ or ‘turned OFF’ accordingly.</a:t>
            </a:r>
            <a:br>
              <a:rPr lang="en-US" dirty="0"/>
            </a:br>
            <a:r>
              <a:rPr lang="en-US" dirty="0"/>
              <a:t>• Thus the ‘soil-moisture’ gets monitored and the ‘water supply’ can be controlled just by the toggling the “Motor status”.</a:t>
            </a:r>
          </a:p>
          <a:p>
            <a:pPr marL="0" indent="0">
              <a:buNone/>
            </a:pPr>
            <a:r>
              <a:rPr lang="en-US" dirty="0"/>
              <a:t> So the user doesn’t have to worry about his crops or</a:t>
            </a:r>
            <a:br>
              <a:rPr lang="en-US" dirty="0"/>
            </a:br>
            <a:r>
              <a:rPr lang="en-US" dirty="0"/>
              <a:t>plants getting damaged due to ‘water-logging’ or ‘drought’.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69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CBAC-89BA-4273-9748-43E2F628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Arduino UNO 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F7E456-B9F4-41DB-B8F1-ACA520832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2368" y="2438400"/>
            <a:ext cx="6293601" cy="36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3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8603-F6EC-4681-8E66-8F061E60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Arduino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2526D-BAF9-409B-93D4-7F6AFC47F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There are Two Types of C++ Functions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Void  setup() </a:t>
            </a:r>
            <a:r>
              <a:rPr lang="en-IN" dirty="0"/>
              <a:t>– </a:t>
            </a:r>
            <a:r>
              <a:rPr lang="en-US" b="1" dirty="0"/>
              <a:t>the setup function runs once when you press reset or power the board</a:t>
            </a: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Void loop() - </a:t>
            </a:r>
            <a:r>
              <a:rPr lang="en-US" b="1" dirty="0"/>
              <a:t>the loop function runs over and over again forever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80167664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0</TotalTime>
  <Words>188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Bahnschrift Condensed</vt:lpstr>
      <vt:lpstr>Calibri</vt:lpstr>
      <vt:lpstr>Century Schoolbook</vt:lpstr>
      <vt:lpstr>Corbel</vt:lpstr>
      <vt:lpstr>Feathered</vt:lpstr>
      <vt:lpstr>Irrigation  Monitoring  with  Control System using IoT</vt:lpstr>
      <vt:lpstr>Table of Contents</vt:lpstr>
      <vt:lpstr>1.Why this Project ? </vt:lpstr>
      <vt:lpstr>2. What is IoT ?</vt:lpstr>
      <vt:lpstr>3. Hardware and Software Requirement</vt:lpstr>
      <vt:lpstr>Software</vt:lpstr>
      <vt:lpstr>4. Working of the Project </vt:lpstr>
      <vt:lpstr>Arduino UNO Board</vt:lpstr>
      <vt:lpstr>Arduino Compiler</vt:lpstr>
      <vt:lpstr>5. Future Scope</vt:lpstr>
      <vt:lpstr>6. Advantages </vt:lpstr>
      <vt:lpstr>7. Disadvantage </vt:lpstr>
      <vt:lpstr>8. Progress Status</vt:lpstr>
      <vt:lpstr>10. Architecture </vt:lpstr>
      <vt:lpstr>9.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Irrigation  Monitoring  and  Control System</dc:title>
  <dc:creator>Vivek Bharati</dc:creator>
  <cp:keywords>Yellow</cp:keywords>
  <cp:lastModifiedBy>Vivek Bharati</cp:lastModifiedBy>
  <cp:revision>19</cp:revision>
  <dcterms:created xsi:type="dcterms:W3CDTF">2019-02-10T15:45:14Z</dcterms:created>
  <dcterms:modified xsi:type="dcterms:W3CDTF">2019-05-10T10:36:26Z</dcterms:modified>
</cp:coreProperties>
</file>