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ec2dc3098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ec2dc3098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c2dc3098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c2dc3098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c335968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c335968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c2dc3098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c2dc3098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c2dc3098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c2dc3098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c2dc3098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c2dc3098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c2dc3098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c2dc3098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c2dc3098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c2dc3098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ec2dc3098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ec2dc3098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c2dc3098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ec2dc3098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ec2dc3098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ec2dc3098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ec2dc3098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ec2dc3098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D79GxjfcuUY" TargetMode="External"/><Relationship Id="rId4" Type="http://schemas.openxmlformats.org/officeDocument/2006/relationships/image" Target="../media/image6.jpg"/><Relationship Id="rId5" Type="http://schemas.openxmlformats.org/officeDocument/2006/relationships/hyperlink" Target="https://www.youtube.com/watch?v=D79GxjfcuU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uzvaqaAlBp4" TargetMode="External"/><Relationship Id="rId4" Type="http://schemas.openxmlformats.org/officeDocument/2006/relationships/image" Target="../media/image5.jpg"/><Relationship Id="rId5" Type="http://schemas.openxmlformats.org/officeDocument/2006/relationships/hyperlink" Target="https://www.youtube.com/watch?v=uzvaqaAlBp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808975"/>
            <a:ext cx="5017500" cy="157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6D9EEB"/>
                </a:solidFill>
              </a:rPr>
              <a:t>Police Bot</a:t>
            </a:r>
            <a:r>
              <a:rPr lang="en">
                <a:solidFill>
                  <a:srgbClr val="6D9EEB"/>
                </a:solidFill>
              </a:rPr>
              <a:t>: </a:t>
            </a:r>
            <a:r>
              <a:rPr lang="en"/>
              <a:t>Enhancing Social Media Governance with Policing Bots</a:t>
            </a:r>
            <a:endParaRPr/>
          </a:p>
        </p:txBody>
      </p:sp>
      <p:sp>
        <p:nvSpPr>
          <p:cNvPr id="135" name="Google Shape;135;p13"/>
          <p:cNvSpPr txBox="1"/>
          <p:nvPr>
            <p:ph idx="1" type="subTitle"/>
          </p:nvPr>
        </p:nvSpPr>
        <p:spPr>
          <a:xfrm>
            <a:off x="4310550" y="3218750"/>
            <a:ext cx="3470700" cy="5061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rPr b="1" lang="en" sz="3400">
                <a:solidFill>
                  <a:srgbClr val="6D9EEB"/>
                </a:solidFill>
              </a:rPr>
              <a:t>Milestone 3 Presentation</a:t>
            </a:r>
            <a:endParaRPr b="1" sz="3400">
              <a:solidFill>
                <a:srgbClr val="6D9EEB"/>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2"/>
          <p:cNvPicPr preferRelativeResize="0"/>
          <p:nvPr/>
        </p:nvPicPr>
        <p:blipFill>
          <a:blip r:embed="rId3">
            <a:alphaModFix/>
          </a:blip>
          <a:stretch>
            <a:fillRect/>
          </a:stretch>
        </p:blipFill>
        <p:spPr>
          <a:xfrm>
            <a:off x="1297503" y="973900"/>
            <a:ext cx="3607201" cy="3958800"/>
          </a:xfrm>
          <a:prstGeom prst="rect">
            <a:avLst/>
          </a:prstGeom>
          <a:noFill/>
          <a:ln>
            <a:noFill/>
          </a:ln>
        </p:spPr>
      </p:pic>
      <p:sp>
        <p:nvSpPr>
          <p:cNvPr id="193" name="Google Shape;193;p22"/>
          <p:cNvSpPr txBox="1"/>
          <p:nvPr/>
        </p:nvSpPr>
        <p:spPr>
          <a:xfrm>
            <a:off x="1297500" y="520600"/>
            <a:ext cx="36072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6D9EEB"/>
                </a:solidFill>
                <a:latin typeface="Lato"/>
                <a:ea typeface="Lato"/>
                <a:cs typeface="Lato"/>
                <a:sym typeface="Lato"/>
              </a:rPr>
              <a:t>Milestone 3</a:t>
            </a:r>
            <a:endParaRPr b="1" sz="1800">
              <a:solidFill>
                <a:srgbClr val="6D9EEB"/>
              </a:solidFill>
              <a:latin typeface="Lato"/>
              <a:ea typeface="Lato"/>
              <a:cs typeface="Lato"/>
              <a:sym typeface="Lato"/>
            </a:endParaRPr>
          </a:p>
        </p:txBody>
      </p:sp>
      <p:pic>
        <p:nvPicPr>
          <p:cNvPr id="194" name="Google Shape;194;p22"/>
          <p:cNvPicPr preferRelativeResize="0"/>
          <p:nvPr/>
        </p:nvPicPr>
        <p:blipFill>
          <a:blip r:embed="rId4">
            <a:alphaModFix/>
          </a:blip>
          <a:stretch>
            <a:fillRect/>
          </a:stretch>
        </p:blipFill>
        <p:spPr>
          <a:xfrm>
            <a:off x="5090875" y="973900"/>
            <a:ext cx="3746333" cy="1597850"/>
          </a:xfrm>
          <a:prstGeom prst="rect">
            <a:avLst/>
          </a:prstGeom>
          <a:noFill/>
          <a:ln>
            <a:noFill/>
          </a:ln>
        </p:spPr>
      </p:pic>
      <p:sp>
        <p:nvSpPr>
          <p:cNvPr id="195" name="Google Shape;195;p22"/>
          <p:cNvSpPr txBox="1"/>
          <p:nvPr/>
        </p:nvSpPr>
        <p:spPr>
          <a:xfrm>
            <a:off x="5464025" y="516400"/>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6D9EEB"/>
                </a:solidFill>
                <a:latin typeface="Lato"/>
                <a:ea typeface="Lato"/>
                <a:cs typeface="Lato"/>
                <a:sym typeface="Lato"/>
              </a:rPr>
              <a:t>Milestone 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3600">
                <a:solidFill>
                  <a:srgbClr val="6D9EEB"/>
                </a:solidFill>
                <a:latin typeface="Lato"/>
                <a:ea typeface="Lato"/>
                <a:cs typeface="Lato"/>
                <a:sym typeface="Lato"/>
              </a:rPr>
              <a:t>Technical Challenges Update</a:t>
            </a:r>
            <a:endParaRPr b="1" sz="3600">
              <a:solidFill>
                <a:srgbClr val="6D9EEB"/>
              </a:solidFill>
            </a:endParaRPr>
          </a:p>
        </p:txBody>
      </p:sp>
      <p:sp>
        <p:nvSpPr>
          <p:cNvPr id="201" name="Google Shape;201;p23"/>
          <p:cNvSpPr txBox="1"/>
          <p:nvPr>
            <p:ph idx="1" type="body"/>
          </p:nvPr>
        </p:nvSpPr>
        <p:spPr>
          <a:xfrm>
            <a:off x="1297500" y="1567550"/>
            <a:ext cx="7038900" cy="328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6D9EEB"/>
                </a:solidFill>
              </a:rPr>
              <a:t>Progress on Resolving Challenges</a:t>
            </a:r>
            <a:endParaRPr b="1" sz="1800">
              <a:solidFill>
                <a:srgbClr val="6D9EEB"/>
              </a:solidFill>
            </a:endParaRPr>
          </a:p>
          <a:p>
            <a:pPr indent="-330200" lvl="0" marL="457200" rtl="0" algn="l">
              <a:spcBef>
                <a:spcPts val="1200"/>
              </a:spcBef>
              <a:spcAft>
                <a:spcPts val="0"/>
              </a:spcAft>
              <a:buClr>
                <a:srgbClr val="FFFFFF"/>
              </a:buClr>
              <a:buSzPts val="1600"/>
              <a:buChar char="●"/>
            </a:pPr>
            <a:r>
              <a:rPr lang="en" sz="1600">
                <a:solidFill>
                  <a:srgbClr val="FFFFFF"/>
                </a:solidFill>
              </a:rPr>
              <a:t>Expanded skills using the Reddit API.</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Expanded experience with using / creating Reddit Bots.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Expanded HTML Knowledge.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Expanded Knowledge on Bot Detection Methods and Implementations.</a:t>
            </a:r>
            <a:endParaRPr sz="1600">
              <a:solidFill>
                <a:srgbClr val="FFFFFF"/>
              </a:solidFill>
            </a:endParaRPr>
          </a:p>
          <a:p>
            <a:pPr indent="0" lvl="0" marL="0" rtl="0" algn="l">
              <a:spcBef>
                <a:spcPts val="1200"/>
              </a:spcBef>
              <a:spcAft>
                <a:spcPts val="0"/>
              </a:spcAft>
              <a:buNone/>
            </a:pPr>
            <a:r>
              <a:rPr b="1" lang="en" sz="1800">
                <a:solidFill>
                  <a:srgbClr val="6D9EEB"/>
                </a:solidFill>
              </a:rPr>
              <a:t>Technical Challenges that require attention going forward</a:t>
            </a:r>
            <a:endParaRPr b="1" sz="1800">
              <a:solidFill>
                <a:srgbClr val="6D9EEB"/>
              </a:solidFill>
            </a:endParaRPr>
          </a:p>
          <a:p>
            <a:pPr indent="-330200" lvl="0" marL="457200" rtl="0" algn="l">
              <a:spcBef>
                <a:spcPts val="1200"/>
              </a:spcBef>
              <a:spcAft>
                <a:spcPts val="0"/>
              </a:spcAft>
              <a:buClr>
                <a:srgbClr val="FFFFFF"/>
              </a:buClr>
              <a:buSzPts val="1600"/>
              <a:buChar char="●"/>
            </a:pPr>
            <a:r>
              <a:rPr lang="en" sz="1600">
                <a:solidFill>
                  <a:srgbClr val="FFFFFF"/>
                </a:solidFill>
              </a:rPr>
              <a:t>Deepen understanding on the math behind text frequency analysis.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Start in-depth research in other bot detection methods.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Start research on Bot Distinguishing Methods and Implementations</a:t>
            </a:r>
            <a:endParaRPr sz="16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6D9EEB"/>
                </a:solidFill>
              </a:rPr>
              <a:t>Moving Towards Milestone 4</a:t>
            </a:r>
            <a:r>
              <a:rPr lang="en" sz="3600">
                <a:solidFill>
                  <a:srgbClr val="6D9EEB"/>
                </a:solidFill>
              </a:rPr>
              <a:t>:</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Continue work on implementing Bot Detection through Text Frequency Analysis.</a:t>
            </a:r>
            <a:endParaRPr sz="1600"/>
          </a:p>
          <a:p>
            <a:pPr indent="-330200" lvl="0" marL="457200" rtl="0" algn="l">
              <a:spcBef>
                <a:spcPts val="0"/>
              </a:spcBef>
              <a:spcAft>
                <a:spcPts val="0"/>
              </a:spcAft>
              <a:buSzPts val="1600"/>
              <a:buChar char="●"/>
            </a:pPr>
            <a:r>
              <a:rPr lang="en" sz="1600"/>
              <a:t>Identify and Incorporate additional bot detection algorithms to improve accuracy of predictions. </a:t>
            </a:r>
            <a:endParaRPr sz="1600"/>
          </a:p>
          <a:p>
            <a:pPr indent="-330200" lvl="0" marL="457200" rtl="0" algn="l">
              <a:spcBef>
                <a:spcPts val="0"/>
              </a:spcBef>
              <a:spcAft>
                <a:spcPts val="0"/>
              </a:spcAft>
              <a:buSzPts val="1600"/>
              <a:buChar char="●"/>
            </a:pPr>
            <a:r>
              <a:rPr lang="en" sz="1600"/>
              <a:t>Update database with any new fields from bot detection development</a:t>
            </a:r>
            <a:endParaRPr sz="1600"/>
          </a:p>
          <a:p>
            <a:pPr indent="-330200" lvl="0" marL="457200" rtl="0" algn="l">
              <a:spcBef>
                <a:spcPts val="0"/>
              </a:spcBef>
              <a:spcAft>
                <a:spcPts val="0"/>
              </a:spcAft>
              <a:buSzPts val="1600"/>
              <a:buChar char="●"/>
            </a:pPr>
            <a:r>
              <a:rPr lang="en" sz="1600"/>
              <a:t>Start research and development on Bot Distinguishing System.</a:t>
            </a:r>
            <a:endParaRPr sz="1600"/>
          </a:p>
          <a:p>
            <a:pPr indent="-330200" lvl="0" marL="457200" rtl="0" algn="l">
              <a:spcBef>
                <a:spcPts val="0"/>
              </a:spcBef>
              <a:spcAft>
                <a:spcPts val="0"/>
              </a:spcAft>
              <a:buSzPts val="1600"/>
              <a:buChar char="●"/>
            </a:pPr>
            <a:r>
              <a:rPr lang="en" sz="1600"/>
              <a:t>Create Bot Distinguishing Prototype.</a:t>
            </a:r>
            <a:endParaRPr sz="1600"/>
          </a:p>
          <a:p>
            <a:pPr indent="-330200" lvl="0" marL="457200" rtl="0" algn="l">
              <a:spcBef>
                <a:spcPts val="0"/>
              </a:spcBef>
              <a:spcAft>
                <a:spcPts val="0"/>
              </a:spcAft>
              <a:buSzPts val="1600"/>
              <a:buChar char="●"/>
            </a:pPr>
            <a:r>
              <a:rPr lang="en" sz="1600"/>
              <a:t>Create Demos of improved Bot Detection System and prototype Bot Distinguishing System.</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idx="1" type="body"/>
          </p:nvPr>
        </p:nvSpPr>
        <p:spPr>
          <a:xfrm>
            <a:off x="1284450" y="1453425"/>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4700">
                <a:solidFill>
                  <a:srgbClr val="6D9EEB"/>
                </a:solidFill>
              </a:rPr>
              <a:t>This concludes our presentation,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6D9EEB"/>
                </a:solidFill>
              </a:rPr>
              <a:t>Group Members:</a:t>
            </a:r>
            <a:endParaRPr/>
          </a:p>
          <a:p>
            <a:pPr indent="0" lvl="0" marL="0" rtl="0" algn="l">
              <a:spcBef>
                <a:spcPts val="0"/>
              </a:spcBef>
              <a:spcAft>
                <a:spcPts val="0"/>
              </a:spcAft>
              <a:buNone/>
            </a:pPr>
            <a:r>
              <a:t/>
            </a:r>
            <a:endParaRPr/>
          </a:p>
        </p:txBody>
      </p:sp>
      <p:sp>
        <p:nvSpPr>
          <p:cNvPr id="141" name="Google Shape;141;p14"/>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lang="en" sz="1765">
                <a:solidFill>
                  <a:srgbClr val="6D9EEB"/>
                </a:solidFill>
              </a:rPr>
              <a:t>Students:</a:t>
            </a:r>
            <a:endParaRPr sz="1765">
              <a:solidFill>
                <a:srgbClr val="6D9EEB"/>
              </a:solidFill>
            </a:endParaRPr>
          </a:p>
          <a:p>
            <a:pPr indent="-311308" lvl="0" marL="457200" rtl="0" algn="l">
              <a:lnSpc>
                <a:spcPct val="95000"/>
              </a:lnSpc>
              <a:spcBef>
                <a:spcPts val="1200"/>
              </a:spcBef>
              <a:spcAft>
                <a:spcPts val="0"/>
              </a:spcAft>
              <a:buSzPts val="1303"/>
              <a:buChar char="●"/>
            </a:pPr>
            <a:r>
              <a:rPr lang="en" sz="1302"/>
              <a:t>Gabriel Silva</a:t>
            </a:r>
            <a:endParaRPr sz="1302"/>
          </a:p>
          <a:p>
            <a:pPr indent="-311308" lvl="0" marL="457200" rtl="0" algn="l">
              <a:lnSpc>
                <a:spcPct val="95000"/>
              </a:lnSpc>
              <a:spcBef>
                <a:spcPts val="0"/>
              </a:spcBef>
              <a:spcAft>
                <a:spcPts val="0"/>
              </a:spcAft>
              <a:buSzPts val="1303"/>
              <a:buChar char="●"/>
            </a:pPr>
            <a:r>
              <a:rPr lang="en" sz="1302"/>
              <a:t>Cody Manning</a:t>
            </a:r>
            <a:endParaRPr sz="1765">
              <a:solidFill>
                <a:srgbClr val="6D9EEB"/>
              </a:solidFill>
            </a:endParaRPr>
          </a:p>
          <a:p>
            <a:pPr indent="-311308" lvl="0" marL="457200" rtl="0" algn="l">
              <a:lnSpc>
                <a:spcPct val="95000"/>
              </a:lnSpc>
              <a:spcBef>
                <a:spcPts val="0"/>
              </a:spcBef>
              <a:spcAft>
                <a:spcPts val="0"/>
              </a:spcAft>
              <a:buSzPts val="1303"/>
              <a:buChar char="●"/>
            </a:pPr>
            <a:r>
              <a:rPr lang="en" sz="1302"/>
              <a:t>Liam Dumbell</a:t>
            </a:r>
            <a:endParaRPr sz="1302"/>
          </a:p>
          <a:p>
            <a:pPr indent="0" lvl="0" marL="0" rtl="0" algn="l">
              <a:lnSpc>
                <a:spcPct val="95000"/>
              </a:lnSpc>
              <a:spcBef>
                <a:spcPts val="1200"/>
              </a:spcBef>
              <a:spcAft>
                <a:spcPts val="0"/>
              </a:spcAft>
              <a:buClr>
                <a:srgbClr val="000000"/>
              </a:buClr>
              <a:buSzPts val="1018"/>
              <a:buFont typeface="Arial"/>
              <a:buNone/>
            </a:pPr>
            <a:r>
              <a:rPr lang="en" sz="1765">
                <a:solidFill>
                  <a:srgbClr val="6D9EEB"/>
                </a:solidFill>
              </a:rPr>
              <a:t>Faculty Advisor / Project Client:</a:t>
            </a:r>
            <a:endParaRPr sz="1765">
              <a:solidFill>
                <a:srgbClr val="6D9EEB"/>
              </a:solidFill>
            </a:endParaRPr>
          </a:p>
          <a:p>
            <a:pPr indent="-311308" lvl="0" marL="457200" rtl="0" algn="l">
              <a:lnSpc>
                <a:spcPct val="95000"/>
              </a:lnSpc>
              <a:spcBef>
                <a:spcPts val="1200"/>
              </a:spcBef>
              <a:spcAft>
                <a:spcPts val="0"/>
              </a:spcAft>
              <a:buSzPts val="1303"/>
              <a:buChar char="●"/>
            </a:pPr>
            <a:r>
              <a:rPr lang="en" sz="1302"/>
              <a:t>Khaled Slhoub</a:t>
            </a:r>
            <a:endParaRPr sz="1302"/>
          </a:p>
          <a:p>
            <a:pPr indent="0" lvl="0" marL="0" rtl="0" algn="l">
              <a:lnSpc>
                <a:spcPct val="95000"/>
              </a:lnSpc>
              <a:spcBef>
                <a:spcPts val="1200"/>
              </a:spcBef>
              <a:spcAft>
                <a:spcPts val="0"/>
              </a:spcAft>
              <a:buClr>
                <a:srgbClr val="000000"/>
              </a:buClr>
              <a:buSzPts val="1018"/>
              <a:buFont typeface="Arial"/>
              <a:buNone/>
            </a:pPr>
            <a:r>
              <a:rPr lang="en" sz="1765">
                <a:solidFill>
                  <a:srgbClr val="6D9EEB"/>
                </a:solidFill>
              </a:rPr>
              <a:t>Computer Science Project Instructor:</a:t>
            </a:r>
            <a:endParaRPr sz="1765">
              <a:solidFill>
                <a:srgbClr val="6D9EEB"/>
              </a:solidFill>
            </a:endParaRPr>
          </a:p>
          <a:p>
            <a:pPr indent="-311308" lvl="0" marL="457200" rtl="0" algn="l">
              <a:lnSpc>
                <a:spcPct val="95000"/>
              </a:lnSpc>
              <a:spcBef>
                <a:spcPts val="1200"/>
              </a:spcBef>
              <a:spcAft>
                <a:spcPts val="0"/>
              </a:spcAft>
              <a:buSzPts val="1303"/>
              <a:buChar char="●"/>
            </a:pPr>
            <a:r>
              <a:rPr lang="en" sz="1302"/>
              <a:t>Philip Chan</a:t>
            </a:r>
            <a:endParaRPr sz="1302"/>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solidFill>
                  <a:srgbClr val="6D9EEB"/>
                </a:solidFill>
              </a:rPr>
              <a:t>Overview</a:t>
            </a:r>
            <a:r>
              <a:rPr lang="en" sz="3600">
                <a:solidFill>
                  <a:srgbClr val="6D9EEB"/>
                </a:solidFill>
              </a:rPr>
              <a:t>:</a:t>
            </a:r>
            <a:endParaRPr/>
          </a:p>
        </p:txBody>
      </p:sp>
      <p:sp>
        <p:nvSpPr>
          <p:cNvPr id="147" name="Google Shape;147;p15"/>
          <p:cNvSpPr txBox="1"/>
          <p:nvPr>
            <p:ph idx="1" type="body"/>
          </p:nvPr>
        </p:nvSpPr>
        <p:spPr>
          <a:xfrm>
            <a:off x="1297500" y="1177575"/>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Discussion of Task Completion:</a:t>
            </a:r>
            <a:endParaRPr sz="1600"/>
          </a:p>
          <a:p>
            <a:pPr indent="-330200" lvl="1" marL="914400" rtl="0" algn="l">
              <a:spcBef>
                <a:spcPts val="0"/>
              </a:spcBef>
              <a:spcAft>
                <a:spcPts val="0"/>
              </a:spcAft>
              <a:buSzPts val="1600"/>
              <a:buChar char="○"/>
            </a:pPr>
            <a:r>
              <a:rPr lang="en" sz="1600"/>
              <a:t>Decision</a:t>
            </a:r>
            <a:r>
              <a:rPr lang="en" sz="1600"/>
              <a:t> on a single starting bot detection method.</a:t>
            </a:r>
            <a:endParaRPr sz="1600"/>
          </a:p>
          <a:p>
            <a:pPr indent="-330200" lvl="1" marL="914400" rtl="0" algn="l">
              <a:spcBef>
                <a:spcPts val="0"/>
              </a:spcBef>
              <a:spcAft>
                <a:spcPts val="0"/>
              </a:spcAft>
              <a:buSzPts val="1600"/>
              <a:buChar char="○"/>
            </a:pPr>
            <a:r>
              <a:rPr lang="en" sz="1600"/>
              <a:t>Development on implementation of chosen bot detection method.</a:t>
            </a:r>
            <a:endParaRPr sz="1600"/>
          </a:p>
          <a:p>
            <a:pPr indent="-330200" lvl="1" marL="914400" rtl="0" algn="l">
              <a:spcBef>
                <a:spcPts val="0"/>
              </a:spcBef>
              <a:spcAft>
                <a:spcPts val="0"/>
              </a:spcAft>
              <a:buSzPts val="1600"/>
              <a:buChar char="○"/>
            </a:pPr>
            <a:r>
              <a:rPr lang="en" sz="1600"/>
              <a:t>Data Collection System Improvements.</a:t>
            </a:r>
            <a:endParaRPr sz="1600"/>
          </a:p>
          <a:p>
            <a:pPr indent="-330200" lvl="0" marL="457200" rtl="0" algn="l">
              <a:spcBef>
                <a:spcPts val="0"/>
              </a:spcBef>
              <a:spcAft>
                <a:spcPts val="0"/>
              </a:spcAft>
              <a:buSzPts val="1600"/>
              <a:buChar char="●"/>
            </a:pPr>
            <a:r>
              <a:rPr lang="en" sz="1600"/>
              <a:t>Demo of rote bot detection method implementation.</a:t>
            </a:r>
            <a:endParaRPr sz="1600"/>
          </a:p>
          <a:p>
            <a:pPr indent="-330200" lvl="0" marL="457200" rtl="0" algn="l">
              <a:spcBef>
                <a:spcPts val="0"/>
              </a:spcBef>
              <a:spcAft>
                <a:spcPts val="0"/>
              </a:spcAft>
              <a:buSzPts val="1600"/>
              <a:buChar char="●"/>
            </a:pPr>
            <a:r>
              <a:rPr lang="en" sz="1600"/>
              <a:t>Demo of Database System.</a:t>
            </a:r>
            <a:endParaRPr sz="1600"/>
          </a:p>
          <a:p>
            <a:pPr indent="-330200" lvl="0" marL="457200" rtl="0" algn="l">
              <a:spcBef>
                <a:spcPts val="0"/>
              </a:spcBef>
              <a:spcAft>
                <a:spcPts val="0"/>
              </a:spcAft>
              <a:buSzPts val="1600"/>
              <a:buChar char="●"/>
            </a:pPr>
            <a:r>
              <a:rPr lang="en" sz="1600"/>
              <a:t>Faculty Advisor / Project Client Feedback</a:t>
            </a:r>
            <a:endParaRPr sz="1600"/>
          </a:p>
          <a:p>
            <a:pPr indent="-330200" lvl="0" marL="457200" rtl="0" algn="l">
              <a:spcBef>
                <a:spcPts val="0"/>
              </a:spcBef>
              <a:spcAft>
                <a:spcPts val="0"/>
              </a:spcAft>
              <a:buSzPts val="1600"/>
              <a:buChar char="●"/>
            </a:pPr>
            <a:r>
              <a:rPr lang="en" sz="1600"/>
              <a:t>Technical Challenges Update</a:t>
            </a:r>
            <a:endParaRPr sz="1600"/>
          </a:p>
          <a:p>
            <a:pPr indent="-330200" lvl="0" marL="457200" rtl="0" algn="l">
              <a:spcBef>
                <a:spcPts val="0"/>
              </a:spcBef>
              <a:spcAft>
                <a:spcPts val="0"/>
              </a:spcAft>
              <a:buSzPts val="1600"/>
              <a:buChar char="●"/>
            </a:pPr>
            <a:r>
              <a:rPr lang="en" sz="1600"/>
              <a:t>Plans heading towards Milestone 4</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solidFill>
                  <a:srgbClr val="6D9EEB"/>
                </a:solidFill>
              </a:rPr>
              <a:t>Task Completion</a:t>
            </a:r>
            <a:endParaRPr/>
          </a:p>
        </p:txBody>
      </p:sp>
      <p:sp>
        <p:nvSpPr>
          <p:cNvPr id="153" name="Google Shape;153;p16"/>
          <p:cNvSpPr txBox="1"/>
          <p:nvPr>
            <p:ph idx="1" type="body"/>
          </p:nvPr>
        </p:nvSpPr>
        <p:spPr>
          <a:xfrm>
            <a:off x="1297500" y="1113975"/>
            <a:ext cx="7148100" cy="236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Decision on a single starting bot detection method.</a:t>
            </a:r>
            <a:endParaRPr b="1" sz="1800"/>
          </a:p>
          <a:p>
            <a:pPr indent="-323850" lvl="0" marL="457200" rtl="0" algn="l">
              <a:spcBef>
                <a:spcPts val="1200"/>
              </a:spcBef>
              <a:spcAft>
                <a:spcPts val="0"/>
              </a:spcAft>
              <a:buSzPts val="1500"/>
              <a:buChar char="●"/>
            </a:pPr>
            <a:r>
              <a:rPr lang="en" sz="1500"/>
              <a:t>Academic papers provided by Client reviewed by each team member.</a:t>
            </a:r>
            <a:endParaRPr sz="1500"/>
          </a:p>
          <a:p>
            <a:pPr indent="-323850" lvl="0" marL="457200" rtl="0" algn="l">
              <a:spcBef>
                <a:spcPts val="0"/>
              </a:spcBef>
              <a:spcAft>
                <a:spcPts val="0"/>
              </a:spcAft>
              <a:buSzPts val="1500"/>
              <a:buChar char="●"/>
            </a:pPr>
            <a:r>
              <a:rPr i="1" lang="en" sz="1500"/>
              <a:t>Reddit Comment Text Frequency Analysis</a:t>
            </a:r>
            <a:r>
              <a:rPr lang="en" sz="1500"/>
              <a:t> deemed most prudent for a starting bot detection method.</a:t>
            </a:r>
            <a:endParaRPr sz="1500"/>
          </a:p>
          <a:p>
            <a:pPr indent="-323850" lvl="0" marL="457200" rtl="0" algn="l">
              <a:spcBef>
                <a:spcPts val="0"/>
              </a:spcBef>
              <a:spcAft>
                <a:spcPts val="0"/>
              </a:spcAft>
              <a:buSzPts val="1500"/>
              <a:buChar char="●"/>
            </a:pPr>
            <a:r>
              <a:rPr lang="en" sz="1500"/>
              <a:t>Implemented using Python Spacy library.</a:t>
            </a:r>
            <a:endParaRPr sz="1500"/>
          </a:p>
          <a:p>
            <a:pPr indent="-323850" lvl="0" marL="457200" rtl="0" algn="l">
              <a:spcBef>
                <a:spcPts val="0"/>
              </a:spcBef>
              <a:spcAft>
                <a:spcPts val="0"/>
              </a:spcAft>
              <a:buSzPts val="1500"/>
              <a:buChar char="●"/>
            </a:pPr>
            <a:r>
              <a:rPr lang="en" sz="1500"/>
              <a:t>More bot detection methods needed in the future to ensure reliable degree of accuracy.</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6D9EEB"/>
                </a:solidFill>
              </a:rPr>
              <a:t>Task Completion</a:t>
            </a:r>
            <a:endParaRPr/>
          </a:p>
          <a:p>
            <a:pPr indent="0" lvl="0" marL="0" rtl="0" algn="l">
              <a:spcBef>
                <a:spcPts val="0"/>
              </a:spcBef>
              <a:spcAft>
                <a:spcPts val="0"/>
              </a:spcAft>
              <a:buNone/>
            </a:pPr>
            <a:r>
              <a:t/>
            </a:r>
            <a:endParaRPr/>
          </a:p>
        </p:txBody>
      </p:sp>
      <p:sp>
        <p:nvSpPr>
          <p:cNvPr id="159" name="Google Shape;159;p17"/>
          <p:cNvSpPr txBox="1"/>
          <p:nvPr>
            <p:ph idx="1" type="body"/>
          </p:nvPr>
        </p:nvSpPr>
        <p:spPr>
          <a:xfrm>
            <a:off x="1297500" y="1116150"/>
            <a:ext cx="7038900" cy="164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Development on implementation of chosen bot detection method.</a:t>
            </a:r>
            <a:endParaRPr b="1" sz="1800"/>
          </a:p>
          <a:p>
            <a:pPr indent="-317500" lvl="0" marL="457200" rtl="0" algn="l">
              <a:spcBef>
                <a:spcPts val="1200"/>
              </a:spcBef>
              <a:spcAft>
                <a:spcPts val="0"/>
              </a:spcAft>
              <a:buSzPts val="1400"/>
              <a:buChar char="●"/>
            </a:pPr>
            <a:r>
              <a:rPr lang="en" sz="1400"/>
              <a:t>Bot Detection through Text Frequency Analysis in development and a working version has been created.</a:t>
            </a:r>
            <a:endParaRPr sz="1400"/>
          </a:p>
          <a:p>
            <a:pPr indent="-317500" lvl="0" marL="457200" rtl="0" algn="l">
              <a:spcBef>
                <a:spcPts val="0"/>
              </a:spcBef>
              <a:spcAft>
                <a:spcPts val="0"/>
              </a:spcAft>
              <a:buSzPts val="1400"/>
              <a:buChar char="●"/>
            </a:pPr>
            <a:r>
              <a:rPr lang="en" sz="1400"/>
              <a:t>Functional Bot Detection is currently in the prototype stage. </a:t>
            </a:r>
            <a:endParaRPr sz="1400"/>
          </a:p>
          <a:p>
            <a:pPr indent="-317500" lvl="0" marL="457200" rtl="0" algn="l">
              <a:spcBef>
                <a:spcPts val="0"/>
              </a:spcBef>
              <a:spcAft>
                <a:spcPts val="0"/>
              </a:spcAft>
              <a:buSzPts val="1400"/>
              <a:buChar char="●"/>
            </a:pPr>
            <a:r>
              <a:rPr lang="en" sz="1400"/>
              <a:t>Development towards Reliable Bot Detection is still ongoing.</a:t>
            </a:r>
            <a:endParaRPr sz="1400"/>
          </a:p>
        </p:txBody>
      </p:sp>
      <p:pic>
        <p:nvPicPr>
          <p:cNvPr id="160" name="Google Shape;160;p17"/>
          <p:cNvPicPr preferRelativeResize="0"/>
          <p:nvPr/>
        </p:nvPicPr>
        <p:blipFill>
          <a:blip r:embed="rId3">
            <a:alphaModFix/>
          </a:blip>
          <a:stretch>
            <a:fillRect/>
          </a:stretch>
        </p:blipFill>
        <p:spPr>
          <a:xfrm>
            <a:off x="2961000" y="2758950"/>
            <a:ext cx="3221996" cy="2079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solidFill>
                  <a:srgbClr val="6D9EEB"/>
                </a:solidFill>
              </a:rPr>
              <a:t>Task Completion</a:t>
            </a:r>
            <a:endParaRPr/>
          </a:p>
        </p:txBody>
      </p:sp>
      <p:sp>
        <p:nvSpPr>
          <p:cNvPr id="166" name="Google Shape;166;p18"/>
          <p:cNvSpPr txBox="1"/>
          <p:nvPr>
            <p:ph idx="1" type="body"/>
          </p:nvPr>
        </p:nvSpPr>
        <p:spPr>
          <a:xfrm>
            <a:off x="1334500" y="10404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Data Collection System Improvements</a:t>
            </a:r>
            <a:endParaRPr b="1" sz="1900"/>
          </a:p>
          <a:p>
            <a:pPr indent="-323850" lvl="0" marL="457200" rtl="0" algn="l">
              <a:spcBef>
                <a:spcPts val="1200"/>
              </a:spcBef>
              <a:spcAft>
                <a:spcPts val="0"/>
              </a:spcAft>
              <a:buSzPts val="1500"/>
              <a:buChar char="●"/>
            </a:pPr>
            <a:r>
              <a:rPr lang="en" sz="1500"/>
              <a:t>CSV data storage solution modified to include headers.</a:t>
            </a:r>
            <a:endParaRPr sz="1500"/>
          </a:p>
          <a:p>
            <a:pPr indent="-323850" lvl="0" marL="457200" rtl="0" algn="l">
              <a:spcBef>
                <a:spcPts val="0"/>
              </a:spcBef>
              <a:spcAft>
                <a:spcPts val="0"/>
              </a:spcAft>
              <a:buSzPts val="1500"/>
              <a:buChar char="●"/>
            </a:pPr>
            <a:r>
              <a:rPr lang="en" sz="1500"/>
              <a:t>bot_db mysql Database created to store all data retrieved by the framework.</a:t>
            </a:r>
            <a:endParaRPr sz="1500"/>
          </a:p>
          <a:p>
            <a:pPr indent="-323850" lvl="0" marL="457200" rtl="0" algn="l">
              <a:spcBef>
                <a:spcPts val="0"/>
              </a:spcBef>
              <a:spcAft>
                <a:spcPts val="0"/>
              </a:spcAft>
              <a:buSzPts val="1500"/>
              <a:buChar char="●"/>
            </a:pPr>
            <a:r>
              <a:rPr lang="en" sz="1500"/>
              <a:t>Python script created that automatically reads all CSV data and organizes them into relevant tables.</a:t>
            </a:r>
            <a:endParaRPr sz="1500"/>
          </a:p>
          <a:p>
            <a:pPr indent="-323850" lvl="0" marL="457200" rtl="0" algn="l">
              <a:spcBef>
                <a:spcPts val="0"/>
              </a:spcBef>
              <a:spcAft>
                <a:spcPts val="0"/>
              </a:spcAft>
              <a:buSzPts val="1500"/>
              <a:buChar char="●"/>
            </a:pPr>
            <a:r>
              <a:rPr lang="en" sz="1500"/>
              <a:t>bot_db is currently being hosted locally, but the functionality to switch to AWS has been added.</a:t>
            </a:r>
            <a:endParaRPr sz="1500"/>
          </a:p>
          <a:p>
            <a:pPr indent="-323850" lvl="0" marL="457200" rtl="0" algn="l">
              <a:spcBef>
                <a:spcPts val="0"/>
              </a:spcBef>
              <a:spcAft>
                <a:spcPts val="0"/>
              </a:spcAft>
              <a:buSzPts val="1500"/>
              <a:buChar char="●"/>
            </a:pPr>
            <a:r>
              <a:rPr lang="en" sz="1500"/>
              <a:t>The switch to AWS will be made when local data storage becomes insufficient</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3600">
                <a:solidFill>
                  <a:srgbClr val="6D9EEB"/>
                </a:solidFill>
                <a:latin typeface="Lato"/>
                <a:ea typeface="Lato"/>
                <a:cs typeface="Lato"/>
                <a:sym typeface="Lato"/>
              </a:rPr>
              <a:t>B</a:t>
            </a:r>
            <a:r>
              <a:rPr b="1" lang="en" sz="3600">
                <a:solidFill>
                  <a:srgbClr val="6D9EEB"/>
                </a:solidFill>
                <a:latin typeface="Lato"/>
                <a:ea typeface="Lato"/>
                <a:cs typeface="Lato"/>
                <a:sym typeface="Lato"/>
              </a:rPr>
              <a:t>ot Detection Progress Demo</a:t>
            </a:r>
            <a:endParaRPr b="1" sz="3600">
              <a:solidFill>
                <a:srgbClr val="6D9EEB"/>
              </a:solidFill>
            </a:endParaRPr>
          </a:p>
        </p:txBody>
      </p:sp>
      <p:pic>
        <p:nvPicPr>
          <p:cNvPr id="172" name="Google Shape;172;p19" title="PBJ Demo 3">
            <a:hlinkClick r:id="rId3"/>
          </p:cNvPr>
          <p:cNvPicPr preferRelativeResize="0"/>
          <p:nvPr/>
        </p:nvPicPr>
        <p:blipFill>
          <a:blip r:embed="rId4">
            <a:alphaModFix/>
          </a:blip>
          <a:stretch>
            <a:fillRect/>
          </a:stretch>
        </p:blipFill>
        <p:spPr>
          <a:xfrm>
            <a:off x="2050250" y="1153263"/>
            <a:ext cx="5043500" cy="2836975"/>
          </a:xfrm>
          <a:prstGeom prst="rect">
            <a:avLst/>
          </a:prstGeom>
          <a:noFill/>
          <a:ln>
            <a:noFill/>
          </a:ln>
        </p:spPr>
      </p:pic>
      <p:sp>
        <p:nvSpPr>
          <p:cNvPr id="173" name="Google Shape;173;p19"/>
          <p:cNvSpPr txBox="1"/>
          <p:nvPr/>
        </p:nvSpPr>
        <p:spPr>
          <a:xfrm>
            <a:off x="2065875" y="4195225"/>
            <a:ext cx="5043600" cy="6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u="sng">
                <a:solidFill>
                  <a:schemeClr val="hlink"/>
                </a:solidFill>
                <a:latin typeface="Lato"/>
                <a:ea typeface="Lato"/>
                <a:cs typeface="Lato"/>
                <a:sym typeface="Lato"/>
                <a:hlinkClick r:id="rId5"/>
              </a:rPr>
              <a:t>https://www.youtube.com/watch?v=D79GxjfcuUY</a:t>
            </a:r>
            <a:endParaRPr sz="13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887150" y="298900"/>
            <a:ext cx="53697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6D9EEB"/>
                </a:solidFill>
              </a:rPr>
              <a:t>Database System Demo</a:t>
            </a:r>
            <a:endParaRPr b="1" sz="3600">
              <a:solidFill>
                <a:srgbClr val="6D9EEB"/>
              </a:solidFill>
            </a:endParaRPr>
          </a:p>
        </p:txBody>
      </p:sp>
      <p:pic>
        <p:nvPicPr>
          <p:cNvPr descr="Demo for Senior Design Milestone 3" id="179" name="Google Shape;179;p20" title="Bot_db Demo">
            <a:hlinkClick r:id="rId3"/>
          </p:cNvPr>
          <p:cNvPicPr preferRelativeResize="0"/>
          <p:nvPr/>
        </p:nvPicPr>
        <p:blipFill>
          <a:blip r:embed="rId4">
            <a:alphaModFix/>
          </a:blip>
          <a:stretch>
            <a:fillRect/>
          </a:stretch>
        </p:blipFill>
        <p:spPr>
          <a:xfrm>
            <a:off x="1575163" y="964700"/>
            <a:ext cx="5993663" cy="3371450"/>
          </a:xfrm>
          <a:prstGeom prst="rect">
            <a:avLst/>
          </a:prstGeom>
          <a:noFill/>
          <a:ln>
            <a:noFill/>
          </a:ln>
        </p:spPr>
      </p:pic>
      <p:sp>
        <p:nvSpPr>
          <p:cNvPr id="180" name="Google Shape;180;p20"/>
          <p:cNvSpPr txBox="1"/>
          <p:nvPr/>
        </p:nvSpPr>
        <p:spPr>
          <a:xfrm>
            <a:off x="1979250" y="4409925"/>
            <a:ext cx="5185500" cy="53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u="sng">
                <a:solidFill>
                  <a:schemeClr val="hlink"/>
                </a:solidFill>
                <a:latin typeface="Lato"/>
                <a:ea typeface="Lato"/>
                <a:cs typeface="Lato"/>
                <a:sym typeface="Lato"/>
                <a:hlinkClick r:id="rId5"/>
              </a:rPr>
              <a:t>https://www.youtube.com/watch?v=uzvaqaAlBp4</a:t>
            </a:r>
            <a:endParaRPr sz="13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900">
                <a:solidFill>
                  <a:srgbClr val="6D9EEB"/>
                </a:solidFill>
                <a:latin typeface="Lato"/>
                <a:ea typeface="Lato"/>
                <a:cs typeface="Lato"/>
                <a:sym typeface="Lato"/>
              </a:rPr>
              <a:t>Faculty Advisor / Project Client Feedback</a:t>
            </a:r>
            <a:endParaRPr b="1" sz="2900">
              <a:solidFill>
                <a:srgbClr val="6D9EEB"/>
              </a:solidFill>
            </a:endParaRPr>
          </a:p>
        </p:txBody>
      </p:sp>
      <p:sp>
        <p:nvSpPr>
          <p:cNvPr id="186" name="Google Shape;186;p21"/>
          <p:cNvSpPr txBox="1"/>
          <p:nvPr>
            <p:ph idx="1" type="body"/>
          </p:nvPr>
        </p:nvSpPr>
        <p:spPr>
          <a:xfrm>
            <a:off x="1297500" y="1195300"/>
            <a:ext cx="7038900" cy="3283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Text Frequency Analysis was agreed to be a good starting bot detection method for our project.</a:t>
            </a:r>
            <a:endParaRPr sz="1600"/>
          </a:p>
          <a:p>
            <a:pPr indent="-330200" lvl="0" marL="457200" rtl="0" algn="l">
              <a:spcBef>
                <a:spcPts val="0"/>
              </a:spcBef>
              <a:spcAft>
                <a:spcPts val="0"/>
              </a:spcAft>
              <a:buSzPts val="1600"/>
              <a:buChar char="●"/>
            </a:pPr>
            <a:r>
              <a:rPr lang="en" sz="1600"/>
              <a:t>The need for additional bot detection methods that address our current system’s weaknesses was discussed.</a:t>
            </a:r>
            <a:endParaRPr sz="1600"/>
          </a:p>
          <a:p>
            <a:pPr indent="-330200" lvl="0" marL="457200" rtl="0" algn="l">
              <a:spcBef>
                <a:spcPts val="0"/>
              </a:spcBef>
              <a:spcAft>
                <a:spcPts val="0"/>
              </a:spcAft>
              <a:buSzPts val="1600"/>
              <a:buChar char="●"/>
            </a:pPr>
            <a:r>
              <a:rPr lang="en" sz="1600"/>
              <a:t>Setting a meeting with one of our client’s PHD student was discussed and is set to take place before the end of semester to discuss working on porting our framework back to Twitter (in addition to Reddit).</a:t>
            </a:r>
            <a:endParaRPr sz="1600"/>
          </a:p>
        </p:txBody>
      </p:sp>
      <p:pic>
        <p:nvPicPr>
          <p:cNvPr id="187" name="Google Shape;187;p21"/>
          <p:cNvPicPr preferRelativeResize="0"/>
          <p:nvPr/>
        </p:nvPicPr>
        <p:blipFill>
          <a:blip r:embed="rId3">
            <a:alphaModFix/>
          </a:blip>
          <a:stretch>
            <a:fillRect/>
          </a:stretch>
        </p:blipFill>
        <p:spPr>
          <a:xfrm>
            <a:off x="0" y="3353275"/>
            <a:ext cx="9144000" cy="137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