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84048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3824">
          <p15:clr>
            <a:srgbClr val="A4A3A4"/>
          </p15:clr>
        </p15:guide>
      </p15:sldGuideLst>
    </p:ext>
    <p:ext uri="GoogleSlidesCustomDataVersion2">
      <go:slidesCustomData xmlns:go="http://customooxmlschemas.google.com/" r:id="rId7" roundtripDataSignature="AMtx7mgzSbYdD495U6IkmRSTrvM7HCOk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9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4" y="0"/>
            <a:ext cx="2971800" cy="4651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1pPr>
            <a:lvl2pPr indent="-228600" lvl="1" marL="9144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2pPr>
            <a:lvl3pPr indent="-228600" lvl="2" marL="13716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3pPr>
            <a:lvl4pPr indent="-228600" lvl="3" marL="18288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4pPr>
            <a:lvl5pPr indent="-228600" lvl="4" marL="22860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71800" cy="4651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1: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1:notes"/>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13"/>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43" name="Google Shape;43;p13"/>
          <p:cNvSpPr txBox="1"/>
          <p:nvPr>
            <p:ph idx="1" type="body"/>
          </p:nvPr>
        </p:nvSpPr>
        <p:spPr>
          <a:xfrm rot="5400000">
            <a:off x="9272474" y="1881925"/>
            <a:ext cx="25346257" cy="39503351"/>
          </a:xfrm>
          <a:prstGeom prst="rect">
            <a:avLst/>
          </a:prstGeom>
          <a:noFill/>
          <a:ln>
            <a:noFill/>
          </a:ln>
        </p:spPr>
        <p:txBody>
          <a:bodyPr anchorCtr="0" anchor="t" bIns="45700" lIns="91425" spcFirstLastPara="1" rIns="91425" wrap="square" tIns="45700">
            <a:noAutofit/>
          </a:bodyPr>
          <a:lstStyle>
            <a:lvl1pPr indent="-558800" lvl="0" marL="4572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19" name="Google Shape;19;p6"/>
          <p:cNvSpPr txBox="1"/>
          <p:nvPr>
            <p:ph idx="1" type="body"/>
          </p:nvPr>
        </p:nvSpPr>
        <p:spPr>
          <a:xfrm>
            <a:off x="2193927" y="8960472"/>
            <a:ext cx="39503351" cy="25346257"/>
          </a:xfrm>
          <a:prstGeom prst="rect">
            <a:avLst/>
          </a:prstGeom>
          <a:noFill/>
          <a:ln>
            <a:noFill/>
          </a:ln>
        </p:spPr>
        <p:txBody>
          <a:bodyPr anchorCtr="0" anchor="t" bIns="45700" lIns="91425" spcFirstLastPara="1" rIns="91425" wrap="square" tIns="45700">
            <a:noAutofit/>
          </a:bodyPr>
          <a:lstStyle>
            <a:lvl1pPr indent="-558800" lvl="0" marL="4572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23" name="Google Shape;23;p8"/>
          <p:cNvSpPr txBox="1"/>
          <p:nvPr>
            <p:ph idx="1" type="body"/>
          </p:nvPr>
        </p:nvSpPr>
        <p:spPr>
          <a:xfrm>
            <a:off x="2193927" y="8960472"/>
            <a:ext cx="19599275" cy="25346257"/>
          </a:xfrm>
          <a:prstGeom prst="rect">
            <a:avLst/>
          </a:prstGeom>
          <a:noFill/>
          <a:ln>
            <a:noFill/>
          </a:ln>
        </p:spPr>
        <p:txBody>
          <a:bodyPr anchorCtr="0" anchor="t" bIns="45700" lIns="91425" spcFirstLastPara="1" rIns="91425" wrap="square" tIns="45700">
            <a:noAutofit/>
          </a:bodyPr>
          <a:lstStyle>
            <a:lvl1pPr indent="-584200" lvl="0" marL="4572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4" name="Google Shape;24;p8"/>
          <p:cNvSpPr txBox="1"/>
          <p:nvPr>
            <p:ph idx="2" type="body"/>
          </p:nvPr>
        </p:nvSpPr>
        <p:spPr>
          <a:xfrm>
            <a:off x="22098000" y="8960472"/>
            <a:ext cx="19599276" cy="25346257"/>
          </a:xfrm>
          <a:prstGeom prst="rect">
            <a:avLst/>
          </a:prstGeom>
          <a:noFill/>
          <a:ln>
            <a:noFill/>
          </a:ln>
        </p:spPr>
        <p:txBody>
          <a:bodyPr anchorCtr="0" anchor="t" bIns="45700" lIns="91425" spcFirstLastPara="1" rIns="91425" wrap="square" tIns="45700">
            <a:noAutofit/>
          </a:bodyPr>
          <a:lstStyle>
            <a:lvl1pPr indent="-584200" lvl="0" marL="4572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27" name="Google Shape;27;p9"/>
          <p:cNvSpPr txBox="1"/>
          <p:nvPr>
            <p:ph idx="1" type="body"/>
          </p:nvPr>
        </p:nvSpPr>
        <p:spPr>
          <a:xfrm>
            <a:off x="2193926" y="8596198"/>
            <a:ext cx="19392900" cy="3584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lnSpc>
                <a:spcPct val="100000"/>
              </a:lnSpc>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100000"/>
              </a:lnSpc>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8" name="Google Shape;28;p9"/>
          <p:cNvSpPr txBox="1"/>
          <p:nvPr>
            <p:ph idx="2" type="body"/>
          </p:nvPr>
        </p:nvSpPr>
        <p:spPr>
          <a:xfrm>
            <a:off x="2193926" y="12180385"/>
            <a:ext cx="19392900" cy="22126342"/>
          </a:xfrm>
          <a:prstGeom prst="rect">
            <a:avLst/>
          </a:prstGeom>
          <a:noFill/>
          <a:ln>
            <a:noFill/>
          </a:ln>
        </p:spPr>
        <p:txBody>
          <a:bodyPr anchorCtr="0" anchor="t" bIns="45700" lIns="91425" spcFirstLastPara="1" rIns="91425" wrap="square" tIns="45700">
            <a:noAutofit/>
          </a:bodyPr>
          <a:lstStyle>
            <a:lvl1pPr indent="-533400" lvl="0" marL="4572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29" name="Google Shape;29;p9"/>
          <p:cNvSpPr txBox="1"/>
          <p:nvPr>
            <p:ph idx="3" type="body"/>
          </p:nvPr>
        </p:nvSpPr>
        <p:spPr>
          <a:xfrm>
            <a:off x="22294852" y="8596198"/>
            <a:ext cx="19402426" cy="3584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lnSpc>
                <a:spcPct val="100000"/>
              </a:lnSpc>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100000"/>
              </a:lnSpc>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4" type="body"/>
          </p:nvPr>
        </p:nvSpPr>
        <p:spPr>
          <a:xfrm>
            <a:off x="22294852" y="12180385"/>
            <a:ext cx="19402426" cy="22126342"/>
          </a:xfrm>
          <a:prstGeom prst="rect">
            <a:avLst/>
          </a:prstGeom>
          <a:noFill/>
          <a:ln>
            <a:noFill/>
          </a:ln>
        </p:spPr>
        <p:txBody>
          <a:bodyPr anchorCtr="0" anchor="t" bIns="45700" lIns="91425" spcFirstLastPara="1" rIns="91425" wrap="square" tIns="45700">
            <a:noAutofit/>
          </a:bodyPr>
          <a:lstStyle>
            <a:lvl1pPr indent="-533400" lvl="0" marL="4572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11"/>
          <p:cNvSpPr txBox="1"/>
          <p:nvPr>
            <p:ph type="title"/>
          </p:nvPr>
        </p:nvSpPr>
        <p:spPr>
          <a:xfrm>
            <a:off x="2193926" y="1528646"/>
            <a:ext cx="14439900" cy="650813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35" name="Google Shape;35;p11"/>
          <p:cNvSpPr txBox="1"/>
          <p:nvPr>
            <p:ph idx="1" type="body"/>
          </p:nvPr>
        </p:nvSpPr>
        <p:spPr>
          <a:xfrm>
            <a:off x="17160877" y="1528648"/>
            <a:ext cx="24536399" cy="32778079"/>
          </a:xfrm>
          <a:prstGeom prst="rect">
            <a:avLst/>
          </a:prstGeom>
          <a:noFill/>
          <a:ln>
            <a:noFill/>
          </a:ln>
        </p:spPr>
        <p:txBody>
          <a:bodyPr anchorCtr="0" anchor="t" bIns="45700" lIns="91425" spcFirstLastPara="1" rIns="91425" wrap="square" tIns="45700">
            <a:noAutofit/>
          </a:bodyPr>
          <a:lstStyle>
            <a:lvl1pPr indent="-635000" lvl="0" marL="457200" marR="0" rtl="0" algn="l">
              <a:lnSpc>
                <a:spcPct val="100000"/>
              </a:lnSpc>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1pPr>
            <a:lvl2pPr indent="-584200" lvl="1" marL="9144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2pPr>
            <a:lvl3pPr indent="-533400" lvl="2" marL="13716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3pPr>
            <a:lvl4pPr indent="-482600" lvl="3" marL="18288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4pPr>
            <a:lvl5pPr indent="-482600" lvl="4" marL="22860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5pPr>
            <a:lvl6pPr indent="-482600" lvl="5" marL="2743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6pPr>
            <a:lvl7pPr indent="-482600" lvl="6" marL="3200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7pPr>
            <a:lvl8pPr indent="-482600" lvl="7" marL="3657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8pPr>
            <a:lvl9pPr indent="-482600" lvl="8" marL="41148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9pPr>
          </a:lstStyle>
          <a:p/>
        </p:txBody>
      </p:sp>
      <p:sp>
        <p:nvSpPr>
          <p:cNvPr id="36" name="Google Shape;36;p11"/>
          <p:cNvSpPr txBox="1"/>
          <p:nvPr>
            <p:ph idx="2" type="body"/>
          </p:nvPr>
        </p:nvSpPr>
        <p:spPr>
          <a:xfrm>
            <a:off x="2193926" y="8036779"/>
            <a:ext cx="14439900" cy="262699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12"/>
          <p:cNvSpPr txBox="1"/>
          <p:nvPr>
            <p:ph type="title"/>
          </p:nvPr>
        </p:nvSpPr>
        <p:spPr>
          <a:xfrm>
            <a:off x="8604251" y="26884663"/>
            <a:ext cx="26333450" cy="3171129"/>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39" name="Google Shape;39;p12"/>
          <p:cNvSpPr/>
          <p:nvPr>
            <p:ph idx="2" type="pic"/>
          </p:nvPr>
        </p:nvSpPr>
        <p:spPr>
          <a:xfrm>
            <a:off x="8604251" y="3431325"/>
            <a:ext cx="26333450" cy="23043529"/>
          </a:xfrm>
          <a:prstGeom prst="rect">
            <a:avLst/>
          </a:prstGeom>
          <a:noFill/>
          <a:ln>
            <a:noFill/>
          </a:ln>
        </p:spPr>
      </p:sp>
      <p:sp>
        <p:nvSpPr>
          <p:cNvPr id="40" name="Google Shape;40;p12"/>
          <p:cNvSpPr txBox="1"/>
          <p:nvPr>
            <p:ph idx="1" type="body"/>
          </p:nvPr>
        </p:nvSpPr>
        <p:spPr>
          <a:xfrm>
            <a:off x="8604251" y="30055791"/>
            <a:ext cx="26333450" cy="450788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Arial"/>
              <a:ea typeface="Arial"/>
              <a:cs typeface="Arial"/>
              <a:sym typeface="Arial"/>
            </a:endParaRPr>
          </a:p>
        </p:txBody>
      </p:sp>
      <p:pic>
        <p:nvPicPr>
          <p:cNvPr id="12" name="Google Shape;12;p3"/>
          <p:cNvPicPr preferRelativeResize="0"/>
          <p:nvPr/>
        </p:nvPicPr>
        <p:blipFill rotWithShape="1">
          <a:blip r:embed="rId1">
            <a:alphaModFix/>
          </a:blip>
          <a:srcRect b="0" l="0" r="0" t="0"/>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cap="flat" cmpd="sng" w="317500">
            <a:solidFill>
              <a:srgbClr val="B5AF67"/>
            </a:solidFill>
            <a:prstDash val="solid"/>
            <a:round/>
            <a:headEnd len="sm" w="sm" type="none"/>
            <a:tailEnd len="sm" w="sm" type="none"/>
          </a:ln>
        </p:spPr>
      </p:cxnSp>
      <p:cxnSp>
        <p:nvCxnSpPr>
          <p:cNvPr id="14" name="Google Shape;14;p3"/>
          <p:cNvCxnSpPr/>
          <p:nvPr/>
        </p:nvCxnSpPr>
        <p:spPr>
          <a:xfrm>
            <a:off x="-48126" y="38351831"/>
            <a:ext cx="43946946" cy="52968"/>
          </a:xfrm>
          <a:prstGeom prst="straightConnector1">
            <a:avLst/>
          </a:prstGeom>
          <a:noFill/>
          <a:ln cap="flat" cmpd="sng" w="381000">
            <a:solidFill>
              <a:srgbClr val="B5AF67"/>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nvSpPr>
        <p:spPr>
          <a:xfrm>
            <a:off x="9530950" y="1592724"/>
            <a:ext cx="33343200" cy="4215600"/>
          </a:xfrm>
          <a:prstGeom prst="rect">
            <a:avLst/>
          </a:prstGeom>
          <a:noFill/>
          <a:ln>
            <a:noFill/>
          </a:ln>
        </p:spPr>
        <p:txBody>
          <a:bodyPr anchorCtr="0" anchor="t" bIns="44825" lIns="89675" spcFirstLastPara="1" rIns="89675" wrap="square" tIns="44825">
            <a:spAutoFit/>
          </a:bodyPr>
          <a:lstStyle/>
          <a:p>
            <a:pPr indent="0" lvl="0" marL="0" marR="0" rtl="0" algn="ctr">
              <a:lnSpc>
                <a:spcPct val="100000"/>
              </a:lnSpc>
              <a:spcBef>
                <a:spcPts val="0"/>
              </a:spcBef>
              <a:spcAft>
                <a:spcPts val="0"/>
              </a:spcAft>
              <a:buClr>
                <a:srgbClr val="000000"/>
              </a:buClr>
              <a:buSzPts val="8000"/>
              <a:buFont typeface="Arial"/>
              <a:buNone/>
            </a:pPr>
            <a:r>
              <a:rPr b="1" lang="en-US" sz="7900">
                <a:solidFill>
                  <a:schemeClr val="dk1"/>
                </a:solidFill>
                <a:latin typeface="Calibri"/>
                <a:ea typeface="Calibri"/>
                <a:cs typeface="Calibri"/>
                <a:sym typeface="Calibri"/>
              </a:rPr>
              <a:t>Enhancing Social Media Governance with Policing Bots</a:t>
            </a:r>
            <a:endParaRPr b="0" i="0" sz="7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600"/>
              <a:buFont typeface="Arial"/>
              <a:buNone/>
            </a:pPr>
            <a:r>
              <a:rPr b="1" lang="en-US" sz="6300">
                <a:solidFill>
                  <a:schemeClr val="dk1"/>
                </a:solidFill>
                <a:latin typeface="Calibri"/>
                <a:ea typeface="Calibri"/>
                <a:cs typeface="Calibri"/>
                <a:sym typeface="Calibri"/>
              </a:rPr>
              <a:t>Cody Manning, J. Gabriel Silva, Liam Dumbell, Nickolas Falco</a:t>
            </a:r>
            <a:endParaRPr b="1" sz="63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400"/>
              <a:buFont typeface="Arial"/>
              <a:buNone/>
            </a:pPr>
            <a:r>
              <a:rPr b="1" i="0" lang="en-US" sz="6300" u="none" cap="none" strike="noStrike">
                <a:solidFill>
                  <a:schemeClr val="dk1"/>
                </a:solidFill>
                <a:latin typeface="Calibri"/>
                <a:ea typeface="Calibri"/>
                <a:cs typeface="Calibri"/>
                <a:sym typeface="Calibri"/>
              </a:rPr>
              <a:t>Faculty Advisor: </a:t>
            </a:r>
            <a:r>
              <a:rPr b="1" lang="en-US" sz="6300">
                <a:solidFill>
                  <a:schemeClr val="dk1"/>
                </a:solidFill>
                <a:latin typeface="Calibri"/>
                <a:ea typeface="Calibri"/>
                <a:cs typeface="Calibri"/>
                <a:sym typeface="Calibri"/>
              </a:rPr>
              <a:t>Khaled Slhoub</a:t>
            </a:r>
            <a:r>
              <a:rPr b="1" i="0" lang="en-US" sz="6300" u="none" cap="none" strike="noStrike">
                <a:solidFill>
                  <a:schemeClr val="dk1"/>
                </a:solidFill>
                <a:latin typeface="Calibri"/>
                <a:ea typeface="Calibri"/>
                <a:cs typeface="Calibri"/>
                <a:sym typeface="Calibri"/>
              </a:rPr>
              <a:t>, </a:t>
            </a:r>
            <a:r>
              <a:rPr b="1" lang="en-US" sz="6300">
                <a:solidFill>
                  <a:schemeClr val="dk1"/>
                </a:solidFill>
                <a:latin typeface="Calibri"/>
                <a:ea typeface="Calibri"/>
                <a:cs typeface="Calibri"/>
                <a:sym typeface="Calibri"/>
              </a:rPr>
              <a:t>College of Engineering and Science - Electrical Engineering and Computer Science</a:t>
            </a:r>
            <a:r>
              <a:rPr b="1" i="0" lang="en-US" sz="6300" u="none" cap="none" strike="noStrike">
                <a:solidFill>
                  <a:schemeClr val="dk1"/>
                </a:solidFill>
                <a:latin typeface="Calibri"/>
                <a:ea typeface="Calibri"/>
                <a:cs typeface="Calibri"/>
                <a:sym typeface="Calibri"/>
              </a:rPr>
              <a:t>, Florida Institute of Technology</a:t>
            </a:r>
            <a:endParaRPr b="1" i="0" sz="6300" u="none" cap="none" strike="noStrike">
              <a:solidFill>
                <a:schemeClr val="dk1"/>
              </a:solidFill>
              <a:latin typeface="Calibri"/>
              <a:ea typeface="Calibri"/>
              <a:cs typeface="Calibri"/>
              <a:sym typeface="Calibri"/>
            </a:endParaRPr>
          </a:p>
        </p:txBody>
      </p:sp>
      <p:sp>
        <p:nvSpPr>
          <p:cNvPr id="51" name="Google Shape;51;p1"/>
          <p:cNvSpPr txBox="1"/>
          <p:nvPr/>
        </p:nvSpPr>
        <p:spPr>
          <a:xfrm>
            <a:off x="8086727" y="7273927"/>
            <a:ext cx="184731" cy="16927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Calibri"/>
              <a:ea typeface="Calibri"/>
              <a:cs typeface="Calibri"/>
              <a:sym typeface="Calibri"/>
            </a:endParaRPr>
          </a:p>
        </p:txBody>
      </p:sp>
      <p:sp>
        <p:nvSpPr>
          <p:cNvPr id="52" name="Google Shape;52;p1"/>
          <p:cNvSpPr txBox="1"/>
          <p:nvPr/>
        </p:nvSpPr>
        <p:spPr>
          <a:xfrm>
            <a:off x="11590075" y="7273925"/>
            <a:ext cx="12496800" cy="21583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5500">
                <a:solidFill>
                  <a:schemeClr val="dk1"/>
                </a:solidFill>
                <a:latin typeface="Calibri"/>
                <a:ea typeface="Calibri"/>
                <a:cs typeface="Calibri"/>
                <a:sym typeface="Calibri"/>
              </a:rPr>
              <a:t>Features</a:t>
            </a:r>
            <a:endParaRPr b="1" sz="55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4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4800">
                <a:solidFill>
                  <a:schemeClr val="dk1"/>
                </a:solidFill>
                <a:latin typeface="Calibri"/>
                <a:ea typeface="Calibri"/>
                <a:cs typeface="Calibri"/>
                <a:sym typeface="Calibri"/>
              </a:rPr>
              <a:t>The framework enables users to deploy a Police Bot on Reddit within a chosen subreddit and select a specific user by their Reddit username. It scans through top, newest, or popular posts in a subreddit and asks users to specify the number of posts and depth of evaluation. After scanning, it provides a list of users with scores indicating the likelihood of being a bot or human, using multiple detection methods. Results are presented in a clear, color-coded format. If the results are unanimous a message saying so will be displayed; otherwise, the framework will indicate there was a disagreement. Additionally, the framework offers insights on whether identified bots are "good" or "bad" based on their purpose.</a:t>
            </a:r>
            <a:endParaRPr sz="4800">
              <a:solidFill>
                <a:schemeClr val="dk1"/>
              </a:solidFill>
              <a:latin typeface="Calibri"/>
              <a:ea typeface="Calibri"/>
              <a:cs typeface="Calibri"/>
              <a:sym typeface="Calibri"/>
            </a:endParaRPr>
          </a:p>
          <a:p>
            <a:pPr indent="0" lvl="0" marL="0" rtl="0" algn="l">
              <a:spcBef>
                <a:spcPts val="0"/>
              </a:spcBef>
              <a:spcAft>
                <a:spcPts val="0"/>
              </a:spcAft>
              <a:buNone/>
            </a:pPr>
            <a:r>
              <a:t/>
            </a:r>
            <a:endParaRPr b="1" sz="4800">
              <a:solidFill>
                <a:schemeClr val="dk1"/>
              </a:solidFill>
              <a:latin typeface="Calibri"/>
              <a:ea typeface="Calibri"/>
              <a:cs typeface="Calibri"/>
              <a:sym typeface="Calibri"/>
            </a:endParaRPr>
          </a:p>
          <a:p>
            <a:pPr indent="0" lvl="0" marL="0" rtl="0" algn="l">
              <a:spcBef>
                <a:spcPts val="0"/>
              </a:spcBef>
              <a:spcAft>
                <a:spcPts val="0"/>
              </a:spcAft>
              <a:buNone/>
            </a:pPr>
            <a:r>
              <a:rPr b="1" lang="en-US" sz="5500">
                <a:solidFill>
                  <a:schemeClr val="dk1"/>
                </a:solidFill>
                <a:latin typeface="Calibri"/>
                <a:ea typeface="Calibri"/>
                <a:cs typeface="Calibri"/>
                <a:sym typeface="Calibri"/>
              </a:rPr>
              <a:t>Key Features:</a:t>
            </a:r>
            <a:endParaRPr b="1" sz="5500">
              <a:solidFill>
                <a:schemeClr val="dk1"/>
              </a:solidFill>
              <a:latin typeface="Calibri"/>
              <a:ea typeface="Calibri"/>
              <a:cs typeface="Calibri"/>
              <a:sym typeface="Calibri"/>
            </a:endParaRPr>
          </a:p>
          <a:p>
            <a:pPr indent="-533400" lvl="0" marL="9144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Deployable on Reddit within a chosen subreddit.</a:t>
            </a:r>
            <a:endParaRPr sz="4800">
              <a:solidFill>
                <a:schemeClr val="dk1"/>
              </a:solidFill>
              <a:latin typeface="Calibri"/>
              <a:ea typeface="Calibri"/>
              <a:cs typeface="Calibri"/>
              <a:sym typeface="Calibri"/>
            </a:endParaRPr>
          </a:p>
          <a:p>
            <a:pPr indent="-533400" lvl="0" marL="9144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User selection by Reddit username.</a:t>
            </a:r>
            <a:endParaRPr sz="4800">
              <a:solidFill>
                <a:schemeClr val="dk1"/>
              </a:solidFill>
              <a:latin typeface="Calibri"/>
              <a:ea typeface="Calibri"/>
              <a:cs typeface="Calibri"/>
              <a:sym typeface="Calibri"/>
            </a:endParaRPr>
          </a:p>
          <a:p>
            <a:pPr indent="-533400" lvl="0" marL="9144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Scan options: top, newest, or popular posts.</a:t>
            </a:r>
            <a:endParaRPr sz="4800">
              <a:solidFill>
                <a:schemeClr val="dk1"/>
              </a:solidFill>
              <a:latin typeface="Calibri"/>
              <a:ea typeface="Calibri"/>
              <a:cs typeface="Calibri"/>
              <a:sym typeface="Calibri"/>
            </a:endParaRPr>
          </a:p>
          <a:p>
            <a:pPr indent="-533400" lvl="0" marL="9144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Specify number of posts and depth of evaluation.</a:t>
            </a:r>
            <a:endParaRPr sz="4800">
              <a:solidFill>
                <a:schemeClr val="dk1"/>
              </a:solidFill>
              <a:latin typeface="Calibri"/>
              <a:ea typeface="Calibri"/>
              <a:cs typeface="Calibri"/>
              <a:sym typeface="Calibri"/>
            </a:endParaRPr>
          </a:p>
          <a:p>
            <a:pPr indent="-533400" lvl="0" marL="9144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Multiple bot detection methods.</a:t>
            </a:r>
            <a:endParaRPr sz="4800">
              <a:solidFill>
                <a:schemeClr val="dk1"/>
              </a:solidFill>
              <a:latin typeface="Calibri"/>
              <a:ea typeface="Calibri"/>
              <a:cs typeface="Calibri"/>
              <a:sym typeface="Calibri"/>
            </a:endParaRPr>
          </a:p>
          <a:p>
            <a:pPr indent="-533400" lvl="0" marL="9144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Clear, color-coded result presentation.</a:t>
            </a:r>
            <a:endParaRPr sz="4800">
              <a:solidFill>
                <a:schemeClr val="dk1"/>
              </a:solidFill>
              <a:latin typeface="Calibri"/>
              <a:ea typeface="Calibri"/>
              <a:cs typeface="Calibri"/>
              <a:sym typeface="Calibri"/>
            </a:endParaRPr>
          </a:p>
          <a:p>
            <a:pPr indent="-533400" lvl="0" marL="9144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Confirmation of detection results.</a:t>
            </a:r>
            <a:endParaRPr sz="4800">
              <a:solidFill>
                <a:schemeClr val="dk1"/>
              </a:solidFill>
              <a:latin typeface="Calibri"/>
              <a:ea typeface="Calibri"/>
              <a:cs typeface="Calibri"/>
              <a:sym typeface="Calibri"/>
            </a:endParaRPr>
          </a:p>
          <a:p>
            <a:pPr indent="-533400" lvl="0" marL="9144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Bot classification: "good" or "bad."</a:t>
            </a:r>
            <a:endParaRPr sz="4800">
              <a:solidFill>
                <a:schemeClr val="dk1"/>
              </a:solidFill>
              <a:latin typeface="Calibri"/>
              <a:ea typeface="Calibri"/>
              <a:cs typeface="Calibri"/>
              <a:sym typeface="Calibri"/>
            </a:endParaRPr>
          </a:p>
          <a:p>
            <a:pPr indent="0" lvl="0" marL="0" rtl="0" algn="l">
              <a:spcBef>
                <a:spcPts val="0"/>
              </a:spcBef>
              <a:spcAft>
                <a:spcPts val="0"/>
              </a:spcAft>
              <a:buNone/>
            </a:pPr>
            <a:r>
              <a:t/>
            </a:r>
            <a:endParaRPr b="1" sz="4500">
              <a:solidFill>
                <a:schemeClr val="dk1"/>
              </a:solidFill>
              <a:latin typeface="Calibri"/>
              <a:ea typeface="Calibri"/>
              <a:cs typeface="Calibri"/>
              <a:sym typeface="Calibri"/>
            </a:endParaRPr>
          </a:p>
        </p:txBody>
      </p:sp>
      <p:sp>
        <p:nvSpPr>
          <p:cNvPr id="53" name="Google Shape;53;p1"/>
          <p:cNvSpPr txBox="1"/>
          <p:nvPr/>
        </p:nvSpPr>
        <p:spPr>
          <a:xfrm>
            <a:off x="1355875" y="7273925"/>
            <a:ext cx="10043700" cy="12099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lang="en-US" sz="5500">
                <a:solidFill>
                  <a:schemeClr val="dk1"/>
                </a:solidFill>
              </a:rPr>
              <a:t>Project Description</a:t>
            </a:r>
            <a:endParaRPr b="1" sz="5500">
              <a:solidFill>
                <a:schemeClr val="dk1"/>
              </a:solidFill>
            </a:endParaRPr>
          </a:p>
          <a:p>
            <a:pPr indent="0" lvl="0" marL="0" rtl="0" algn="l">
              <a:spcBef>
                <a:spcPts val="0"/>
              </a:spcBef>
              <a:spcAft>
                <a:spcPts val="0"/>
              </a:spcAft>
              <a:buNone/>
            </a:pPr>
            <a:r>
              <a:rPr lang="en-US" sz="4800">
                <a:solidFill>
                  <a:schemeClr val="dk1"/>
                </a:solidFill>
                <a:latin typeface="Calibri"/>
                <a:ea typeface="Calibri"/>
                <a:cs typeface="Calibri"/>
                <a:sym typeface="Calibri"/>
              </a:rPr>
              <a:t>Social media has transformed how we connect, from meeting new people to showcasing ourselves to potential employers. However, it's also plagued by bots—automated software designed for various purposes, including malicious activities. These bots mimic human behavior, posing risks like data theft or annoyance to users. AI tools like ChatGPT have exacerbated this issue even </a:t>
            </a:r>
            <a:r>
              <a:rPr lang="en-US" sz="4800">
                <a:solidFill>
                  <a:schemeClr val="dk1"/>
                </a:solidFill>
                <a:latin typeface="Calibri"/>
                <a:ea typeface="Calibri"/>
                <a:cs typeface="Calibri"/>
                <a:sym typeface="Calibri"/>
              </a:rPr>
              <a:t>further</a:t>
            </a:r>
            <a:r>
              <a:rPr lang="en-US" sz="4800">
                <a:solidFill>
                  <a:schemeClr val="dk1"/>
                </a:solidFill>
                <a:latin typeface="Calibri"/>
                <a:ea typeface="Calibri"/>
                <a:cs typeface="Calibri"/>
                <a:sym typeface="Calibri"/>
              </a:rPr>
              <a:t>. Our framework has been developed to detect and differentiate between beneficial and malicious bots on Reddit. Expansion to other social media platforms is feasible.</a:t>
            </a:r>
            <a:endParaRPr sz="4800"/>
          </a:p>
        </p:txBody>
      </p:sp>
      <p:sp>
        <p:nvSpPr>
          <p:cNvPr id="54" name="Google Shape;54;p1"/>
          <p:cNvSpPr txBox="1"/>
          <p:nvPr/>
        </p:nvSpPr>
        <p:spPr>
          <a:xfrm>
            <a:off x="11628125" y="29077800"/>
            <a:ext cx="12496800" cy="7284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5500">
                <a:latin typeface="Calibri"/>
                <a:ea typeface="Calibri"/>
                <a:cs typeface="Calibri"/>
                <a:sym typeface="Calibri"/>
              </a:rPr>
              <a:t>Project Expansion</a:t>
            </a:r>
            <a:endParaRPr b="1" sz="55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Our bot detection framework is versatile, easily transferable to other social media platforms like Twitter, Instagram, and Facebook. By adjusting API requests, account data parameters, and other specifics, it can seamlessly adapt to the unique features and requirements of each platform, ensuring effective bot detection across various social media channels.</a:t>
            </a:r>
            <a:endParaRPr sz="4800">
              <a:latin typeface="Calibri"/>
              <a:ea typeface="Calibri"/>
              <a:cs typeface="Calibri"/>
              <a:sym typeface="Calibri"/>
            </a:endParaRPr>
          </a:p>
        </p:txBody>
      </p:sp>
      <p:pic>
        <p:nvPicPr>
          <p:cNvPr id="55" name="Google Shape;55;p1"/>
          <p:cNvPicPr preferRelativeResize="0"/>
          <p:nvPr/>
        </p:nvPicPr>
        <p:blipFill>
          <a:blip r:embed="rId3">
            <a:alphaModFix/>
          </a:blip>
          <a:stretch>
            <a:fillRect/>
          </a:stretch>
        </p:blipFill>
        <p:spPr>
          <a:xfrm>
            <a:off x="24277375" y="8264525"/>
            <a:ext cx="15263449" cy="14159200"/>
          </a:xfrm>
          <a:prstGeom prst="rect">
            <a:avLst/>
          </a:prstGeom>
          <a:noFill/>
          <a:ln>
            <a:noFill/>
          </a:ln>
        </p:spPr>
      </p:pic>
      <p:pic>
        <p:nvPicPr>
          <p:cNvPr id="56" name="Google Shape;56;p1"/>
          <p:cNvPicPr preferRelativeResize="0"/>
          <p:nvPr/>
        </p:nvPicPr>
        <p:blipFill>
          <a:blip r:embed="rId4">
            <a:alphaModFix/>
          </a:blip>
          <a:stretch>
            <a:fillRect/>
          </a:stretch>
        </p:blipFill>
        <p:spPr>
          <a:xfrm>
            <a:off x="24239275" y="23566725"/>
            <a:ext cx="18272700" cy="14386925"/>
          </a:xfrm>
          <a:prstGeom prst="rect">
            <a:avLst/>
          </a:prstGeom>
          <a:noFill/>
          <a:ln>
            <a:noFill/>
          </a:ln>
        </p:spPr>
      </p:pic>
      <p:sp>
        <p:nvSpPr>
          <p:cNvPr id="57" name="Google Shape;57;p1"/>
          <p:cNvSpPr txBox="1"/>
          <p:nvPr/>
        </p:nvSpPr>
        <p:spPr>
          <a:xfrm>
            <a:off x="26087450" y="7020425"/>
            <a:ext cx="10632000" cy="1167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5500"/>
              <a:t>Submission Search (Subreddit)</a:t>
            </a:r>
            <a:endParaRPr b="1" sz="5500"/>
          </a:p>
        </p:txBody>
      </p:sp>
      <p:sp>
        <p:nvSpPr>
          <p:cNvPr id="58" name="Google Shape;58;p1"/>
          <p:cNvSpPr txBox="1"/>
          <p:nvPr/>
        </p:nvSpPr>
        <p:spPr>
          <a:xfrm>
            <a:off x="28774363" y="22499925"/>
            <a:ext cx="8913300" cy="9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5500"/>
              <a:t>Single Search (Username)</a:t>
            </a:r>
            <a:endParaRPr b="1" sz="5500"/>
          </a:p>
        </p:txBody>
      </p:sp>
      <p:sp>
        <p:nvSpPr>
          <p:cNvPr id="59" name="Google Shape;59;p1"/>
          <p:cNvSpPr txBox="1"/>
          <p:nvPr/>
        </p:nvSpPr>
        <p:spPr>
          <a:xfrm>
            <a:off x="1393975" y="19562250"/>
            <a:ext cx="10043700" cy="7749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5500">
                <a:latin typeface="Calibri"/>
                <a:ea typeface="Calibri"/>
                <a:cs typeface="Calibri"/>
                <a:sym typeface="Calibri"/>
              </a:rPr>
              <a:t>Evaluation</a:t>
            </a:r>
            <a:endParaRPr b="1" sz="6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4800">
                <a:latin typeface="Calibri"/>
                <a:ea typeface="Calibri"/>
                <a:cs typeface="Calibri"/>
                <a:sym typeface="Calibri"/>
              </a:rPr>
              <a:t>Accuracy was paramount in designing our framework. We aimed for 80% accuracy in detecting bots, using a master list from various sources. While our desired timing was under 10 seconds per account lookup, achieving speed and accuracy was challenging. Ultimately, prioritizing accuracy over speed was our team's decision.</a:t>
            </a:r>
            <a:endParaRPr sz="4800">
              <a:latin typeface="Calibri"/>
              <a:ea typeface="Calibri"/>
              <a:cs typeface="Calibri"/>
              <a:sym typeface="Calibri"/>
            </a:endParaRPr>
          </a:p>
          <a:p>
            <a:pPr indent="0" lvl="0" marL="0" rtl="0" algn="ctr">
              <a:spcBef>
                <a:spcPts val="0"/>
              </a:spcBef>
              <a:spcAft>
                <a:spcPts val="0"/>
              </a:spcAft>
              <a:buNone/>
            </a:pPr>
            <a:r>
              <a:t/>
            </a:r>
            <a:endParaRPr b="1" sz="6000">
              <a:latin typeface="Calibri"/>
              <a:ea typeface="Calibri"/>
              <a:cs typeface="Calibri"/>
              <a:sym typeface="Calibri"/>
            </a:endParaRPr>
          </a:p>
        </p:txBody>
      </p:sp>
      <p:sp>
        <p:nvSpPr>
          <p:cNvPr id="60" name="Google Shape;60;p1"/>
          <p:cNvSpPr txBox="1"/>
          <p:nvPr/>
        </p:nvSpPr>
        <p:spPr>
          <a:xfrm>
            <a:off x="1417325" y="27500575"/>
            <a:ext cx="10043700" cy="8709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5500">
                <a:latin typeface="Calibri"/>
                <a:ea typeface="Calibri"/>
                <a:cs typeface="Calibri"/>
                <a:sym typeface="Calibri"/>
              </a:rPr>
              <a:t>                      </a:t>
            </a:r>
            <a:r>
              <a:rPr b="1" lang="en-US" sz="5500">
                <a:latin typeface="Calibri"/>
                <a:ea typeface="Calibri"/>
                <a:cs typeface="Calibri"/>
                <a:sym typeface="Calibri"/>
              </a:rPr>
              <a:t>Challenges</a:t>
            </a:r>
            <a:br>
              <a:rPr lang="en-US" sz="4500">
                <a:latin typeface="Calibri"/>
                <a:ea typeface="Calibri"/>
                <a:cs typeface="Calibri"/>
                <a:sym typeface="Calibri"/>
              </a:rPr>
            </a:br>
            <a:r>
              <a:rPr lang="en-US" sz="4800">
                <a:latin typeface="Calibri"/>
                <a:ea typeface="Calibri"/>
                <a:cs typeface="Calibri"/>
                <a:sym typeface="Calibri"/>
              </a:rPr>
              <a:t>We faced challenges in detecting and categorizing bots, necessitating multiple detection algorithms. Determining bot nature was also challenging, we flagged bots redirecting outside Reddit as suspicious as one of our methods. The project lacks a perfect solution, highlighting the need for further research and algorithm development in the future.</a:t>
            </a:r>
            <a:endParaRPr sz="4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2007-04-04T14:17:42Z</dcterms:created>
  <dc:creator>shopper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