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84ea5f2e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84ea5f2e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84ea5f2e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84ea5f2e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84ea5f2e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84ea5f2e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84ea5f2e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84ea5f2e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e84ea5f2e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e84ea5f2e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e84ea5f2e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e84ea5f2e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e84ea5f2e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e84ea5f2e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4ea5f2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84ea5f2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84ea5f2e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84ea5f2e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84ea5f2e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84ea5f2e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84ea5f2e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84ea5f2e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84ea5f2e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84ea5f2e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84ea5f2e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84ea5f2e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84ea5f2e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84ea5f2e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84ea5f2e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84ea5f2e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33" name="Google Shape;133;p13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lRa18QOQcg8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s://www.youtube.com/watch?v=lRa18QOQcg8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ctrTitle"/>
          </p:nvPr>
        </p:nvSpPr>
        <p:spPr>
          <a:xfrm>
            <a:off x="3537150" y="777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Police Bot</a:t>
            </a:r>
            <a:r>
              <a:rPr lang="en">
                <a:solidFill>
                  <a:srgbClr val="6D9EEB"/>
                </a:solidFill>
              </a:rPr>
              <a:t>: </a:t>
            </a:r>
            <a:r>
              <a:rPr lang="en"/>
              <a:t>Enhancing Social Media Governance with Policing Bots</a:t>
            </a:r>
            <a:endParaRPr/>
          </a:p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4218750" y="3206400"/>
            <a:ext cx="3654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D9EEB"/>
                </a:solidFill>
              </a:rPr>
              <a:t>Milestone 1 Presentation</a:t>
            </a:r>
            <a:endParaRPr b="1" sz="24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Test Plan</a:t>
            </a:r>
            <a:r>
              <a:rPr lang="en" sz="3600">
                <a:solidFill>
                  <a:srgbClr val="6D9EEB"/>
                </a:solidFill>
              </a:rPr>
              <a:t>:</a:t>
            </a:r>
            <a:endParaRPr sz="3600">
              <a:solidFill>
                <a:srgbClr val="6D9EEB"/>
              </a:solidFill>
            </a:endParaRPr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Decided on methods and created testing strategies for the following:</a:t>
            </a:r>
            <a:endParaRPr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Detect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Distinguish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Each of these Functionalities will go through the following where the expected result is predefined in terms of output accuracy:</a:t>
            </a:r>
            <a:endParaRPr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Unit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Testing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Testing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402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Milestone 1 Progress Evaluation</a:t>
            </a:r>
            <a:r>
              <a:rPr lang="en" sz="3600">
                <a:solidFill>
                  <a:srgbClr val="6D9EEB"/>
                </a:solidFill>
              </a:rPr>
              <a:t>:</a:t>
            </a:r>
            <a:endParaRPr sz="3600">
              <a:solidFill>
                <a:srgbClr val="6D9EEB"/>
              </a:solidFill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1750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The following was </a:t>
            </a:r>
            <a:r>
              <a:rPr lang="en" sz="1800">
                <a:solidFill>
                  <a:srgbClr val="6D9EEB"/>
                </a:solidFill>
              </a:rPr>
              <a:t>thoroughly</a:t>
            </a:r>
            <a:r>
              <a:rPr lang="en" sz="1800">
                <a:solidFill>
                  <a:srgbClr val="6D9EEB"/>
                </a:solidFill>
              </a:rPr>
              <a:t> detailed for our client who overviewed the Progress Evaluation document along with the others:</a:t>
            </a:r>
            <a:endParaRPr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progress was made on each task (Selecting Technical Tool, Creating “Hello World Demo”, Creation of </a:t>
            </a:r>
            <a:r>
              <a:rPr lang="en"/>
              <a:t>Requirement</a:t>
            </a:r>
            <a:r>
              <a:rPr lang="en"/>
              <a:t>, </a:t>
            </a:r>
            <a:r>
              <a:rPr lang="en"/>
              <a:t>Design, Test Plan documents</a:t>
            </a:r>
            <a:r>
              <a:rPr lang="en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each member contributed to each of these tasks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Discussion on what tasks need to be completed for Milestone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Outlining Client feedback and future meeting times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Creation of a Task Matrix for Milestone 1 and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00" y="531025"/>
            <a:ext cx="4712475" cy="408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275" y="1221675"/>
            <a:ext cx="3948124" cy="270015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/>
        </p:nvSpPr>
        <p:spPr>
          <a:xfrm>
            <a:off x="1386438" y="150300"/>
            <a:ext cx="22968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Milestone 1</a:t>
            </a:r>
            <a:endParaRPr b="1" sz="1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808138" y="857625"/>
            <a:ext cx="23664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Milestone 2</a:t>
            </a:r>
            <a:endParaRPr b="1" sz="1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111950" y="393750"/>
            <a:ext cx="7702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D9EEB"/>
                </a:solidFill>
              </a:rPr>
              <a:t>“Hello World” Demo for Tweepy Technical Tool</a:t>
            </a:r>
            <a:endParaRPr b="1">
              <a:solidFill>
                <a:srgbClr val="6D9EEB"/>
              </a:solidFill>
            </a:endParaRPr>
          </a:p>
        </p:txBody>
      </p:sp>
      <p:pic>
        <p:nvPicPr>
          <p:cNvPr id="217" name="Google Shape;217;p26" title="PBJ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188" y="1307849"/>
            <a:ext cx="6527725" cy="36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2688150" y="827550"/>
            <a:ext cx="4549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https://www.youtube.com/watch?v=lRa18QOQcg8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297500" y="393750"/>
            <a:ext cx="7401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Technical Challenges Update</a:t>
            </a:r>
            <a:r>
              <a:rPr lang="en" sz="3600">
                <a:solidFill>
                  <a:srgbClr val="6D9EEB"/>
                </a:solidFill>
              </a:rPr>
              <a:t>:</a:t>
            </a:r>
            <a:endParaRPr sz="3600">
              <a:solidFill>
                <a:srgbClr val="6D9EEB"/>
              </a:solidFill>
            </a:endParaRPr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1297500" y="1116150"/>
            <a:ext cx="7038900" cy="3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Progress on resolving challenges:</a:t>
            </a:r>
            <a:endParaRPr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</a:t>
            </a:r>
            <a:r>
              <a:rPr lang="en"/>
              <a:t>rudimentary</a:t>
            </a:r>
            <a:r>
              <a:rPr lang="en"/>
              <a:t> experience working with the Twitter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rudimentary experience working with the Twitter Virtual Environments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rudimentary experience working with and coding Bots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rudimentary experience working with the Tweepy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Expanded HTML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New Technical Challenges:</a:t>
            </a:r>
            <a:endParaRPr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free plan for the Twitter API does not let users search, scan or reply to Tweets (paid subscriptions allow this functionality but are $100 / Month). This significantly complicates our project plan and means we may have to look into shifting our focus to Reddit, Facebook or Instagram if we cannot get funding from the university.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Little to no knowledge using Reddit, Facebook and Instagram APIs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must be done to resolve this issue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638" y="2714601"/>
            <a:ext cx="1402626" cy="73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209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Moving Towards Milestone 2</a:t>
            </a:r>
            <a:r>
              <a:rPr lang="en" sz="3600">
                <a:solidFill>
                  <a:srgbClr val="6D9EEB"/>
                </a:solidFill>
              </a:rPr>
              <a:t>:</a:t>
            </a:r>
            <a:endParaRPr sz="3600">
              <a:solidFill>
                <a:srgbClr val="6D9EEB"/>
              </a:solidFill>
            </a:endParaRPr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138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Resolve Twitter API issue or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focus to another social media platform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Conduct extensive research on various tools that are available for other social media platforms (Reddit, Facebook, Instagram)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 efficient systems within our framework that can interact and retrieve all relevant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from social media accounts.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Review academic research provided by Dr. Slhoub on detecting bot accounts and decide on a method / methods of detection.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 an efficient account data storage solution, either by creating 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locally hosted database or by using AWS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Ensure we stay within GDPR (General Data Protection Regulation)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Create a small Demo of our current account data retrieval and storage method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1167150" y="1724700"/>
            <a:ext cx="6809700" cy="16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700">
                <a:solidFill>
                  <a:srgbClr val="6D9EEB"/>
                </a:solidFill>
              </a:rPr>
              <a:t>This concludes our presentation, Thank You</a:t>
            </a:r>
            <a:endParaRPr b="1" sz="47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Group Members: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Students:</a:t>
            </a:r>
            <a:endParaRPr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Liam Dumbell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Gabriel Silva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Cody Manning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Faculty Advisor / Project Client:</a:t>
            </a:r>
            <a:endParaRPr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Khaled Slhoub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D9EEB"/>
                </a:solidFill>
              </a:rPr>
              <a:t>Computer Science Project Instructor:</a:t>
            </a:r>
            <a:endParaRPr sz="1800">
              <a:solidFill>
                <a:srgbClr val="6D9EEB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Philip</a:t>
            </a:r>
            <a:r>
              <a:rPr lang="en"/>
              <a:t> Chan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Overview</a:t>
            </a:r>
            <a:r>
              <a:rPr lang="en" sz="3600">
                <a:solidFill>
                  <a:srgbClr val="6D9EEB"/>
                </a:solidFill>
              </a:rPr>
              <a:t>:</a:t>
            </a:r>
            <a:endParaRPr sz="3600">
              <a:solidFill>
                <a:srgbClr val="6D9EEB"/>
              </a:solidFill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Comparing Technical Tools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on finalized collaboration tools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on Requirements, Design, Test and Milestone 1 Progress Evaluation Documents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Tweepy Demo Video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on resolved and new Technical Challenges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Plans and Adjustments heading into Milestone 2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Comparing Technical Tools: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307850"/>
            <a:ext cx="7038900" cy="3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6D9EEB"/>
                </a:solidFill>
              </a:rPr>
              <a:t>Tweepy</a:t>
            </a:r>
            <a:r>
              <a:rPr lang="en" sz="1600"/>
              <a:t>:</a:t>
            </a:r>
            <a:br>
              <a:rPr lang="en" sz="1600"/>
            </a:br>
            <a:r>
              <a:rPr lang="en" sz="1600"/>
              <a:t>Allows users to connect to existing Twitter accounts.</a:t>
            </a:r>
            <a:br>
              <a:rPr lang="en" sz="1600"/>
            </a:br>
            <a:r>
              <a:rPr lang="en" sz="1600"/>
              <a:t>Allows users to Post Tweets on the linked </a:t>
            </a:r>
            <a:r>
              <a:rPr lang="en" sz="1600"/>
              <a:t>account.</a:t>
            </a:r>
            <a:br>
              <a:rPr lang="en" sz="1600"/>
            </a:br>
            <a:r>
              <a:rPr lang="en" sz="1600"/>
              <a:t>Allows users to scan individual Twitter account data.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2400">
                <a:solidFill>
                  <a:srgbClr val="6D9EEB"/>
                </a:solidFill>
              </a:rPr>
              <a:t>Flask Application Approach</a:t>
            </a:r>
            <a:r>
              <a:rPr lang="en" sz="1600"/>
              <a:t>:</a:t>
            </a:r>
            <a:br>
              <a:rPr lang="en" sz="1600"/>
            </a:br>
            <a:r>
              <a:rPr lang="en" sz="1600"/>
              <a:t>Has similar functionality to Tweepy, but has far more setup involved.</a:t>
            </a:r>
            <a:br>
              <a:rPr lang="en" sz="1600"/>
            </a:br>
            <a:r>
              <a:rPr lang="en" sz="1600"/>
              <a:t>Decided to be out of the scope of our project due to this approach involving stockpiling access tokens in a database, which gets very expensive.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Collaboration Tools: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599100" y="1801350"/>
            <a:ext cx="8435700" cy="23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D9EEB"/>
                </a:solidFill>
              </a:rPr>
              <a:t>Software Development</a:t>
            </a:r>
            <a:r>
              <a:rPr lang="en" sz="1800"/>
              <a:t>: Github (most efficient way of storing all relevant code)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D9EEB"/>
                </a:solidFill>
              </a:rPr>
              <a:t>Documents / Presentations</a:t>
            </a:r>
            <a:r>
              <a:rPr lang="en" sz="1800"/>
              <a:t>: Google Docs, Google Slides and Powerpoint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D9EEB"/>
                </a:solidFill>
              </a:rPr>
              <a:t>Communication Method</a:t>
            </a:r>
            <a:r>
              <a:rPr lang="en" sz="1800"/>
              <a:t>: Discord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6D9EEB"/>
                </a:solidFill>
              </a:rPr>
              <a:t>Task Calendar</a:t>
            </a:r>
            <a:r>
              <a:rPr lang="en" sz="1800"/>
              <a:t>: Google Calendar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Requirements Document</a:t>
            </a:r>
            <a:r>
              <a:rPr lang="en" sz="3600">
                <a:solidFill>
                  <a:srgbClr val="6D9EEB"/>
                </a:solidFill>
              </a:rPr>
              <a:t>:</a:t>
            </a:r>
            <a:endParaRPr sz="3600">
              <a:solidFill>
                <a:srgbClr val="6D9EEB"/>
              </a:solidFill>
            </a:endParaRPr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Detailed Requirements for the following functionalities of our framework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Creation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Scheduling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Discovery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 </a:t>
            </a:r>
            <a:r>
              <a:rPr lang="en"/>
              <a:t>Distinguishing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Storing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D9EEB"/>
                </a:solidFill>
              </a:rPr>
              <a:t>Detailed non-functional </a:t>
            </a:r>
            <a:r>
              <a:rPr lang="en" sz="1600">
                <a:solidFill>
                  <a:srgbClr val="6D9EEB"/>
                </a:solidFill>
              </a:rPr>
              <a:t>requirements</a:t>
            </a:r>
            <a:r>
              <a:rPr lang="en"/>
              <a:t>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Maintenance / Support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</a:rPr>
              <a:t>Design Document:</a:t>
            </a:r>
            <a:endParaRPr b="1" sz="3600">
              <a:solidFill>
                <a:srgbClr val="6D9EEB"/>
              </a:solidFill>
            </a:endParaRPr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conceptual model of our Police Bot Framework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UML diagram for our </a:t>
            </a:r>
            <a:r>
              <a:rPr lang="en" sz="1600"/>
              <a:t>Police Bot Framework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a detailed description of each module in the UML diagram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an exemplified pseudocode description of the framework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mock-up of what our Graphical User Interface (GUI) for our framework could look like.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38" y="668912"/>
            <a:ext cx="8499124" cy="38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1995900" y="0"/>
            <a:ext cx="51522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UML Diagram</a:t>
            </a:r>
            <a:endParaRPr b="1" sz="36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025" y="462900"/>
            <a:ext cx="3072675" cy="43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300" y="1465463"/>
            <a:ext cx="1847675" cy="28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9100" y="1478850"/>
            <a:ext cx="3240800" cy="28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 txBox="1"/>
          <p:nvPr/>
        </p:nvSpPr>
        <p:spPr>
          <a:xfrm>
            <a:off x="5741062" y="113575"/>
            <a:ext cx="3072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Exemplified Pseudocode</a:t>
            </a:r>
            <a:endParaRPr b="1" sz="1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710963" y="1093425"/>
            <a:ext cx="14670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GUI</a:t>
            </a:r>
            <a:endParaRPr b="1" sz="1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2622925" y="1093425"/>
            <a:ext cx="23229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D9EEB"/>
                </a:solidFill>
                <a:latin typeface="Lato"/>
                <a:ea typeface="Lato"/>
                <a:cs typeface="Lato"/>
                <a:sym typeface="Lato"/>
              </a:rPr>
              <a:t>GUI Description</a:t>
            </a:r>
            <a:endParaRPr b="1" sz="1800">
              <a:solidFill>
                <a:srgbClr val="6D9EE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