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8" r:id="rId4"/>
    <p:sldId id="257" r:id="rId5"/>
    <p:sldId id="259" r:id="rId6"/>
    <p:sldId id="261" r:id="rId7"/>
    <p:sldId id="265" r:id="rId8"/>
    <p:sldId id="262" r:id="rId9"/>
    <p:sldId id="264" r:id="rId10"/>
    <p:sldId id="263" r:id="rId11"/>
    <p:sldId id="279" r:id="rId12"/>
    <p:sldId id="282" r:id="rId13"/>
    <p:sldId id="283" r:id="rId14"/>
    <p:sldId id="281" r:id="rId15"/>
    <p:sldId id="280" r:id="rId16"/>
    <p:sldId id="278" r:id="rId17"/>
    <p:sldId id="276" r:id="rId18"/>
    <p:sldId id="275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B6F290-1B4F-8D9C-83D9-2D674C34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052059F-EC3F-6B38-3CE6-D03703D02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834920-980E-5FE1-23AB-8C2E53F2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17CE04-0BBD-0490-CBED-896D5555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263CF2-3B0B-EC9F-5E9D-004A4617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23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28D87C-6C3B-B927-65DA-BDDC46D3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C2C8D4C-538C-7258-DF91-39BC07A28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480937-DE0F-C180-18D5-A1BD884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81DA0B-AA63-3B1D-8DE9-2FC56CCA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41F8C1-45CB-F434-9390-927CBFD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543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CD89DA6-4944-3533-DECC-DED160BA2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A15F035-B8D8-70C6-50BC-BACF8FDA3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D3437A-400F-777D-888C-1BC1BD2C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22AB11-A6C1-7E3A-F121-144E2A76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D9B27A-524E-6451-642D-DBA7727E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34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932510-DCEE-4D18-5613-3347E48B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CB8E97-08EE-FB74-FCE5-1873CAAE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7D36B3-4ED1-7FAB-0A89-E651DEFE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6DF9EF-8E67-9CDE-E9E8-5C1D241B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A5AB9A-2EB0-36DD-85DA-06E28D3E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1BC5-3D19-B873-550B-BA7CD169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963D16-5C62-4DBE-9339-9747B89A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C7C48E-A83D-E687-2344-2E56E22F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997B5A-980F-B87B-A065-0B56362C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B75360-2B69-69E8-BE09-0763F565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D06B22-BA45-3B30-AF5C-A0EB8200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6187C1-DAC3-5D7D-79B0-2C5B4C084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08E483F-939F-2D9A-FA44-2743D01DC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F43348-9992-2277-0155-95235B8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D47FE7-73CD-EAD6-B078-F6611E37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8B4884-A640-EF4D-03B5-3B218762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2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411862-709A-964F-DE62-7A95D5B7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7DA05D-2998-3632-9412-4470FD20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BA57A0-EE48-92CA-76B9-91957B1E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5D57188-CC4F-BCF5-5F65-40CAC1987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EA1214E-3D6D-CB9F-E64A-21B0979E7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FDC9F71-36DF-F3C9-13D4-0A122A76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0C98D6B-F68C-FA25-291E-192CDFAC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E280A2-9BEB-3DFB-EFB5-65EB92A7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0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F3D724-9C89-7ECF-9694-E9C18458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E96B97E-4ACE-EB8F-F9DB-F5BC5557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389712A-5568-22A2-643B-744988C4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90EC17C-6AC1-4ED5-2815-95374F15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31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015FD1E-5A76-A3D8-AA86-4D9DCC49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6C8E807-0583-B0F7-9BEF-049E754A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F202D9D-3869-A160-6F1F-EEFCDDA2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34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E0A234-CD9B-B93B-E549-657A46BB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153CAD-9796-FBDB-9E0D-71552CE0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D8F0FB-F1EC-5590-C576-50FFE2C7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90A2EF-6CC3-95AF-73BD-3F995D38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40CD5E-6AF3-950C-4F89-F9024891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FB16C3-1239-3300-3ABA-6A1A2259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9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BA60B0-5A68-6766-D111-F978EAE9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38AA8A8-4380-9A37-3395-BDF59E49A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08B916-45CE-A113-408C-484FFDD00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7F6A1F-136F-3336-3A98-560CC639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218B0B-0A5A-468D-AFE5-BCFB9C9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1F87BA-ABC8-6178-C0DF-D2C2FEC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7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2900D21-73BF-126F-E352-6238029B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BC947DE-40AC-095D-180F-7BEF2235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B363B6-05F6-E00F-04EB-D0B77C97C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0B23-C39D-4A63-A444-09479CEAC871}" type="datetimeFigureOut">
              <a:rPr lang="tr-TR" smtClean="0"/>
              <a:t>5.01.2023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3784C5-23DA-4255-742A-CDA3D67BB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0ED1CE-1E88-A1CC-0593-50190905B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31C8-B8FD-4640-BA88-06FB40BFF2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43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06" y="853219"/>
            <a:ext cx="11159230" cy="4855124"/>
          </a:xfrm>
        </p:spPr>
        <p:txBody>
          <a:bodyPr anchor="ctr">
            <a:normAutofit/>
          </a:bodyPr>
          <a:lstStyle/>
          <a:p>
            <a:r>
              <a:rPr lang="tr-TR" sz="8000" b="1" dirty="0">
                <a:solidFill>
                  <a:schemeClr val="tx2"/>
                </a:solidFill>
              </a:rPr>
              <a:t>SAP-MM </a:t>
            </a:r>
            <a:br>
              <a:rPr lang="tr-TR" sz="8000" b="1" dirty="0">
                <a:solidFill>
                  <a:schemeClr val="tx2"/>
                </a:solidFill>
              </a:rPr>
            </a:br>
            <a:r>
              <a:rPr lang="tr-TR" sz="8000" b="1" dirty="0">
                <a:solidFill>
                  <a:schemeClr val="tx2"/>
                </a:solidFill>
              </a:rPr>
              <a:t>(MALZEME YÖNETİMİ)</a:t>
            </a:r>
            <a:br>
              <a:rPr lang="tr-TR" sz="8000" b="1" dirty="0">
                <a:solidFill>
                  <a:schemeClr val="tx2"/>
                </a:solidFill>
              </a:rPr>
            </a:br>
            <a:r>
              <a:rPr lang="tr-TR" sz="8000" b="1" dirty="0">
                <a:solidFill>
                  <a:schemeClr val="tx2"/>
                </a:solidFill>
              </a:rPr>
              <a:t>SATIN ALMA SÜRECİ</a:t>
            </a:r>
          </a:p>
        </p:txBody>
      </p:sp>
    </p:spTree>
    <p:extLst>
      <p:ext uri="{BB962C8B-B14F-4D97-AF65-F5344CB8AC3E}">
        <p14:creationId xmlns:p14="http://schemas.microsoft.com/office/powerpoint/2010/main" val="391327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endParaRPr lang="tr-TR" sz="4000" dirty="0">
              <a:solidFill>
                <a:schemeClr val="tx2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244" y="307263"/>
            <a:ext cx="4863448" cy="6325105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Hesap Tayini alanı </a:t>
            </a:r>
            <a:r>
              <a:rPr lang="tr-TR" dirty="0" err="1">
                <a:solidFill>
                  <a:schemeClr val="tx2"/>
                </a:solidFill>
              </a:rPr>
              <a:t>satınalma</a:t>
            </a:r>
            <a:r>
              <a:rPr lang="tr-TR" dirty="0">
                <a:solidFill>
                  <a:schemeClr val="tx2"/>
                </a:solidFill>
              </a:rPr>
              <a:t> işleminin maliyetinin yansıyacağı ilgili nesnelerin belirlendiği alandır. Hizmet alımlarında “Masraf Yeri” ya da “Proje” ögeleri, Duran Varlık alımlarında “Duran Varlık” değerleri seçilebilir. </a:t>
            </a:r>
          </a:p>
          <a:p>
            <a:pPr algn="l"/>
            <a:endParaRPr lang="tr-TR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2"/>
                </a:solidFill>
              </a:rPr>
              <a:t>Enter’a</a:t>
            </a:r>
            <a:r>
              <a:rPr lang="tr-TR" dirty="0">
                <a:solidFill>
                  <a:schemeClr val="tx2"/>
                </a:solidFill>
              </a:rPr>
              <a:t> basıldıktan sonra Hesap Tayini detaylarının bulunduğu kalem ayrıntıları açılır. Kalem genel verilerinde hesap tayini alanında seçilen değere göre açılan bu ekranın görüntüsü değişmektedir.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F8C982-D98D-80EE-898D-0847E52B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3" y="451262"/>
            <a:ext cx="7028796" cy="60129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47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endParaRPr lang="tr-TR" sz="4000" dirty="0">
              <a:solidFill>
                <a:schemeClr val="tx2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041" y="726623"/>
            <a:ext cx="4465298" cy="4747805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Talebinin tahmini tutarı için Değerleme fiyatı alanına giriş yapılır.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4173058-784C-8A77-42E5-F83A60A9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3" y="481189"/>
            <a:ext cx="6477652" cy="5895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049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endParaRPr lang="tr-TR" sz="4000" dirty="0">
              <a:solidFill>
                <a:schemeClr val="tx2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0452" y="1007300"/>
            <a:ext cx="4169240" cy="4747805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Kontrol et butonu ile talep üzerindeki verilerin kontrolü sağlanabilir.</a:t>
            </a:r>
          </a:p>
          <a:p>
            <a:pPr algn="l"/>
            <a:endParaRPr lang="tr-TR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Açılan pencerede  sarı ünlem sembolü uyarıları ifade eder. Bu uyarılar sürecin ilerlemesini engellemez.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B3DDD3A-B1B0-CC4E-74F4-0E578CD7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778203"/>
            <a:ext cx="7215780" cy="51541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20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2041" y="1055097"/>
            <a:ext cx="4217101" cy="5290619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Kontrol et butonuna basıldıktan sonra talep içerisinde girilmiş olan Belge Türü, Üretim Yeri, Talep Eden ve Talebin toplam tutarına göre onay stratejisi belirlenir.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7E6B662-57FB-1485-C376-B23C40C7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" y="1192869"/>
            <a:ext cx="7756708" cy="4575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065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ECC85A7A-0277-0A79-56EF-677062AD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9" y="1757779"/>
            <a:ext cx="7023683" cy="35155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872" y="1301383"/>
            <a:ext cx="4802820" cy="4747805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İlgili onay stratejisi de kontrol edildikten sonra Kaydet butonuna basılarak ilgili Satınalma talebi oluşturulabilir.</a:t>
            </a:r>
          </a:p>
          <a:p>
            <a:pPr algn="l">
              <a:lnSpc>
                <a:spcPct val="100000"/>
              </a:lnSpc>
            </a:pPr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6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220" y="1577611"/>
            <a:ext cx="5464643" cy="4747805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tr-TR" sz="3400" dirty="0">
                <a:solidFill>
                  <a:schemeClr val="tx2"/>
                </a:solidFill>
              </a:rPr>
              <a:t>Satınalma Talebinin Değiştirilmesi/Görüntülenmesi</a:t>
            </a:r>
            <a:endParaRPr lang="tr-TR" dirty="0">
              <a:solidFill>
                <a:schemeClr val="tx2"/>
              </a:solidFill>
            </a:endParaRPr>
          </a:p>
          <a:p>
            <a:pPr algn="l"/>
            <a:r>
              <a:rPr lang="tr-TR" sz="2200" dirty="0">
                <a:solidFill>
                  <a:schemeClr val="tx2"/>
                </a:solidFill>
              </a:rPr>
              <a:t>“ME52N – Satınalma talebini değiştir” işlem kodundan talep değiştirilebilir.</a:t>
            </a:r>
          </a:p>
          <a:p>
            <a:pPr algn="l"/>
            <a:r>
              <a:rPr lang="tr-TR" sz="2200" dirty="0">
                <a:solidFill>
                  <a:schemeClr val="tx2"/>
                </a:solidFill>
              </a:rPr>
              <a:t>“ME53N – Satınalma Talebini Görüntüle” işlem kodu talepler görüntülenebilir.</a:t>
            </a:r>
          </a:p>
          <a:p>
            <a:pPr algn="l"/>
            <a:endParaRPr lang="tr-TR" dirty="0">
              <a:solidFill>
                <a:schemeClr val="tx2"/>
              </a:solidFill>
            </a:endParaRPr>
          </a:p>
          <a:p>
            <a:pPr algn="l"/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21FD0C-AB7E-B592-50FA-A1E008CE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" y="566224"/>
            <a:ext cx="6344722" cy="5990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388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273" y="1055097"/>
            <a:ext cx="5379237" cy="4280383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tr-TR" sz="3400" dirty="0">
                <a:solidFill>
                  <a:schemeClr val="tx2"/>
                </a:solidFill>
              </a:rPr>
              <a:t>Satınalma Talebi Raporlama</a:t>
            </a:r>
          </a:p>
          <a:p>
            <a:pPr algn="l"/>
            <a:r>
              <a:rPr lang="tr-TR" dirty="0">
                <a:solidFill>
                  <a:schemeClr val="tx2"/>
                </a:solidFill>
              </a:rPr>
              <a:t>Satınalma Talepleri ME5A işlem kodundan seçim kriterleri girildikten sonra Yürüt butonu ile raporlanır.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78B673-38F7-8B2A-DD4D-895BF059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9" y="1120765"/>
            <a:ext cx="6386329" cy="4151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379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714" y="1055097"/>
            <a:ext cx="4704796" cy="4747805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tr-TR" sz="2600" dirty="0">
                <a:solidFill>
                  <a:schemeClr val="tx2"/>
                </a:solidFill>
              </a:rPr>
              <a:t>Satınalma Talebi Çıktısı Alma</a:t>
            </a:r>
          </a:p>
          <a:p>
            <a:pPr algn="l"/>
            <a:r>
              <a:rPr lang="tr-TR" sz="2000" dirty="0">
                <a:solidFill>
                  <a:schemeClr val="tx2"/>
                </a:solidFill>
              </a:rPr>
              <a:t>Satınalma Talebi çıktısı tüm onaylar tamamlandıktan sonra mail ile talebi oluşturan kullanıcıya iletileceği gibi ZMM_007 işlem kodu aracılığı ile de herhangi bir anda alınabilir.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E791536-5AFF-89EA-3EBB-B790AF14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" y="1301383"/>
            <a:ext cx="7159036" cy="41777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12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9561" y="1055097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tr-TR" sz="8000" b="1" dirty="0">
                <a:solidFill>
                  <a:schemeClr val="tx2"/>
                </a:solidFill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25881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99070"/>
            <a:ext cx="10515369" cy="669530"/>
          </a:xfrm>
        </p:spPr>
        <p:txBody>
          <a:bodyPr anchor="ctr">
            <a:normAutofit/>
          </a:bodyPr>
          <a:lstStyle/>
          <a:p>
            <a:r>
              <a:rPr lang="tr-TR" sz="4000" b="1" dirty="0">
                <a:solidFill>
                  <a:schemeClr val="tx2"/>
                </a:solidFill>
              </a:rPr>
              <a:t>SATINALMA İŞ AKIŞI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69FB5B9-48BC-9FE9-0C74-5D019FE356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9" y="1158879"/>
            <a:ext cx="11816622" cy="4849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1743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991" y="1032035"/>
            <a:ext cx="8987398" cy="667170"/>
          </a:xfrm>
        </p:spPr>
        <p:txBody>
          <a:bodyPr anchor="ctr">
            <a:normAutofit/>
          </a:bodyPr>
          <a:lstStyle/>
          <a:p>
            <a:r>
              <a:rPr lang="tr-TR" sz="4000" b="1" dirty="0">
                <a:solidFill>
                  <a:schemeClr val="tx2"/>
                </a:solidFill>
              </a:rPr>
              <a:t>SATIN ALMA ANA VERİLERİ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835" y="1916232"/>
            <a:ext cx="10268396" cy="4747805"/>
          </a:xfrm>
        </p:spPr>
        <p:txBody>
          <a:bodyPr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2"/>
                </a:solidFill>
              </a:rPr>
              <a:t>Malzeme Ana Verileri</a:t>
            </a:r>
          </a:p>
          <a:p>
            <a:pPr lvl="1" algn="just"/>
            <a:r>
              <a:rPr lang="tr-TR" dirty="0">
                <a:solidFill>
                  <a:schemeClr val="tx2"/>
                </a:solidFill>
              </a:rPr>
              <a:t>Malzemenin sipariş işlemleri için gereken </a:t>
            </a:r>
            <a:r>
              <a:rPr lang="tr-TR" dirty="0" err="1">
                <a:solidFill>
                  <a:schemeClr val="tx2"/>
                </a:solidFill>
              </a:rPr>
              <a:t>satınalma</a:t>
            </a:r>
            <a:r>
              <a:rPr lang="tr-TR" dirty="0">
                <a:solidFill>
                  <a:schemeClr val="tx2"/>
                </a:solidFill>
              </a:rPr>
              <a:t> verilerini, stok hareketlerinin yapılabilmesi için depolama verilerini, malzeme değerleme için muhasebe verilerini ve bir çok farklı özelliğini içeren ana veridir.</a:t>
            </a:r>
          </a:p>
          <a:p>
            <a:pPr algn="just"/>
            <a:endParaRPr lang="tr-TR" dirty="0">
              <a:solidFill>
                <a:schemeClr val="tx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2"/>
                </a:solidFill>
              </a:rPr>
              <a:t>Satıcı Ana Verileri</a:t>
            </a:r>
          </a:p>
          <a:p>
            <a:pPr lvl="1" algn="just"/>
            <a:r>
              <a:rPr lang="tr-TR" u="sng" dirty="0">
                <a:solidFill>
                  <a:schemeClr val="tx2"/>
                </a:solidFill>
              </a:rPr>
              <a:t>Genel Veriler</a:t>
            </a:r>
            <a:r>
              <a:rPr lang="tr-TR" dirty="0">
                <a:solidFill>
                  <a:schemeClr val="tx2"/>
                </a:solidFill>
              </a:rPr>
              <a:t>: Şirket unvanı, iletişim bilgileri, banka bilgileri, vergi dairesi, vergi numarası bilgilerini içermektedir. </a:t>
            </a:r>
          </a:p>
          <a:p>
            <a:pPr lvl="1" algn="just"/>
            <a:r>
              <a:rPr lang="tr-TR" u="sng" dirty="0">
                <a:solidFill>
                  <a:schemeClr val="tx2"/>
                </a:solidFill>
              </a:rPr>
              <a:t>Şirket Kodu Verileri</a:t>
            </a:r>
            <a:r>
              <a:rPr lang="tr-TR" dirty="0">
                <a:solidFill>
                  <a:schemeClr val="tx2"/>
                </a:solidFill>
              </a:rPr>
              <a:t>: Muhasebe hesabı, ödeme koşulları bilgilerinden oluşmaktadır. </a:t>
            </a:r>
          </a:p>
          <a:p>
            <a:pPr lvl="1" algn="just"/>
            <a:r>
              <a:rPr lang="tr-TR" u="sng" dirty="0">
                <a:solidFill>
                  <a:schemeClr val="tx2"/>
                </a:solidFill>
              </a:rPr>
              <a:t>Satınalma Organizasyonu Verileri</a:t>
            </a:r>
            <a:r>
              <a:rPr lang="tr-TR" dirty="0">
                <a:solidFill>
                  <a:schemeClr val="tx2"/>
                </a:solidFill>
              </a:rPr>
              <a:t>: Para birimi, ödeme koşulları, </a:t>
            </a:r>
            <a:r>
              <a:rPr lang="tr-TR" dirty="0" err="1">
                <a:solidFill>
                  <a:schemeClr val="tx2"/>
                </a:solidFill>
              </a:rPr>
              <a:t>incoterms</a:t>
            </a:r>
            <a:r>
              <a:rPr lang="tr-TR" dirty="0">
                <a:solidFill>
                  <a:schemeClr val="tx2"/>
                </a:solidFill>
              </a:rPr>
              <a:t> gibi organizasyona bağlı bilgilerden oluşmaktadır.</a:t>
            </a:r>
          </a:p>
          <a:p>
            <a:pPr algn="l"/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4677" y="1055097"/>
            <a:ext cx="4683258" cy="4747805"/>
          </a:xfrm>
        </p:spPr>
        <p:txBody>
          <a:bodyPr anchor="ctr">
            <a:normAutofit/>
          </a:bodyPr>
          <a:lstStyle/>
          <a:p>
            <a:pPr algn="l"/>
            <a:endParaRPr lang="tr-TR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SAP GUI Arayüzünden Giriş Yapılır</a:t>
            </a:r>
          </a:p>
          <a:p>
            <a:pPr algn="just"/>
            <a:endParaRPr lang="tr-TR" sz="2000" dirty="0">
              <a:solidFill>
                <a:schemeClr val="tx2"/>
              </a:solidFill>
            </a:endParaRPr>
          </a:p>
          <a:p>
            <a:pPr algn="just"/>
            <a:r>
              <a:rPr lang="tr-TR" sz="2000" dirty="0">
                <a:solidFill>
                  <a:schemeClr val="tx2"/>
                </a:solidFill>
              </a:rPr>
              <a:t>SAP Logon simgesine çift tıklanır, açılan ekrandan ERP sistemine çift tıklanarak SAP kullanıcı adı ve şifresi ile sisteme giriş yapılır.</a:t>
            </a:r>
          </a:p>
          <a:p>
            <a:pPr algn="l"/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BEE6417-82AD-2F68-569B-C051DF9D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23" y="1415265"/>
            <a:ext cx="5731780" cy="5046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7592DA5-665A-872D-5CF5-118AE6DA6B17}"/>
              </a:ext>
            </a:extLst>
          </p:cNvPr>
          <p:cNvSpPr txBox="1"/>
          <p:nvPr/>
        </p:nvSpPr>
        <p:spPr>
          <a:xfrm>
            <a:off x="2802741" y="256006"/>
            <a:ext cx="71465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SATIN ALMA TALEBİ OLUŞTURMA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058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1646" y="1042924"/>
            <a:ext cx="4848046" cy="3887011"/>
          </a:xfrm>
        </p:spPr>
        <p:txBody>
          <a:bodyPr anchor="ctr">
            <a:normAutofit/>
          </a:bodyPr>
          <a:lstStyle/>
          <a:p>
            <a:pPr algn="l"/>
            <a:endParaRPr lang="tr-TR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“ME51N – Satınalma talebi yarat” işlem kodundan talep oluşturulur.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8934DC9-812C-18A2-72E6-D154B90E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4" y="1042924"/>
            <a:ext cx="5767174" cy="48537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625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endParaRPr lang="tr-TR" sz="4000" dirty="0">
              <a:solidFill>
                <a:schemeClr val="tx2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998" y="1055098"/>
            <a:ext cx="4660944" cy="3787671"/>
          </a:xfrm>
        </p:spPr>
        <p:txBody>
          <a:bodyPr anchor="ctr">
            <a:normAutofit/>
          </a:bodyPr>
          <a:lstStyle/>
          <a:p>
            <a:pPr algn="l"/>
            <a:endParaRPr lang="tr-TR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Satın alma türüne göre belge türü seçilir.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379297B-0720-D6C9-1E52-5B47CA24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9" y="547872"/>
            <a:ext cx="6281832" cy="5824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321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endParaRPr lang="tr-TR" sz="4000" dirty="0">
              <a:solidFill>
                <a:schemeClr val="tx2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9757" y="1055097"/>
            <a:ext cx="4712752" cy="4747805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Başlık Notu alanına ilgili Satınalma talebinin konusu yazılır.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6448C8A-90D0-14C1-419B-9139C492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8" y="675459"/>
            <a:ext cx="6982546" cy="5382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534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679" y="1029063"/>
            <a:ext cx="4349339" cy="4747805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Alımı yapılacak hizmet ya da ürünün dahil olduğu mal grubu değeri seçilir.</a:t>
            </a:r>
          </a:p>
          <a:p>
            <a:pPr algn="l"/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A59AC03-A2C9-0024-6BFC-AA144BDB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9" y="1217805"/>
            <a:ext cx="7572085" cy="44362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882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FD5CF95-2E70-55E8-232A-26574420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endParaRPr lang="tr-TR" sz="4000" dirty="0">
              <a:solidFill>
                <a:schemeClr val="tx2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C0B7BF-332A-1CF0-CFF8-1FFCB9DB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9428" y="985301"/>
            <a:ext cx="5066098" cy="4747805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Satınalma grubu alanından Satınalma işlemini gerçekleştirecek ilgili birim ya da kişi seçilir.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2"/>
                </a:solidFill>
              </a:rPr>
              <a:t>Talep Eden alanından ise Satınalma işleminin gerçekleşmesi için talepte bulunan şube seçilir.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5670BC-30AE-F0BD-E1EC-C776BFD3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5" y="920062"/>
            <a:ext cx="6738308" cy="48782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136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415</Words>
  <Application>Microsoft Office PowerPoint</Application>
  <PresentationFormat>Geniş ekran</PresentationFormat>
  <Paragraphs>40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Teması</vt:lpstr>
      <vt:lpstr>SAP-MM  (MALZEME YÖNETİMİ) SATIN ALMA SÜRECİ</vt:lpstr>
      <vt:lpstr>SATINALMA İŞ AKIŞI</vt:lpstr>
      <vt:lpstr>SATIN ALMA ANA VERİLERİ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– MM SATIN ALMA SÜRECİ</dc:title>
  <dc:creator>Balkiz Zengin</dc:creator>
  <cp:lastModifiedBy>Balkiz Zengin</cp:lastModifiedBy>
  <cp:revision>7</cp:revision>
  <dcterms:created xsi:type="dcterms:W3CDTF">2023-01-04T19:39:59Z</dcterms:created>
  <dcterms:modified xsi:type="dcterms:W3CDTF">2023-01-05T22:08:25Z</dcterms:modified>
</cp:coreProperties>
</file>