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57" r:id="rId5"/>
    <p:sldId id="261" r:id="rId6"/>
    <p:sldId id="262" r:id="rId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28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&#1050;&#1085;&#1080;&#1075;&#1072;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&#1050;&#1085;&#1080;&#1075;&#1072;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ru-RU"/>
  <c:style val="31"/>
  <c:chart>
    <c:title>
      <c:layout/>
    </c:title>
    <c:plotArea>
      <c:layout/>
      <c:barChart>
        <c:barDir val="col"/>
        <c:grouping val="clustered"/>
        <c:ser>
          <c:idx val="0"/>
          <c:order val="0"/>
          <c:tx>
            <c:strRef>
              <c:f>Лист1!$H$1</c:f>
              <c:strCache>
                <c:ptCount val="1"/>
                <c:pt idx="0">
                  <c:v>Цена (руб.)</c:v>
                </c:pt>
              </c:strCache>
            </c:strRef>
          </c:tx>
          <c:cat>
            <c:strRef>
              <c:f>Лист1!$G$2:$G$4</c:f>
              <c:strCache>
                <c:ptCount val="3"/>
                <c:pt idx="0">
                  <c:v>BabyConnect</c:v>
                </c:pt>
                <c:pt idx="1">
                  <c:v>Baby ESP</c:v>
                </c:pt>
                <c:pt idx="2">
                  <c:v>Baby Daychart</c:v>
                </c:pt>
              </c:strCache>
            </c:strRef>
          </c:cat>
          <c:val>
            <c:numRef>
              <c:f>Лист1!$H$2:$H$4</c:f>
              <c:numCache>
                <c:formatCode>#,##0.00"р."</c:formatCode>
                <c:ptCount val="3"/>
                <c:pt idx="0">
                  <c:v>156.44</c:v>
                </c:pt>
                <c:pt idx="1">
                  <c:v>153.65</c:v>
                </c:pt>
                <c:pt idx="2">
                  <c:v>91.72</c:v>
                </c:pt>
              </c:numCache>
            </c:numRef>
          </c:val>
        </c:ser>
        <c:axId val="47223168"/>
        <c:axId val="47225856"/>
      </c:barChart>
      <c:catAx>
        <c:axId val="47223168"/>
        <c:scaling>
          <c:orientation val="minMax"/>
        </c:scaling>
        <c:axPos val="b"/>
        <c:tickLblPos val="nextTo"/>
        <c:crossAx val="47225856"/>
        <c:crosses val="autoZero"/>
        <c:auto val="1"/>
        <c:lblAlgn val="ctr"/>
        <c:lblOffset val="100"/>
      </c:catAx>
      <c:valAx>
        <c:axId val="47225856"/>
        <c:scaling>
          <c:orientation val="minMax"/>
        </c:scaling>
        <c:axPos val="l"/>
        <c:majorGridlines/>
        <c:numFmt formatCode="#,##0.00&quot;р.&quot;" sourceLinked="1"/>
        <c:tickLblPos val="nextTo"/>
        <c:crossAx val="47223168"/>
        <c:crosses val="autoZero"/>
        <c:crossBetween val="between"/>
      </c:valAx>
    </c:plotArea>
    <c:legend>
      <c:legendPos val="r"/>
      <c:layout/>
    </c:legend>
    <c:plotVisOnly val="1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ru-RU"/>
  <c:style val="29"/>
  <c:chart>
    <c:title>
      <c:layout/>
    </c:title>
    <c:plotArea>
      <c:layout/>
      <c:barChart>
        <c:barDir val="col"/>
        <c:grouping val="clustered"/>
        <c:ser>
          <c:idx val="0"/>
          <c:order val="0"/>
          <c:tx>
            <c:strRef>
              <c:f>Лист1!$B$1</c:f>
              <c:strCache>
                <c:ptCount val="1"/>
                <c:pt idx="0">
                  <c:v>Количество скачиваний в день</c:v>
                </c:pt>
              </c:strCache>
            </c:strRef>
          </c:tx>
          <c:cat>
            <c:strRef>
              <c:f>Лист1!$A$2:$A$4</c:f>
              <c:strCache>
                <c:ptCount val="3"/>
                <c:pt idx="0">
                  <c:v>BabyConnect</c:v>
                </c:pt>
                <c:pt idx="1">
                  <c:v>Baby ESP</c:v>
                </c:pt>
                <c:pt idx="2">
                  <c:v>Baby Daychart</c:v>
                </c:pt>
              </c:strCache>
            </c:strRef>
          </c:cat>
          <c:val>
            <c:numRef>
              <c:f>Лист1!$B$2:$B$4</c:f>
              <c:numCache>
                <c:formatCode>General</c:formatCode>
                <c:ptCount val="3"/>
                <c:pt idx="0">
                  <c:v>1333</c:v>
                </c:pt>
                <c:pt idx="1">
                  <c:v>1333</c:v>
                </c:pt>
                <c:pt idx="2">
                  <c:v>133</c:v>
                </c:pt>
              </c:numCache>
            </c:numRef>
          </c:val>
        </c:ser>
        <c:axId val="47175936"/>
        <c:axId val="47369600"/>
      </c:barChart>
      <c:catAx>
        <c:axId val="47175936"/>
        <c:scaling>
          <c:orientation val="minMax"/>
        </c:scaling>
        <c:axPos val="b"/>
        <c:tickLblPos val="nextTo"/>
        <c:crossAx val="47369600"/>
        <c:crosses val="autoZero"/>
        <c:auto val="1"/>
        <c:lblAlgn val="ctr"/>
        <c:lblOffset val="100"/>
      </c:catAx>
      <c:valAx>
        <c:axId val="47369600"/>
        <c:scaling>
          <c:orientation val="minMax"/>
        </c:scaling>
        <c:axPos val="l"/>
        <c:majorGridlines/>
        <c:numFmt formatCode="General" sourceLinked="1"/>
        <c:tickLblPos val="nextTo"/>
        <c:crossAx val="47175936"/>
        <c:crosses val="autoZero"/>
        <c:crossBetween val="between"/>
      </c:valAx>
    </c:plotArea>
    <c:legend>
      <c:legendPos val="r"/>
      <c:layout/>
    </c:legend>
    <c:plotVisOnly val="1"/>
  </c:chart>
  <c:externalData r:id="rId1"/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DC64BE75-963E-437A-A34F-B34FEDFB7E90}" type="datetimeFigureOut">
              <a:rPr lang="ru-RU" smtClean="0"/>
              <a:t>19.03.2013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C5455F83-7F23-41F9-8F1E-F33C54E4E152}" type="slidenum">
              <a:rPr lang="ru-RU" smtClean="0"/>
              <a:t>‹#›</a:t>
            </a:fld>
            <a:endParaRPr lang="ru-RU"/>
          </a:p>
        </p:txBody>
      </p:sp>
      <p:sp>
        <p:nvSpPr>
          <p:cNvPr id="21" name="Прямоугольник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Прямоугольник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Прямоугольник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Прямоугольник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4BE75-963E-437A-A34F-B34FEDFB7E90}" type="datetimeFigureOut">
              <a:rPr lang="ru-RU" smtClean="0"/>
              <a:t>19.03.2013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55F83-7F23-41F9-8F1E-F33C54E4E15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4BE75-963E-437A-A34F-B34FEDFB7E90}" type="datetimeFigureOut">
              <a:rPr lang="ru-RU" smtClean="0"/>
              <a:t>19.03.2013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55F83-7F23-41F9-8F1E-F33C54E4E152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Равнобедренный треугольник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4BE75-963E-437A-A34F-B34FEDFB7E90}" type="datetimeFigureOut">
              <a:rPr lang="ru-RU" smtClean="0"/>
              <a:t>19.03.2013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55F83-7F23-41F9-8F1E-F33C54E4E152}" type="slidenum">
              <a:rPr lang="ru-RU" smtClean="0"/>
              <a:t>‹#›</a:t>
            </a:fld>
            <a:endParaRPr lang="ru-RU"/>
          </a:p>
        </p:txBody>
      </p:sp>
      <p:sp>
        <p:nvSpPr>
          <p:cNvPr id="8" name="Содержимое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DC64BE75-963E-437A-A34F-B34FEDFB7E90}" type="datetimeFigureOut">
              <a:rPr lang="ru-RU" smtClean="0"/>
              <a:t>19.03.2013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C5455F83-7F23-41F9-8F1E-F33C54E4E152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4BE75-963E-437A-A34F-B34FEDFB7E90}" type="datetimeFigureOut">
              <a:rPr lang="ru-RU" smtClean="0"/>
              <a:t>19.03.2013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55F83-7F23-41F9-8F1E-F33C54E4E152}" type="slidenum">
              <a:rPr lang="ru-RU" smtClean="0"/>
              <a:t>‹#›</a:t>
            </a:fld>
            <a:endParaRPr lang="ru-RU"/>
          </a:p>
        </p:txBody>
      </p:sp>
      <p:sp>
        <p:nvSpPr>
          <p:cNvPr id="9" name="Содержимое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4BE75-963E-437A-A34F-B34FEDFB7E90}" type="datetimeFigureOut">
              <a:rPr lang="ru-RU" smtClean="0"/>
              <a:t>19.03.2013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55F83-7F23-41F9-8F1E-F33C54E4E152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Содержимое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4BE75-963E-437A-A34F-B34FEDFB7E90}" type="datetimeFigureOut">
              <a:rPr lang="ru-RU" smtClean="0"/>
              <a:t>19.03.2013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55F83-7F23-41F9-8F1E-F33C54E4E152}" type="slidenum">
              <a:rPr lang="ru-RU" smtClean="0"/>
              <a:t>‹#›</a:t>
            </a:fld>
            <a:endParaRPr lang="ru-RU"/>
          </a:p>
        </p:txBody>
      </p:sp>
      <p:sp>
        <p:nvSpPr>
          <p:cNvPr id="6" name="Равнобедренный треугольник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4BE75-963E-437A-A34F-B34FEDFB7E90}" type="datetimeFigureOut">
              <a:rPr lang="ru-RU" smtClean="0"/>
              <a:t>19.03.2013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55F83-7F23-41F9-8F1E-F33C54E4E152}" type="slidenum">
              <a:rPr lang="ru-RU" smtClean="0"/>
              <a:t>‹#›</a:t>
            </a:fld>
            <a:endParaRPr lang="ru-RU"/>
          </a:p>
        </p:txBody>
      </p:sp>
      <p:sp>
        <p:nvSpPr>
          <p:cNvPr id="5" name="Прямая соединительная линия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Равнобедренный треугольник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4BE75-963E-437A-A34F-B34FEDFB7E90}" type="datetimeFigureOut">
              <a:rPr lang="ru-RU" smtClean="0"/>
              <a:t>19.03.2013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55F83-7F23-41F9-8F1E-F33C54E4E152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Равнобедренный треугольник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Содержимое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4BE75-963E-437A-A34F-B34FEDFB7E90}" type="datetimeFigureOut">
              <a:rPr lang="ru-RU" smtClean="0"/>
              <a:t>19.03.2013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55F83-7F23-41F9-8F1E-F33C54E4E152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Равнобедренный треугольник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C64BE75-963E-437A-A34F-B34FEDFB7E90}" type="datetimeFigureOut">
              <a:rPr lang="ru-RU" smtClean="0"/>
              <a:t>19.03.2013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5455F83-7F23-41F9-8F1E-F33C54E4E152}" type="slidenum">
              <a:rPr lang="ru-RU" smtClean="0"/>
              <a:t>‹#›</a:t>
            </a:fld>
            <a:endParaRPr lang="ru-RU"/>
          </a:p>
        </p:txBody>
      </p:sp>
      <p:sp>
        <p:nvSpPr>
          <p:cNvPr id="28" name="Прямая соединительная линия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Прямая соединительная линия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Равнобедренный треугольник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500034" y="353777"/>
            <a:ext cx="8286808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 smtClean="0"/>
              <a:t>НОВОСИБИРСКИЙ ГОСУДАРСТВЕННЫЙ УНИВЕРСИТЕТ</a:t>
            </a:r>
          </a:p>
          <a:p>
            <a:pPr algn="ctr"/>
            <a:r>
              <a:rPr lang="ru-RU" b="1" dirty="0" smtClean="0"/>
              <a:t> ЭКОНОМИКИ И УПРАВЛЕНИЯ</a:t>
            </a:r>
          </a:p>
          <a:p>
            <a:pPr algn="ctr"/>
            <a:endParaRPr lang="en-US" sz="1600" b="1" dirty="0" smtClean="0"/>
          </a:p>
          <a:p>
            <a:pPr algn="ctr"/>
            <a:r>
              <a:rPr lang="ru-RU" sz="1600" b="1" dirty="0" smtClean="0"/>
              <a:t>Кафедра </a:t>
            </a:r>
            <a:r>
              <a:rPr lang="ru-RU" sz="1600" b="1" dirty="0" smtClean="0"/>
              <a:t>прикладных информационных </a:t>
            </a:r>
            <a:r>
              <a:rPr lang="ru-RU" sz="1600" b="1" dirty="0" smtClean="0"/>
              <a:t>технологий</a:t>
            </a:r>
            <a:endParaRPr lang="ru-RU" sz="1600" b="1" dirty="0" smtClean="0"/>
          </a:p>
        </p:txBody>
      </p:sp>
      <p:sp>
        <p:nvSpPr>
          <p:cNvPr id="13" name="Прямоугольник 12"/>
          <p:cNvSpPr/>
          <p:nvPr/>
        </p:nvSpPr>
        <p:spPr>
          <a:xfrm>
            <a:off x="2475651" y="1857364"/>
            <a:ext cx="432336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ru-RU" sz="2000" dirty="0" smtClean="0">
                <a:solidFill>
                  <a:schemeClr val="bg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Выпускная квалификационная работа</a:t>
            </a:r>
          </a:p>
        </p:txBody>
      </p:sp>
      <p:sp>
        <p:nvSpPr>
          <p:cNvPr id="14" name="Заголовок 1"/>
          <p:cNvSpPr>
            <a:spLocks noGrp="1"/>
          </p:cNvSpPr>
          <p:nvPr>
            <p:ph type="ctrTitle"/>
          </p:nvPr>
        </p:nvSpPr>
        <p:spPr>
          <a:xfrm>
            <a:off x="1187624" y="3789040"/>
            <a:ext cx="7268344" cy="1080119"/>
          </a:xfrm>
        </p:spPr>
        <p:txBody>
          <a:bodyPr>
            <a:normAutofit fontScale="90000"/>
          </a:bodyPr>
          <a:lstStyle/>
          <a:p>
            <a:pPr algn="ctr"/>
            <a:r>
              <a:rPr lang="ru-RU" sz="2800" dirty="0" smtClean="0">
                <a:solidFill>
                  <a:schemeClr val="bg2">
                    <a:lumMod val="75000"/>
                  </a:schemeClr>
                </a:solidFill>
              </a:rPr>
              <a:t>Разработка приложения «Карта развития ребенка» под мобильную платформу </a:t>
            </a:r>
            <a:r>
              <a:rPr lang="en-US" sz="2800" dirty="0" smtClean="0">
                <a:solidFill>
                  <a:schemeClr val="bg2">
                    <a:lumMod val="75000"/>
                  </a:schemeClr>
                </a:solidFill>
              </a:rPr>
              <a:t>Android</a:t>
            </a:r>
            <a:endParaRPr lang="ru-RU" sz="28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5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186488" y="4983068"/>
            <a:ext cx="6057920" cy="1038220"/>
          </a:xfrm>
        </p:spPr>
        <p:txBody>
          <a:bodyPr>
            <a:normAutofit/>
          </a:bodyPr>
          <a:lstStyle/>
          <a:p>
            <a:r>
              <a:rPr lang="ru-RU" sz="2000" dirty="0" smtClean="0">
                <a:solidFill>
                  <a:schemeClr val="bg2">
                    <a:lumMod val="75000"/>
                  </a:schemeClr>
                </a:solidFill>
              </a:rPr>
              <a:t>Автор: </a:t>
            </a:r>
            <a:r>
              <a:rPr lang="ru-RU" sz="2000" dirty="0" smtClean="0"/>
              <a:t>Титов А.А</a:t>
            </a:r>
            <a:r>
              <a:rPr lang="ru-RU" sz="2000" dirty="0" smtClean="0"/>
              <a:t>. гр.9097</a:t>
            </a:r>
            <a:endParaRPr lang="ru-RU" sz="2000" dirty="0" smtClean="0"/>
          </a:p>
          <a:p>
            <a:r>
              <a:rPr lang="ru-RU" sz="2000" dirty="0" smtClean="0">
                <a:solidFill>
                  <a:schemeClr val="bg2">
                    <a:lumMod val="75000"/>
                  </a:schemeClr>
                </a:solidFill>
              </a:rPr>
              <a:t>Руководитель: </a:t>
            </a:r>
            <a:r>
              <a:rPr lang="ru-RU" sz="2000" dirty="0" smtClean="0"/>
              <a:t>Терещенко С.Н. (доцент)</a:t>
            </a:r>
            <a:endParaRPr lang="ru-RU" sz="20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Описание приложения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Приложение позволит отслеживать развитие ребенка, предоставляя удобный функционал по редактированию данных о ребенке и возможность настройки уведомлений.</a:t>
            </a:r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Функции приложения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ru-RU" dirty="0" smtClean="0"/>
              <a:t>Регистрация пользователя</a:t>
            </a:r>
          </a:p>
          <a:p>
            <a:pPr>
              <a:buFont typeface="Wingdings" pitchFamily="2" charset="2"/>
              <a:buChar char="q"/>
            </a:pPr>
            <a:r>
              <a:rPr lang="ru-RU" dirty="0" smtClean="0"/>
              <a:t>Авторизация пользователя</a:t>
            </a:r>
          </a:p>
          <a:p>
            <a:pPr>
              <a:buFont typeface="Wingdings" pitchFamily="2" charset="2"/>
              <a:buChar char="q"/>
            </a:pPr>
            <a:r>
              <a:rPr lang="ru-RU" dirty="0" smtClean="0"/>
              <a:t>Обновление информации о ребенке</a:t>
            </a:r>
          </a:p>
          <a:p>
            <a:pPr>
              <a:buFont typeface="Wingdings" pitchFamily="2" charset="2"/>
              <a:buChar char="q"/>
            </a:pPr>
            <a:r>
              <a:rPr lang="ru-RU" dirty="0" smtClean="0"/>
              <a:t>Вывод статистических данных</a:t>
            </a:r>
          </a:p>
          <a:p>
            <a:pPr>
              <a:buFont typeface="Wingdings" pitchFamily="2" charset="2"/>
              <a:buChar char="q"/>
            </a:pPr>
            <a:r>
              <a:rPr lang="ru-RU" dirty="0" smtClean="0"/>
              <a:t>Создание и инициализация уведомлений (</a:t>
            </a:r>
            <a:r>
              <a:rPr lang="ru-RU" dirty="0" err="1" smtClean="0"/>
              <a:t>напоминалок</a:t>
            </a:r>
            <a:r>
              <a:rPr lang="ru-RU" dirty="0" smtClean="0"/>
              <a:t>)</a:t>
            </a:r>
          </a:p>
          <a:p>
            <a:pPr>
              <a:buFont typeface="Wingdings" pitchFamily="2" charset="2"/>
              <a:buChar char="q"/>
            </a:pPr>
            <a:r>
              <a:rPr lang="ru-RU" dirty="0" smtClean="0"/>
              <a:t>Синхронизация данных с сервером</a:t>
            </a:r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Диаграмма прецедентов</a:t>
            </a:r>
            <a:endParaRPr lang="ru-RU" dirty="0"/>
          </a:p>
        </p:txBody>
      </p:sp>
      <p:pic>
        <p:nvPicPr>
          <p:cNvPr id="4100" name="Picture 4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556792"/>
            <a:ext cx="8300058" cy="35726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Конкуренты</a:t>
            </a:r>
            <a:endParaRPr lang="ru-RU" dirty="0"/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sz="quarter" idx="1"/>
          </p:nvPr>
        </p:nvGraphicFramePr>
        <p:xfrm>
          <a:off x="457200" y="1219200"/>
          <a:ext cx="8229600" cy="49371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Конкуренты</a:t>
            </a:r>
            <a:endParaRPr lang="ru-RU" dirty="0"/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sz="quarter" idx="1"/>
          </p:nvPr>
        </p:nvGraphicFramePr>
        <p:xfrm>
          <a:off x="457200" y="1219200"/>
          <a:ext cx="8229600" cy="49371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ачальная">
  <a:themeElements>
    <a:clrScheme name="Начальная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Начальная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Начальная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88</TotalTime>
  <Words>96</Words>
  <Application>Microsoft Office PowerPoint</Application>
  <PresentationFormat>Экран (4:3)</PresentationFormat>
  <Paragraphs>22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Начальная</vt:lpstr>
      <vt:lpstr>Разработка приложения «Карта развития ребенка» под мобильную платформу Android</vt:lpstr>
      <vt:lpstr>Описание приложения</vt:lpstr>
      <vt:lpstr>Функции приложения</vt:lpstr>
      <vt:lpstr>Диаграмма прецедентов</vt:lpstr>
      <vt:lpstr>Конкуренты</vt:lpstr>
      <vt:lpstr>Конкуренты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приложения «Карта развития ребенка» под мобильную платформу Android</dc:title>
  <dc:creator>Антон</dc:creator>
  <cp:lastModifiedBy>Антон</cp:lastModifiedBy>
  <cp:revision>9</cp:revision>
  <dcterms:created xsi:type="dcterms:W3CDTF">2013-03-19T11:59:32Z</dcterms:created>
  <dcterms:modified xsi:type="dcterms:W3CDTF">2013-03-19T13:28:26Z</dcterms:modified>
</cp:coreProperties>
</file>