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1"/>
  </p:notesMasterIdLst>
  <p:handoutMasterIdLst>
    <p:handoutMasterId r:id="rId12"/>
  </p:handoutMasterIdLst>
  <p:sldIdLst>
    <p:sldId id="317" r:id="rId5"/>
    <p:sldId id="309" r:id="rId6"/>
    <p:sldId id="263" r:id="rId7"/>
    <p:sldId id="310" r:id="rId8"/>
    <p:sldId id="311" r:id="rId9"/>
    <p:sldId id="30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405" autoAdjust="0"/>
  </p:normalViewPr>
  <p:slideViewPr>
    <p:cSldViewPr snapToGrid="0">
      <p:cViewPr varScale="1">
        <p:scale>
          <a:sx n="72" d="100"/>
          <a:sy n="72" d="100"/>
        </p:scale>
        <p:origin x="660" y="66"/>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1/26/2025</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1/26/2025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dirty="0"/>
              <a:t>Sales performance Analysis</a:t>
            </a:r>
          </a:p>
        </p:txBody>
      </p:sp>
    </p:spTree>
    <p:extLst>
      <p:ext uri="{BB962C8B-B14F-4D97-AF65-F5344CB8AC3E}">
        <p14:creationId xmlns:p14="http://schemas.microsoft.com/office/powerpoint/2010/main" val="1338167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p:txBody>
          <a:bodyPr/>
          <a:lstStyle/>
          <a:p>
            <a:r>
              <a:rPr lang="en-US" sz="4800" dirty="0"/>
              <a:t>Introduction</a:t>
            </a:r>
            <a:r>
              <a:rPr lang="en-US" dirty="0"/>
              <a:t> </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914399" y="2039111"/>
            <a:ext cx="9674087" cy="4268923"/>
          </a:xfrm>
        </p:spPr>
        <p:txBody>
          <a:bodyPr/>
          <a:lstStyle/>
          <a:p>
            <a:pPr marL="0" marR="0" indent="0">
              <a:lnSpc>
                <a:spcPct val="107000"/>
              </a:lnSpc>
              <a:spcBef>
                <a:spcPts val="0"/>
              </a:spcBef>
              <a:spcAft>
                <a:spcPts val="800"/>
              </a:spcAft>
              <a:buNone/>
            </a:pPr>
            <a:r>
              <a:rPr lang="en-US" dirty="0">
                <a:effectLst/>
                <a:latin typeface="Calibri" panose="020F0502020204030204" pitchFamily="34" charset="0"/>
                <a:ea typeface="Calibri" panose="020F0502020204030204" pitchFamily="34" charset="0"/>
                <a:cs typeface="Times New Roman" panose="02020603050405020304" pitchFamily="18" charset="0"/>
              </a:rPr>
              <a:t>In today’s data-driven world, businesses that can effectively leverage insights from              their data gain a significant competitive advantage. So here we have five years (i.e. from 2014 to 2018) of sales data for a company that has 13 categories with a total product count of 414. It has 3 channels through which it sells its products and has a presence in the Midwest, northeast, south and west regions of USA with a total of 48 states.     </a:t>
            </a:r>
          </a:p>
          <a:p>
            <a:pPr marL="0" marR="0" indent="0">
              <a:lnSpc>
                <a:spcPct val="107000"/>
              </a:lnSpc>
              <a:spcBef>
                <a:spcPts val="0"/>
              </a:spcBef>
              <a:spcAft>
                <a:spcPts val="800"/>
              </a:spcAft>
              <a:buNone/>
            </a:pPr>
            <a:r>
              <a:rPr lang="en-US" dirty="0">
                <a:latin typeface="Calibri" panose="020F0502020204030204" pitchFamily="34" charset="0"/>
                <a:ea typeface="Calibri" panose="020F0502020204030204" pitchFamily="34" charset="0"/>
                <a:cs typeface="Times New Roman" panose="02020603050405020304" pitchFamily="18" charset="0"/>
              </a:rPr>
              <a:t>T</a:t>
            </a:r>
            <a:r>
              <a:rPr lang="en-US" dirty="0">
                <a:effectLst/>
                <a:latin typeface="Calibri" panose="020F0502020204030204" pitchFamily="34" charset="0"/>
                <a:ea typeface="Calibri" panose="020F0502020204030204" pitchFamily="34" charset="0"/>
                <a:cs typeface="Times New Roman" panose="02020603050405020304" pitchFamily="18" charset="0"/>
              </a:rPr>
              <a:t>otal order count – 42,736                                                                                                                                                                                 Total sales - $ 823.97 M                                                                                                                                                  Profit -$ 307.84 M</a:t>
            </a:r>
          </a:p>
          <a:p>
            <a:pPr marL="0" indent="0">
              <a:buNone/>
            </a:pPr>
            <a:endParaRPr lang="en-US" dirty="0"/>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2</a:t>
            </a:fld>
            <a:endParaRPr lang="en-US" dirty="0"/>
          </a:p>
        </p:txBody>
      </p:sp>
    </p:spTree>
    <p:extLst>
      <p:ext uri="{BB962C8B-B14F-4D97-AF65-F5344CB8AC3E}">
        <p14:creationId xmlns:p14="http://schemas.microsoft.com/office/powerpoint/2010/main" val="1966913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1020417" y="2210490"/>
            <a:ext cx="10360152" cy="821635"/>
          </a:xfrm>
        </p:spPr>
        <p:txBody>
          <a:bodyPr anchor="b"/>
          <a:lstStyle/>
          <a:p>
            <a:r>
              <a:rPr lang="en-US" dirty="0"/>
              <a:t>Key findings from the data</a:t>
            </a:r>
          </a:p>
        </p:txBody>
      </p:sp>
      <p:pic>
        <p:nvPicPr>
          <p:cNvPr id="1026" name="Picture 2" descr="ChatGPT Prompt ...">
            <a:extLst>
              <a:ext uri="{FF2B5EF4-FFF2-40B4-BE49-F238E27FC236}">
                <a16:creationId xmlns:a16="http://schemas.microsoft.com/office/drawing/2014/main" id="{E886FBA3-8BE7-4370-9F9B-EEDC67D6EA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1582" y="3429000"/>
            <a:ext cx="5088835" cy="2945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717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914400" y="1444487"/>
            <a:ext cx="10058400" cy="4435318"/>
          </a:xfrm>
        </p:spPr>
        <p:txBody>
          <a:bodyPr/>
          <a:lstStyle/>
          <a:p>
            <a:pPr marL="342900" indent="-342900">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By analyzing the trend lines, it seems like the company’s sales have not grown in the past five years.so the company needs to work on increasing sales by expansion, marketing etc.</a:t>
            </a:r>
          </a:p>
          <a:p>
            <a:endParaRPr lang="en-US" dirty="0">
              <a:latin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When we analyzed the product preference, we saw that there is no single product that sells in all the states. Each state has different product preferences. </a:t>
            </a:r>
          </a:p>
          <a:p>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By looking at the channels, we saw that most of the sales and profit are obtained through wholesale and there is much uncertainty in export as there is no meaningful pattern observed.</a:t>
            </a: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By analyzing the sales trend, we observed that there is always a dip in sales at the start of every year i.e., from January to March</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sz="1800" dirty="0">
              <a:latin typeface="Calibri" panose="020F0502020204030204" pitchFamily="34" charset="0"/>
              <a:cs typeface="Times New Roman" panose="02020603050405020304" pitchFamily="18" charset="0"/>
            </a:endParaRPr>
          </a:p>
          <a:p>
            <a:endParaRPr lang="en-US" dirty="0"/>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4</a:t>
            </a:fld>
            <a:endParaRPr lang="en-US" dirty="0"/>
          </a:p>
        </p:txBody>
      </p:sp>
    </p:spTree>
    <p:extLst>
      <p:ext uri="{BB962C8B-B14F-4D97-AF65-F5344CB8AC3E}">
        <p14:creationId xmlns:p14="http://schemas.microsoft.com/office/powerpoint/2010/main" val="4230106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C6F2BA06-39BD-0413-D150-70F75EA6CC38}"/>
              </a:ext>
            </a:extLst>
          </p:cNvPr>
          <p:cNvSpPr>
            <a:spLocks noGrp="1"/>
          </p:cNvSpPr>
          <p:nvPr>
            <p:ph sz="quarter" idx="13"/>
          </p:nvPr>
        </p:nvSpPr>
        <p:spPr>
          <a:xfrm>
            <a:off x="914398" y="1378225"/>
            <a:ext cx="9568071" cy="4651513"/>
          </a:xfrm>
        </p:spPr>
        <p:txBody>
          <a:bodyPr/>
          <a:lstStyle/>
          <a:p>
            <a:pPr marL="342900" indent="-342900">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By analyzing the price range of the product, we observed that most of the products sold were below the price of $ 3600</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buNone/>
            </a:pPr>
            <a:endParaRPr lang="en-US" sz="1800" dirty="0">
              <a:latin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By analyzing the quantity of orders, we observed that most order quantities were either 6 or 11. And the least order quantity was 12.</a:t>
            </a:r>
          </a:p>
          <a:p>
            <a:pPr marL="0" indent="0">
              <a:buNone/>
            </a:pPr>
            <a:endParaRPr lang="en-US" dirty="0"/>
          </a:p>
          <a:p>
            <a:pPr marL="342900" indent="-342900">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Generally more population more consumption more customers but when we saw top performing states, we observed that most sales came from cities, towns, townships and CDPs where the average income is high and the population is low. So focus on these locations in each state.</a:t>
            </a:r>
            <a:endParaRPr lang="en-US" dirty="0"/>
          </a:p>
        </p:txBody>
      </p:sp>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spTree>
    <p:extLst>
      <p:ext uri="{BB962C8B-B14F-4D97-AF65-F5344CB8AC3E}">
        <p14:creationId xmlns:p14="http://schemas.microsoft.com/office/powerpoint/2010/main" val="3748348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188828507"/>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{045571DB-E22A-49F9-AA1E-03422FCC7F34}tf11964407_win32</Template>
  <TotalTime>143</TotalTime>
  <Words>354</Words>
  <Application>Microsoft Office PowerPoint</Application>
  <PresentationFormat>Widescreen</PresentationFormat>
  <Paragraphs>27</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Courier New</vt:lpstr>
      <vt:lpstr>Gill Sans Nova Light</vt:lpstr>
      <vt:lpstr>Sagona Book</vt:lpstr>
      <vt:lpstr>Custom</vt:lpstr>
      <vt:lpstr>Sales performance Analysis</vt:lpstr>
      <vt:lpstr>Introduction </vt:lpstr>
      <vt:lpstr>Key findings from the data</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performance Analysis</dc:title>
  <dc:creator>HP</dc:creator>
  <cp:lastModifiedBy>HP</cp:lastModifiedBy>
  <cp:revision>4</cp:revision>
  <dcterms:created xsi:type="dcterms:W3CDTF">2025-01-26T06:09:23Z</dcterms:created>
  <dcterms:modified xsi:type="dcterms:W3CDTF">2025-01-26T08:32:51Z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