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7B6B-8203-439D-B4D7-410AD0433DA3}"/>
              </a:ext>
            </a:extLst>
          </p:cNvPr>
          <p:cNvSpPr>
            <a:spLocks noGrp="1"/>
          </p:cNvSpPr>
          <p:nvPr>
            <p:ph type="ctrTitle"/>
          </p:nvPr>
        </p:nvSpPr>
        <p:spPr>
          <a:xfrm>
            <a:off x="980661" y="2279374"/>
            <a:ext cx="9382539" cy="1405467"/>
          </a:xfrm>
        </p:spPr>
        <p:txBody>
          <a:bodyPr/>
          <a:lstStyle/>
          <a:p>
            <a:r>
              <a:rPr lang="en-US" dirty="0">
                <a:latin typeface="+mn-lt"/>
              </a:rPr>
              <a:t>Resume Project challenge #14</a:t>
            </a:r>
          </a:p>
        </p:txBody>
      </p:sp>
      <p:sp>
        <p:nvSpPr>
          <p:cNvPr id="3" name="Subtitle 2">
            <a:extLst>
              <a:ext uri="{FF2B5EF4-FFF2-40B4-BE49-F238E27FC236}">
                <a16:creationId xmlns:a16="http://schemas.microsoft.com/office/drawing/2014/main" id="{41FE3AA0-0E87-4E94-9BB8-BBD6A67C2BC8}"/>
              </a:ext>
            </a:extLst>
          </p:cNvPr>
          <p:cNvSpPr>
            <a:spLocks noGrp="1"/>
          </p:cNvSpPr>
          <p:nvPr>
            <p:ph type="subTitle" idx="1"/>
          </p:nvPr>
        </p:nvSpPr>
        <p:spPr>
          <a:xfrm>
            <a:off x="4558747" y="4823791"/>
            <a:ext cx="6601377" cy="967408"/>
          </a:xfrm>
        </p:spPr>
        <p:txBody>
          <a:bodyPr/>
          <a:lstStyle/>
          <a:p>
            <a:r>
              <a:rPr lang="en-US" dirty="0"/>
              <a:t>Made by :</a:t>
            </a:r>
          </a:p>
          <a:p>
            <a:r>
              <a:rPr lang="en-US" dirty="0"/>
              <a:t>Balkrishna karankote</a:t>
            </a:r>
          </a:p>
        </p:txBody>
      </p:sp>
      <p:pic>
        <p:nvPicPr>
          <p:cNvPr id="5" name="Picture 4">
            <a:extLst>
              <a:ext uri="{FF2B5EF4-FFF2-40B4-BE49-F238E27FC236}">
                <a16:creationId xmlns:a16="http://schemas.microsoft.com/office/drawing/2014/main" id="{C5F15E63-6F9B-4845-803A-75538AD2B6F5}"/>
              </a:ext>
            </a:extLst>
          </p:cNvPr>
          <p:cNvPicPr>
            <a:picLocks noChangeAspect="1"/>
          </p:cNvPicPr>
          <p:nvPr/>
        </p:nvPicPr>
        <p:blipFill>
          <a:blip r:embed="rId2"/>
          <a:stretch>
            <a:fillRect/>
          </a:stretch>
        </p:blipFill>
        <p:spPr>
          <a:xfrm>
            <a:off x="281608" y="232650"/>
            <a:ext cx="2408583" cy="18155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565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3684-962B-491D-A1DB-B0384D7DBE41}"/>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Paid Users Distribution </a:t>
            </a:r>
            <a:endParaRPr lang="en-US" dirty="0"/>
          </a:p>
        </p:txBody>
      </p:sp>
      <p:sp>
        <p:nvSpPr>
          <p:cNvPr id="3" name="Content Placeholder 2">
            <a:extLst>
              <a:ext uri="{FF2B5EF4-FFF2-40B4-BE49-F238E27FC236}">
                <a16:creationId xmlns:a16="http://schemas.microsoft.com/office/drawing/2014/main" id="{7949A32C-FD2B-43F6-9DCF-C000247C0370}"/>
              </a:ext>
            </a:extLst>
          </p:cNvPr>
          <p:cNvSpPr>
            <a:spLocks noGrp="1"/>
          </p:cNvSpPr>
          <p:nvPr>
            <p:ph idx="1"/>
          </p:nvPr>
        </p:nvSpPr>
        <p:spPr>
          <a:xfrm>
            <a:off x="685801" y="1749287"/>
            <a:ext cx="6205329" cy="3458817"/>
          </a:xfrm>
        </p:spPr>
        <p:txBody>
          <a:bodyPr/>
          <a:lstStyle/>
          <a:p>
            <a:pPr marL="0" indent="0">
              <a:buNone/>
            </a:pPr>
            <a:r>
              <a:rPr lang="en-US" sz="2000" b="1" dirty="0"/>
              <a:t>Paid User Percentage:</a:t>
            </a:r>
          </a:p>
          <a:p>
            <a:pPr>
              <a:buFont typeface="Arial" panose="020B0604020202020204" pitchFamily="34" charset="0"/>
              <a:buChar char="•"/>
            </a:pPr>
            <a:r>
              <a:rPr lang="en-US" sz="2000" b="1" dirty="0"/>
              <a:t>LioCinema:</a:t>
            </a:r>
            <a:r>
              <a:rPr lang="en-US" sz="2000" dirty="0"/>
              <a:t> </a:t>
            </a:r>
            <a:r>
              <a:rPr lang="en-US" sz="2000" b="1" dirty="0"/>
              <a:t>42.77%</a:t>
            </a:r>
            <a:r>
              <a:rPr lang="en-US" sz="2000" dirty="0"/>
              <a:t> (78K users)</a:t>
            </a:r>
          </a:p>
          <a:p>
            <a:pPr>
              <a:buFont typeface="Arial" panose="020B0604020202020204" pitchFamily="34" charset="0"/>
              <a:buChar char="•"/>
            </a:pPr>
            <a:r>
              <a:rPr lang="en-US" sz="2000" b="1" dirty="0"/>
              <a:t>Jotstar:</a:t>
            </a:r>
            <a:r>
              <a:rPr lang="en-US" sz="2000" dirty="0"/>
              <a:t> </a:t>
            </a:r>
            <a:r>
              <a:rPr lang="en-US" sz="2000" b="1" dirty="0"/>
              <a:t>72.89%</a:t>
            </a:r>
            <a:r>
              <a:rPr lang="en-US" sz="2000" dirty="0"/>
              <a:t> (33K users)</a:t>
            </a:r>
          </a:p>
          <a:p>
            <a:pPr marL="0" indent="0">
              <a:buNone/>
            </a:pPr>
            <a:r>
              <a:rPr lang="en-US" sz="2000" b="1" dirty="0"/>
              <a:t>Premium User Distribution:</a:t>
            </a:r>
          </a:p>
          <a:p>
            <a:pPr>
              <a:buFont typeface="Arial" panose="020B0604020202020204" pitchFamily="34" charset="0"/>
              <a:buChar char="•"/>
            </a:pPr>
            <a:r>
              <a:rPr lang="en-US" sz="2000" dirty="0"/>
              <a:t>In both platforms, </a:t>
            </a:r>
            <a:r>
              <a:rPr lang="en-US" sz="2000" b="1" dirty="0"/>
              <a:t>premium users are mostly from Tier-1 and Tier-2 cities</a:t>
            </a:r>
            <a:r>
              <a:rPr lang="en-US" sz="2000" dirty="0"/>
              <a:t>.</a:t>
            </a:r>
          </a:p>
          <a:p>
            <a:endParaRPr lang="en-US" dirty="0"/>
          </a:p>
        </p:txBody>
      </p:sp>
      <p:pic>
        <p:nvPicPr>
          <p:cNvPr id="5" name="Picture 4">
            <a:extLst>
              <a:ext uri="{FF2B5EF4-FFF2-40B4-BE49-F238E27FC236}">
                <a16:creationId xmlns:a16="http://schemas.microsoft.com/office/drawing/2014/main" id="{50E2E01C-4DA0-43A0-A2B6-B7252E995F89}"/>
              </a:ext>
            </a:extLst>
          </p:cNvPr>
          <p:cNvPicPr>
            <a:picLocks noChangeAspect="1"/>
          </p:cNvPicPr>
          <p:nvPr/>
        </p:nvPicPr>
        <p:blipFill>
          <a:blip r:embed="rId2"/>
          <a:stretch>
            <a:fillRect/>
          </a:stretch>
        </p:blipFill>
        <p:spPr>
          <a:xfrm>
            <a:off x="6712227" y="1524000"/>
            <a:ext cx="4045365" cy="2351524"/>
          </a:xfrm>
          <a:prstGeom prst="rect">
            <a:avLst/>
          </a:prstGeom>
        </p:spPr>
      </p:pic>
      <p:pic>
        <p:nvPicPr>
          <p:cNvPr id="7" name="Picture 6">
            <a:extLst>
              <a:ext uri="{FF2B5EF4-FFF2-40B4-BE49-F238E27FC236}">
                <a16:creationId xmlns:a16="http://schemas.microsoft.com/office/drawing/2014/main" id="{69EE1A80-6286-40E9-8333-FA290F2C3DF5}"/>
              </a:ext>
            </a:extLst>
          </p:cNvPr>
          <p:cNvPicPr>
            <a:picLocks noChangeAspect="1"/>
          </p:cNvPicPr>
          <p:nvPr/>
        </p:nvPicPr>
        <p:blipFill>
          <a:blip r:embed="rId3"/>
          <a:stretch>
            <a:fillRect/>
          </a:stretch>
        </p:blipFill>
        <p:spPr>
          <a:xfrm>
            <a:off x="6712227" y="4158238"/>
            <a:ext cx="4104999" cy="2351524"/>
          </a:xfrm>
          <a:prstGeom prst="rect">
            <a:avLst/>
          </a:prstGeom>
        </p:spPr>
      </p:pic>
    </p:spTree>
    <p:extLst>
      <p:ext uri="{BB962C8B-B14F-4D97-AF65-F5344CB8AC3E}">
        <p14:creationId xmlns:p14="http://schemas.microsoft.com/office/powerpoint/2010/main" val="276295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15A-0E42-404D-A86C-D989F86AFDB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Active vs. Inactive Users </a:t>
            </a:r>
            <a:endParaRPr lang="en-US" dirty="0"/>
          </a:p>
        </p:txBody>
      </p:sp>
      <p:sp>
        <p:nvSpPr>
          <p:cNvPr id="3" name="Content Placeholder 2">
            <a:extLst>
              <a:ext uri="{FF2B5EF4-FFF2-40B4-BE49-F238E27FC236}">
                <a16:creationId xmlns:a16="http://schemas.microsoft.com/office/drawing/2014/main" id="{5F1C483D-5084-4DB8-A05B-3A154128A34D}"/>
              </a:ext>
            </a:extLst>
          </p:cNvPr>
          <p:cNvSpPr>
            <a:spLocks noGrp="1"/>
          </p:cNvSpPr>
          <p:nvPr>
            <p:ph idx="1"/>
          </p:nvPr>
        </p:nvSpPr>
        <p:spPr>
          <a:xfrm>
            <a:off x="685801" y="2142067"/>
            <a:ext cx="10131425" cy="4006942"/>
          </a:xfrm>
        </p:spPr>
        <p:txBody>
          <a:bodyPr/>
          <a:lstStyle/>
          <a:p>
            <a:pPr marL="0" indent="0">
              <a:buNone/>
            </a:pPr>
            <a:r>
              <a:rPr lang="en-US" sz="2000" b="1" dirty="0"/>
              <a:t>LioCinema:</a:t>
            </a:r>
          </a:p>
          <a:p>
            <a:pPr>
              <a:buFont typeface="Arial" panose="020B0604020202020204" pitchFamily="34" charset="0"/>
              <a:buChar char="•"/>
            </a:pPr>
            <a:r>
              <a:rPr lang="en-US" sz="2000" b="1" dirty="0"/>
              <a:t>Active users:</a:t>
            </a:r>
            <a:r>
              <a:rPr lang="en-US" sz="2000" dirty="0"/>
              <a:t> 55% (101K)</a:t>
            </a:r>
          </a:p>
          <a:p>
            <a:pPr>
              <a:buFont typeface="Arial" panose="020B0604020202020204" pitchFamily="34" charset="0"/>
              <a:buChar char="•"/>
            </a:pPr>
            <a:r>
              <a:rPr lang="en-US" sz="2000" b="1" dirty="0"/>
              <a:t>Inactive users</a:t>
            </a:r>
            <a:r>
              <a:rPr lang="en-US" sz="2000" dirty="0"/>
              <a:t> are primarily </a:t>
            </a:r>
            <a:r>
              <a:rPr lang="en-US" sz="2000" b="1" dirty="0"/>
              <a:t>free subscribers</a:t>
            </a:r>
            <a:r>
              <a:rPr lang="en-US" sz="2000" dirty="0"/>
              <a:t> from </a:t>
            </a:r>
            <a:r>
              <a:rPr lang="en-US" sz="2000" b="1" dirty="0"/>
              <a:t>Tier-3 cities</a:t>
            </a:r>
            <a:r>
              <a:rPr lang="en-US" sz="2000" dirty="0"/>
              <a:t>.</a:t>
            </a:r>
          </a:p>
          <a:p>
            <a:pPr>
              <a:buFont typeface="Arial" panose="020B0604020202020204" pitchFamily="34" charset="0"/>
              <a:buChar char="•"/>
            </a:pPr>
            <a:r>
              <a:rPr lang="en-US" sz="2000" b="1" dirty="0"/>
              <a:t>Active users</a:t>
            </a:r>
            <a:r>
              <a:rPr lang="en-US" sz="2000" dirty="0"/>
              <a:t> are mostly </a:t>
            </a:r>
            <a:r>
              <a:rPr lang="en-US" sz="2000" b="1" dirty="0"/>
              <a:t>premium or basic plan subscribers</a:t>
            </a:r>
            <a:r>
              <a:rPr lang="en-US" sz="2000" dirty="0"/>
              <a:t>.</a:t>
            </a:r>
          </a:p>
          <a:p>
            <a:pPr marL="0" indent="0">
              <a:buNone/>
            </a:pPr>
            <a:r>
              <a:rPr lang="en-US" sz="2000" b="1" dirty="0"/>
              <a:t>Jotstar:</a:t>
            </a:r>
          </a:p>
          <a:p>
            <a:pPr>
              <a:buFont typeface="Arial" panose="020B0604020202020204" pitchFamily="34" charset="0"/>
              <a:buChar char="•"/>
            </a:pPr>
            <a:r>
              <a:rPr lang="en-US" sz="2000" b="1" dirty="0"/>
              <a:t>Active users:</a:t>
            </a:r>
            <a:r>
              <a:rPr lang="en-US" sz="2000" dirty="0"/>
              <a:t> 85% (38K)</a:t>
            </a:r>
          </a:p>
          <a:p>
            <a:pPr>
              <a:buFont typeface="Arial" panose="020B0604020202020204" pitchFamily="34" charset="0"/>
              <a:buChar char="•"/>
            </a:pPr>
            <a:r>
              <a:rPr lang="en-US" sz="2000" b="1" dirty="0"/>
              <a:t>Inactive users</a:t>
            </a:r>
            <a:r>
              <a:rPr lang="en-US" sz="2000" dirty="0"/>
              <a:t> are mostly </a:t>
            </a:r>
            <a:r>
              <a:rPr lang="en-US" sz="2000" b="1" dirty="0"/>
              <a:t>free subscribers</a:t>
            </a:r>
            <a:r>
              <a:rPr lang="en-US" sz="2000" dirty="0"/>
              <a:t>, with nearly </a:t>
            </a:r>
            <a:r>
              <a:rPr lang="en-US" sz="2000" b="1" dirty="0"/>
              <a:t>50% from Tier-1 cities</a:t>
            </a:r>
            <a:r>
              <a:rPr lang="en-US" sz="2000" dirty="0"/>
              <a:t>.</a:t>
            </a:r>
          </a:p>
          <a:p>
            <a:pPr>
              <a:buFont typeface="Arial" panose="020B0604020202020204" pitchFamily="34" charset="0"/>
              <a:buChar char="•"/>
            </a:pPr>
            <a:r>
              <a:rPr lang="en-US" sz="2000" b="1" dirty="0"/>
              <a:t>Active users</a:t>
            </a:r>
            <a:r>
              <a:rPr lang="en-US" sz="2000" dirty="0"/>
              <a:t> are predominantly </a:t>
            </a:r>
            <a:r>
              <a:rPr lang="en-US" sz="2000" b="1" dirty="0"/>
              <a:t>paid subscribers</a:t>
            </a:r>
            <a:r>
              <a:rPr lang="en-US" sz="2000" dirty="0"/>
              <a:t>.</a:t>
            </a:r>
          </a:p>
          <a:p>
            <a:endParaRPr lang="en-US" dirty="0"/>
          </a:p>
        </p:txBody>
      </p:sp>
    </p:spTree>
    <p:extLst>
      <p:ext uri="{BB962C8B-B14F-4D97-AF65-F5344CB8AC3E}">
        <p14:creationId xmlns:p14="http://schemas.microsoft.com/office/powerpoint/2010/main" val="348668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EC85-AE02-4AD0-A009-27D5120D4214}"/>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Revenue analysis</a:t>
            </a:r>
            <a:endParaRPr lang="en-US" dirty="0"/>
          </a:p>
        </p:txBody>
      </p:sp>
      <p:sp>
        <p:nvSpPr>
          <p:cNvPr id="3" name="Content Placeholder 2">
            <a:extLst>
              <a:ext uri="{FF2B5EF4-FFF2-40B4-BE49-F238E27FC236}">
                <a16:creationId xmlns:a16="http://schemas.microsoft.com/office/drawing/2014/main" id="{D0174697-0F79-49B4-AD70-177C3EB27C2C}"/>
              </a:ext>
            </a:extLst>
          </p:cNvPr>
          <p:cNvSpPr>
            <a:spLocks noGrp="1"/>
          </p:cNvSpPr>
          <p:nvPr>
            <p:ph idx="1"/>
          </p:nvPr>
        </p:nvSpPr>
        <p:spPr>
          <a:xfrm>
            <a:off x="685801" y="2142067"/>
            <a:ext cx="10131425" cy="3821411"/>
          </a:xfrm>
        </p:spPr>
        <p:txBody>
          <a:bodyPr/>
          <a:lstStyle/>
          <a:p>
            <a:pPr marL="0" indent="0">
              <a:buNone/>
            </a:pPr>
            <a:r>
              <a:rPr lang="en-US" sz="2000" b="1" dirty="0"/>
              <a:t>Revenue Overview:</a:t>
            </a:r>
          </a:p>
          <a:p>
            <a:pPr>
              <a:buFont typeface="Arial" panose="020B0604020202020204" pitchFamily="34" charset="0"/>
              <a:buChar char="•"/>
            </a:pPr>
            <a:r>
              <a:rPr lang="en-US" sz="2000" b="1" dirty="0"/>
              <a:t>Jotstar Total Revenue:</a:t>
            </a:r>
            <a:r>
              <a:rPr lang="en-US" sz="2000" dirty="0"/>
              <a:t> </a:t>
            </a:r>
            <a:r>
              <a:rPr lang="en-US" sz="2000" b="1" dirty="0"/>
              <a:t>73.15M</a:t>
            </a:r>
            <a:endParaRPr lang="en-US" sz="2000" dirty="0"/>
          </a:p>
          <a:p>
            <a:pPr>
              <a:buFont typeface="Arial" panose="020B0604020202020204" pitchFamily="34" charset="0"/>
              <a:buChar char="•"/>
            </a:pPr>
            <a:r>
              <a:rPr lang="en-US" sz="2000" b="1" dirty="0"/>
              <a:t>LioCinema Total Revenue:</a:t>
            </a:r>
            <a:r>
              <a:rPr lang="en-US" sz="2000" dirty="0"/>
              <a:t> </a:t>
            </a:r>
            <a:r>
              <a:rPr lang="en-US" sz="2000" b="1" dirty="0"/>
              <a:t>30.52M</a:t>
            </a:r>
            <a:endParaRPr lang="en-US" sz="2000" dirty="0"/>
          </a:p>
          <a:p>
            <a:pPr>
              <a:buFont typeface="Arial" panose="020B0604020202020204" pitchFamily="34" charset="0"/>
              <a:buChar char="•"/>
            </a:pPr>
            <a:r>
              <a:rPr lang="en-US" sz="2000" b="1" dirty="0"/>
              <a:t>Majority of revenue comes from Tier-1 and Tier-2 cities on both platforms.</a:t>
            </a:r>
            <a:endParaRPr lang="en-US" sz="2000" dirty="0"/>
          </a:p>
          <a:p>
            <a:pPr marL="0" indent="0">
              <a:buNone/>
            </a:pPr>
            <a:r>
              <a:rPr lang="en-US" sz="2000" b="1" dirty="0"/>
              <a:t>Age Group Contribution to Revenue:</a:t>
            </a:r>
          </a:p>
          <a:p>
            <a:pPr>
              <a:buFont typeface="Arial" panose="020B0604020202020204" pitchFamily="34" charset="0"/>
              <a:buChar char="•"/>
            </a:pPr>
            <a:r>
              <a:rPr lang="en-US" sz="2000" b="1" dirty="0"/>
              <a:t>Jotstar:</a:t>
            </a:r>
            <a:r>
              <a:rPr lang="en-US" sz="2000" dirty="0"/>
              <a:t> </a:t>
            </a:r>
            <a:r>
              <a:rPr lang="en-US" sz="2000" b="1" dirty="0"/>
              <a:t>25-34 age group</a:t>
            </a:r>
            <a:r>
              <a:rPr lang="en-US" sz="2000" dirty="0"/>
              <a:t> contributes </a:t>
            </a:r>
            <a:r>
              <a:rPr lang="en-US" sz="2000" b="1" dirty="0"/>
              <a:t>44%</a:t>
            </a:r>
            <a:r>
              <a:rPr lang="en-US" sz="2000" dirty="0"/>
              <a:t> of the revenue.</a:t>
            </a:r>
          </a:p>
          <a:p>
            <a:pPr>
              <a:buFont typeface="Arial" panose="020B0604020202020204" pitchFamily="34" charset="0"/>
              <a:buChar char="•"/>
            </a:pPr>
            <a:r>
              <a:rPr lang="en-US" sz="2000" b="1" dirty="0"/>
              <a:t>LioCinema:</a:t>
            </a:r>
            <a:r>
              <a:rPr lang="en-US" sz="2000" dirty="0"/>
              <a:t> </a:t>
            </a:r>
            <a:r>
              <a:rPr lang="en-US" sz="2000" b="1" dirty="0"/>
              <a:t>18-24 age group</a:t>
            </a:r>
            <a:r>
              <a:rPr lang="en-US" sz="2000" dirty="0"/>
              <a:t> contributes </a:t>
            </a:r>
            <a:r>
              <a:rPr lang="en-US" sz="2000" b="1" dirty="0"/>
              <a:t>40%</a:t>
            </a:r>
            <a:r>
              <a:rPr lang="en-US" sz="2000" dirty="0"/>
              <a:t> of the revenue.</a:t>
            </a:r>
          </a:p>
          <a:p>
            <a:endParaRPr lang="en-US" dirty="0"/>
          </a:p>
        </p:txBody>
      </p:sp>
    </p:spTree>
    <p:extLst>
      <p:ext uri="{BB962C8B-B14F-4D97-AF65-F5344CB8AC3E}">
        <p14:creationId xmlns:p14="http://schemas.microsoft.com/office/powerpoint/2010/main" val="254682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8E86-CC94-4CB5-AD47-ADFE2EDCAA75}"/>
              </a:ext>
            </a:extLst>
          </p:cNvPr>
          <p:cNvSpPr>
            <a:spLocks noGrp="1"/>
          </p:cNvSpPr>
          <p:nvPr>
            <p:ph type="title"/>
          </p:nvPr>
        </p:nvSpPr>
        <p:spPr>
          <a:xfrm>
            <a:off x="685801" y="609601"/>
            <a:ext cx="10131425" cy="1086678"/>
          </a:xfrm>
        </p:spPr>
        <p:txBody>
          <a:bodyPr/>
          <a:lstStyle/>
          <a:p>
            <a:r>
              <a:rPr lang="en-US" sz="2600" dirty="0"/>
              <a:t>Secondary questions</a:t>
            </a:r>
            <a:r>
              <a:rPr lang="en-US" dirty="0"/>
              <a:t>:</a:t>
            </a:r>
          </a:p>
        </p:txBody>
      </p:sp>
      <p:sp>
        <p:nvSpPr>
          <p:cNvPr id="3" name="Content Placeholder 2">
            <a:extLst>
              <a:ext uri="{FF2B5EF4-FFF2-40B4-BE49-F238E27FC236}">
                <a16:creationId xmlns:a16="http://schemas.microsoft.com/office/drawing/2014/main" id="{7F6DC3BF-5C85-476B-BACB-AD4A6A7A4C7C}"/>
              </a:ext>
            </a:extLst>
          </p:cNvPr>
          <p:cNvSpPr>
            <a:spLocks noGrp="1"/>
          </p:cNvSpPr>
          <p:nvPr>
            <p:ph idx="1"/>
          </p:nvPr>
        </p:nvSpPr>
        <p:spPr>
          <a:xfrm>
            <a:off x="1060174" y="1444487"/>
            <a:ext cx="9757052" cy="3644348"/>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What strategies can the merged platform implement to increase engagement among inactive users and convert them into active users?</a:t>
            </a:r>
          </a:p>
          <a:p>
            <a:pPr marL="0" indent="0">
              <a:buNone/>
            </a:pPr>
            <a:r>
              <a:rPr lang="en-US" dirty="0"/>
              <a:t>Based on my analysis, rather than converting inactive users to active ones, the merged platform should focus on increasing its paid subscriber base. This can be achieved by:</a:t>
            </a:r>
          </a:p>
          <a:p>
            <a:pPr marL="0" indent="0">
              <a:buNone/>
            </a:pPr>
            <a:r>
              <a:rPr lang="en-US" b="1" dirty="0"/>
              <a:t>Enhancing the quality of available content.</a:t>
            </a:r>
            <a:endParaRPr lang="en-US" dirty="0"/>
          </a:p>
          <a:p>
            <a:pPr marL="0" indent="0">
              <a:buNone/>
            </a:pPr>
            <a:r>
              <a:rPr lang="en-US" b="1" dirty="0"/>
              <a:t>Offering the first episode of high-rated series or the first 10 minutes of high-rated movies for free</a:t>
            </a:r>
            <a:r>
              <a:rPr lang="en-US" dirty="0"/>
              <a:t> to attract potential subscribers.</a:t>
            </a:r>
          </a:p>
          <a:p>
            <a:pPr marL="0" indent="0">
              <a:buNone/>
            </a:pPr>
            <a:endParaRPr lang="en-US" dirty="0"/>
          </a:p>
          <a:p>
            <a:endParaRPr lang="en-US" dirty="0"/>
          </a:p>
        </p:txBody>
      </p:sp>
      <p:sp>
        <p:nvSpPr>
          <p:cNvPr id="4" name="TextBox 3">
            <a:extLst>
              <a:ext uri="{FF2B5EF4-FFF2-40B4-BE49-F238E27FC236}">
                <a16:creationId xmlns:a16="http://schemas.microsoft.com/office/drawing/2014/main" id="{F5E36C70-5A9B-40DD-8F6D-C9A7C305C4ED}"/>
              </a:ext>
            </a:extLst>
          </p:cNvPr>
          <p:cNvSpPr txBox="1"/>
          <p:nvPr/>
        </p:nvSpPr>
        <p:spPr>
          <a:xfrm>
            <a:off x="954157" y="4293704"/>
            <a:ext cx="9863069" cy="1433149"/>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type of brand campaigns should the merged platform launch to establish itself as the go-to OTT platform in India?</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The merged platform should prioritize both </a:t>
            </a:r>
            <a:r>
              <a:rPr lang="en-US" b="1" dirty="0"/>
              <a:t>quantity and quality</a:t>
            </a:r>
            <a:r>
              <a:rPr lang="en-US" dirty="0"/>
              <a:t> of content, reinforced by the brand campaign: </a:t>
            </a:r>
            <a:r>
              <a:rPr lang="en-US" b="1" dirty="0"/>
              <a:t>"Lio-Jotstar: Where Quantity Meets Quality."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031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1D23C-3D3B-4FFD-AC98-2DC684E09F87}"/>
              </a:ext>
            </a:extLst>
          </p:cNvPr>
          <p:cNvSpPr>
            <a:spLocks noGrp="1"/>
          </p:cNvSpPr>
          <p:nvPr>
            <p:ph sz="half" idx="1"/>
          </p:nvPr>
        </p:nvSpPr>
        <p:spPr>
          <a:xfrm>
            <a:off x="685802" y="1139687"/>
            <a:ext cx="4995334" cy="4651514"/>
          </a:xfrm>
        </p:spPr>
        <p:txBody>
          <a:bodyPr/>
          <a:lstStyle/>
          <a:p>
            <a:r>
              <a:rPr lang="en-US" sz="2000" dirty="0"/>
              <a:t>How should the merged platform price its subscription plans to compete effectively while maintaining profitability? </a:t>
            </a:r>
          </a:p>
          <a:p>
            <a:pPr marL="0" indent="0">
              <a:buNone/>
            </a:pPr>
            <a:r>
              <a:rPr lang="en-US" dirty="0"/>
              <a:t>     Based on combination of factors:</a:t>
            </a:r>
          </a:p>
          <a:p>
            <a:pPr marL="0" indent="0">
              <a:buNone/>
            </a:pPr>
            <a:r>
              <a:rPr lang="en-US" dirty="0"/>
              <a:t>-   Content cost</a:t>
            </a:r>
          </a:p>
          <a:p>
            <a:pPr marL="0" indent="0">
              <a:buNone/>
            </a:pPr>
            <a:r>
              <a:rPr lang="en-US" dirty="0"/>
              <a:t>-   Market competition</a:t>
            </a:r>
          </a:p>
          <a:p>
            <a:pPr marL="0" indent="0">
              <a:buNone/>
            </a:pPr>
            <a:r>
              <a:rPr lang="en-US" dirty="0"/>
              <a:t>-   Consumer affordability</a:t>
            </a:r>
          </a:p>
          <a:p>
            <a:pPr>
              <a:buFont typeface="Calibri" panose="020F0502020204030204" pitchFamily="34" charset="0"/>
              <a:buChar char="⁻"/>
            </a:pPr>
            <a:r>
              <a:rPr lang="en-US" dirty="0"/>
              <a:t>Local content appeal</a:t>
            </a:r>
          </a:p>
          <a:p>
            <a:pPr>
              <a:buFont typeface="Calibri" panose="020F0502020204030204" pitchFamily="34" charset="0"/>
              <a:buChar char="⁻"/>
            </a:pPr>
            <a:r>
              <a:rPr lang="en-US" dirty="0"/>
              <a:t>Tiered subscription plans</a:t>
            </a:r>
          </a:p>
          <a:p>
            <a:pPr marL="0" indent="0">
              <a:buNone/>
            </a:pPr>
            <a:endParaRPr lang="en-US" dirty="0"/>
          </a:p>
        </p:txBody>
      </p:sp>
      <p:sp>
        <p:nvSpPr>
          <p:cNvPr id="5" name="Content Placeholder 4">
            <a:extLst>
              <a:ext uri="{FF2B5EF4-FFF2-40B4-BE49-F238E27FC236}">
                <a16:creationId xmlns:a16="http://schemas.microsoft.com/office/drawing/2014/main" id="{ECD7E7CD-FC27-4944-B463-02129EE7799D}"/>
              </a:ext>
            </a:extLst>
          </p:cNvPr>
          <p:cNvSpPr>
            <a:spLocks noGrp="1"/>
          </p:cNvSpPr>
          <p:nvPr>
            <p:ph sz="half" idx="2"/>
          </p:nvPr>
        </p:nvSpPr>
        <p:spPr>
          <a:xfrm>
            <a:off x="5821895" y="1"/>
            <a:ext cx="5362940" cy="5393634"/>
          </a:xfrm>
        </p:spPr>
        <p:txBody>
          <a:bodyPr/>
          <a:lstStyle/>
          <a:p>
            <a:r>
              <a:rPr lang="en-US" sz="2000" dirty="0"/>
              <a:t>How can the platform leverage partnerships with telecom companies to expand its subscriber base?</a:t>
            </a:r>
          </a:p>
          <a:p>
            <a:pPr>
              <a:buFontTx/>
              <a:buChar char="-"/>
            </a:pPr>
            <a:r>
              <a:rPr lang="en-US" dirty="0"/>
              <a:t>Bundling Subscription with Telecom Plans</a:t>
            </a:r>
          </a:p>
          <a:p>
            <a:pPr>
              <a:buFontTx/>
              <a:buChar char="-"/>
            </a:pPr>
            <a:r>
              <a:rPr lang="en-US" dirty="0"/>
              <a:t>Exclusive Data Plans</a:t>
            </a:r>
          </a:p>
          <a:p>
            <a:pPr>
              <a:buFontTx/>
              <a:buChar char="-"/>
            </a:pPr>
            <a:r>
              <a:rPr lang="en-US" dirty="0"/>
              <a:t>Co-Marketing &amp; Cross-Promotion</a:t>
            </a:r>
          </a:p>
          <a:p>
            <a:pPr>
              <a:buFontTx/>
              <a:buChar char="-"/>
            </a:pPr>
            <a:r>
              <a:rPr lang="en-US" dirty="0"/>
              <a:t>Data &amp; Analytics Sharing</a:t>
            </a:r>
          </a:p>
        </p:txBody>
      </p:sp>
    </p:spTree>
    <p:extLst>
      <p:ext uri="{BB962C8B-B14F-4D97-AF65-F5344CB8AC3E}">
        <p14:creationId xmlns:p14="http://schemas.microsoft.com/office/powerpoint/2010/main" val="13452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1326AAE-78A7-4DA9-9200-FCD8D0C03990}"/>
              </a:ext>
            </a:extLst>
          </p:cNvPr>
          <p:cNvSpPr>
            <a:spLocks noGrp="1"/>
          </p:cNvSpPr>
          <p:nvPr>
            <p:ph idx="1"/>
          </p:nvPr>
        </p:nvSpPr>
        <p:spPr>
          <a:xfrm>
            <a:off x="513522" y="2062555"/>
            <a:ext cx="5582478" cy="3009716"/>
          </a:xfrm>
        </p:spPr>
        <p:txBody>
          <a:bodyPr>
            <a:normAutofit/>
          </a:bodyPr>
          <a:lstStyle/>
          <a:p>
            <a:r>
              <a:rPr lang="en-US" sz="2000" dirty="0"/>
              <a:t>Who should be the brand ambassador for the newly merged OTT platform (LioCinema-Jotstar) to effectively represent its identity and attract a diverse audience?</a:t>
            </a:r>
          </a:p>
        </p:txBody>
      </p:sp>
      <p:pic>
        <p:nvPicPr>
          <p:cNvPr id="8" name="Picture 7">
            <a:extLst>
              <a:ext uri="{FF2B5EF4-FFF2-40B4-BE49-F238E27FC236}">
                <a16:creationId xmlns:a16="http://schemas.microsoft.com/office/drawing/2014/main" id="{0DCD041C-CBD0-452C-8F3A-7219DC45F7FB}"/>
              </a:ext>
            </a:extLst>
          </p:cNvPr>
          <p:cNvPicPr>
            <a:picLocks noChangeAspect="1"/>
          </p:cNvPicPr>
          <p:nvPr/>
        </p:nvPicPr>
        <p:blipFill>
          <a:blip r:embed="rId2"/>
          <a:stretch>
            <a:fillRect/>
          </a:stretch>
        </p:blipFill>
        <p:spPr>
          <a:xfrm>
            <a:off x="6983896" y="556591"/>
            <a:ext cx="4134678" cy="5300869"/>
          </a:xfrm>
          <a:prstGeom prst="rect">
            <a:avLst/>
          </a:prstGeom>
        </p:spPr>
      </p:pic>
    </p:spTree>
    <p:extLst>
      <p:ext uri="{BB962C8B-B14F-4D97-AF65-F5344CB8AC3E}">
        <p14:creationId xmlns:p14="http://schemas.microsoft.com/office/powerpoint/2010/main" val="212074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8BC1D84-3D1E-495E-89FC-46D23B75B9C1}"/>
              </a:ext>
            </a:extLst>
          </p:cNvPr>
          <p:cNvPicPr>
            <a:picLocks noGrp="1" noChangeAspect="1"/>
          </p:cNvPicPr>
          <p:nvPr>
            <p:ph idx="1"/>
          </p:nvPr>
        </p:nvPicPr>
        <p:blipFill>
          <a:blip r:embed="rId2"/>
          <a:stretch>
            <a:fillRect/>
          </a:stretch>
        </p:blipFill>
        <p:spPr>
          <a:xfrm>
            <a:off x="2352261" y="1765853"/>
            <a:ext cx="6930887" cy="3511826"/>
          </a:xfrm>
        </p:spPr>
      </p:pic>
    </p:spTree>
    <p:extLst>
      <p:ext uri="{BB962C8B-B14F-4D97-AF65-F5344CB8AC3E}">
        <p14:creationId xmlns:p14="http://schemas.microsoft.com/office/powerpoint/2010/main" val="42657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4485-C937-4A59-A9F3-9319E4897001}"/>
              </a:ext>
            </a:extLst>
          </p:cNvPr>
          <p:cNvSpPr>
            <a:spLocks noGrp="1"/>
          </p:cNvSpPr>
          <p:nvPr>
            <p:ph type="title"/>
          </p:nvPr>
        </p:nvSpPr>
        <p:spPr/>
        <p:txBody>
          <a:bodyPr/>
          <a:lstStyle/>
          <a:p>
            <a:r>
              <a:rPr lang="en-US" dirty="0">
                <a:latin typeface="+mn-lt"/>
              </a:rPr>
              <a:t>Problem statement </a:t>
            </a:r>
          </a:p>
        </p:txBody>
      </p:sp>
      <p:sp>
        <p:nvSpPr>
          <p:cNvPr id="3" name="Content Placeholder 2">
            <a:extLst>
              <a:ext uri="{FF2B5EF4-FFF2-40B4-BE49-F238E27FC236}">
                <a16:creationId xmlns:a16="http://schemas.microsoft.com/office/drawing/2014/main" id="{3B49CF65-5903-499B-B2BE-FE317B86CD00}"/>
              </a:ext>
            </a:extLst>
          </p:cNvPr>
          <p:cNvSpPr>
            <a:spLocks noGrp="1"/>
          </p:cNvSpPr>
          <p:nvPr>
            <p:ph idx="1"/>
          </p:nvPr>
        </p:nvSpPr>
        <p:spPr>
          <a:xfrm>
            <a:off x="685801" y="1881809"/>
            <a:ext cx="10131425" cy="3909391"/>
          </a:xfrm>
        </p:spPr>
        <p:txBody>
          <a:bodyPr>
            <a:normAutofit/>
          </a:bodyPr>
          <a:lstStyle/>
          <a:p>
            <a:r>
              <a:rPr lang="en-US" sz="2000" dirty="0"/>
              <a:t>Lio, a leading telecommunication provider in India, is planning a strategic merger with Jotstar, one of the country’s most prominent streaming platform.</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In this project our goal is to gain insights into individual platform performance, content consumption patterns, subscriber growth, Inactivity behavior, upgrade and downgrade trends which help the management make informed decisions and optimize content strategies post-merger.</a:t>
            </a:r>
            <a:endParaRPr lang="en-US" sz="2000" dirty="0"/>
          </a:p>
        </p:txBody>
      </p:sp>
    </p:spTree>
    <p:extLst>
      <p:ext uri="{BB962C8B-B14F-4D97-AF65-F5344CB8AC3E}">
        <p14:creationId xmlns:p14="http://schemas.microsoft.com/office/powerpoint/2010/main" val="383343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9C4F0C-5C63-48C8-BD79-86FDADBD3DF6}"/>
              </a:ext>
            </a:extLst>
          </p:cNvPr>
          <p:cNvPicPr>
            <a:picLocks noChangeAspect="1"/>
          </p:cNvPicPr>
          <p:nvPr/>
        </p:nvPicPr>
        <p:blipFill>
          <a:blip r:embed="rId2"/>
          <a:stretch>
            <a:fillRect/>
          </a:stretch>
        </p:blipFill>
        <p:spPr>
          <a:xfrm>
            <a:off x="450574" y="234419"/>
            <a:ext cx="11370365" cy="6457930"/>
          </a:xfrm>
          <a:prstGeom prst="rect">
            <a:avLst/>
          </a:prstGeom>
        </p:spPr>
      </p:pic>
    </p:spTree>
    <p:extLst>
      <p:ext uri="{BB962C8B-B14F-4D97-AF65-F5344CB8AC3E}">
        <p14:creationId xmlns:p14="http://schemas.microsoft.com/office/powerpoint/2010/main" val="398489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7BB-9060-4308-A9B0-4832D01E270A}"/>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Total Users &amp; Growth Trends</a:t>
            </a:r>
            <a:endParaRPr lang="en-US" dirty="0"/>
          </a:p>
        </p:txBody>
      </p:sp>
      <p:sp>
        <p:nvSpPr>
          <p:cNvPr id="3" name="Content Placeholder 2">
            <a:extLst>
              <a:ext uri="{FF2B5EF4-FFF2-40B4-BE49-F238E27FC236}">
                <a16:creationId xmlns:a16="http://schemas.microsoft.com/office/drawing/2014/main" id="{DD8D2FE4-9DF3-4BC1-ABB0-17B9C7D3072D}"/>
              </a:ext>
            </a:extLst>
          </p:cNvPr>
          <p:cNvSpPr>
            <a:spLocks noGrp="1"/>
          </p:cNvSpPr>
          <p:nvPr>
            <p:ph sz="half" idx="1"/>
          </p:nvPr>
        </p:nvSpPr>
        <p:spPr/>
        <p:txBody>
          <a:bodyPr/>
          <a:lstStyle/>
          <a:p>
            <a:r>
              <a:rPr lang="en-US" sz="2000" dirty="0"/>
              <a:t>LioCinema has a subscriber base of 183K, while Jotstar has 45K subscribers.</a:t>
            </a:r>
          </a:p>
          <a:p>
            <a:r>
              <a:rPr lang="en-US" sz="2000" dirty="0"/>
              <a:t>From January to November 2024, LioCinema has experienced rapid subscriber growth, whereas Jotstar's growth has been marginal</a:t>
            </a:r>
            <a:r>
              <a:rPr lang="en-US" dirty="0"/>
              <a:t>.</a:t>
            </a:r>
          </a:p>
        </p:txBody>
      </p:sp>
      <p:pic>
        <p:nvPicPr>
          <p:cNvPr id="11" name="Content Placeholder 10">
            <a:extLst>
              <a:ext uri="{FF2B5EF4-FFF2-40B4-BE49-F238E27FC236}">
                <a16:creationId xmlns:a16="http://schemas.microsoft.com/office/drawing/2014/main" id="{35C9B135-B00D-4072-AD43-6A24F1D79888}"/>
              </a:ext>
            </a:extLst>
          </p:cNvPr>
          <p:cNvPicPr>
            <a:picLocks noGrp="1" noChangeAspect="1"/>
          </p:cNvPicPr>
          <p:nvPr>
            <p:ph sz="half" idx="2"/>
          </p:nvPr>
        </p:nvPicPr>
        <p:blipFill>
          <a:blip r:embed="rId2"/>
          <a:stretch>
            <a:fillRect/>
          </a:stretch>
        </p:blipFill>
        <p:spPr>
          <a:xfrm>
            <a:off x="6442607" y="2142068"/>
            <a:ext cx="5245810" cy="3172054"/>
          </a:xfrm>
        </p:spPr>
      </p:pic>
    </p:spTree>
    <p:extLst>
      <p:ext uri="{BB962C8B-B14F-4D97-AF65-F5344CB8AC3E}">
        <p14:creationId xmlns:p14="http://schemas.microsoft.com/office/powerpoint/2010/main" val="119324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EBA92A-12FF-4254-A7CB-6357C560300D}"/>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Content Library Comparison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93AA4335-66EF-4401-A9DD-AC1635CB9E2C}"/>
              </a:ext>
            </a:extLst>
          </p:cNvPr>
          <p:cNvSpPr>
            <a:spLocks noGrp="1"/>
          </p:cNvSpPr>
          <p:nvPr>
            <p:ph idx="1"/>
          </p:nvPr>
        </p:nvSpPr>
        <p:spPr/>
        <p:txBody>
          <a:bodyPr>
            <a:normAutofit/>
          </a:bodyPr>
          <a:lstStyle/>
          <a:p>
            <a:r>
              <a:rPr lang="en-US" sz="2000" dirty="0"/>
              <a:t>LioCinema has a total content library of 1,250 titles, primarily consisting of movies with little to no sports content. Most of the available content is in regional languages, while English and Hindi content—the most-watched on such platforms—is limited. In terms of genre, drama is the most prominent category.</a:t>
            </a:r>
          </a:p>
          <a:p>
            <a:r>
              <a:rPr lang="en-US" sz="2000" dirty="0"/>
              <a:t>Jotstar, on the other hand, has a larger content library of 2,360 titles with a well-balanced mix of content types. It offers more content in English and Hindi compared to regional languages. Additionally, Jotstar provides content in a wider range of languages than LioCinema, with each language featuring a diverse selection of genres.</a:t>
            </a:r>
          </a:p>
        </p:txBody>
      </p:sp>
    </p:spTree>
    <p:extLst>
      <p:ext uri="{BB962C8B-B14F-4D97-AF65-F5344CB8AC3E}">
        <p14:creationId xmlns:p14="http://schemas.microsoft.com/office/powerpoint/2010/main" val="254579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5183-9CED-4E55-B4FE-1B74843B436F}"/>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User Demographics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447787E-BCED-4176-B42A-5B283B3999C4}"/>
              </a:ext>
            </a:extLst>
          </p:cNvPr>
          <p:cNvSpPr>
            <a:spLocks noGrp="1"/>
          </p:cNvSpPr>
          <p:nvPr>
            <p:ph idx="1"/>
          </p:nvPr>
        </p:nvSpPr>
        <p:spPr>
          <a:xfrm>
            <a:off x="685801" y="1736035"/>
            <a:ext cx="10131425" cy="4797287"/>
          </a:xfrm>
        </p:spPr>
        <p:txBody>
          <a:bodyPr>
            <a:normAutofit/>
          </a:bodyPr>
          <a:lstStyle/>
          <a:p>
            <a:pPr marL="0" indent="0">
              <a:buNone/>
            </a:pPr>
            <a:r>
              <a:rPr lang="en-US" sz="2000" b="1" dirty="0"/>
              <a:t>LioCinema:</a:t>
            </a:r>
          </a:p>
          <a:p>
            <a:pPr>
              <a:buFont typeface="Arial" panose="020B0604020202020204" pitchFamily="34" charset="0"/>
              <a:buChar char="•"/>
            </a:pPr>
            <a:r>
              <a:rPr lang="en-US" sz="2000" dirty="0"/>
              <a:t>Majority of users fall within the </a:t>
            </a:r>
            <a:r>
              <a:rPr lang="en-US" sz="2000" b="1" dirty="0"/>
              <a:t>18-24</a:t>
            </a:r>
            <a:r>
              <a:rPr lang="en-US" sz="2000" dirty="0"/>
              <a:t> and </a:t>
            </a:r>
            <a:r>
              <a:rPr lang="en-US" sz="2000" b="1" dirty="0"/>
              <a:t>25-34</a:t>
            </a:r>
            <a:r>
              <a:rPr lang="en-US" sz="2000" dirty="0"/>
              <a:t> age groups.</a:t>
            </a:r>
          </a:p>
          <a:p>
            <a:pPr>
              <a:buFont typeface="Arial" panose="020B0604020202020204" pitchFamily="34" charset="0"/>
              <a:buChar char="•"/>
            </a:pPr>
            <a:r>
              <a:rPr lang="en-US" sz="2000" dirty="0"/>
              <a:t>Strong user base in </a:t>
            </a:r>
            <a:r>
              <a:rPr lang="en-US" sz="2000" b="1" dirty="0"/>
              <a:t>tier-3</a:t>
            </a:r>
            <a:r>
              <a:rPr lang="en-US" sz="2000" dirty="0"/>
              <a:t> and </a:t>
            </a:r>
            <a:r>
              <a:rPr lang="en-US" sz="2000" b="1" dirty="0"/>
              <a:t>tier-2</a:t>
            </a:r>
            <a:r>
              <a:rPr lang="en-US" sz="2000" dirty="0"/>
              <a:t> cities.</a:t>
            </a:r>
          </a:p>
          <a:p>
            <a:pPr>
              <a:buFont typeface="Arial" panose="020B0604020202020204" pitchFamily="34" charset="0"/>
              <a:buChar char="•"/>
            </a:pPr>
            <a:r>
              <a:rPr lang="en-US" sz="2000" b="1" dirty="0"/>
              <a:t>57%</a:t>
            </a:r>
            <a:r>
              <a:rPr lang="en-US" sz="2000" dirty="0"/>
              <a:t> of users are free subscribers.</a:t>
            </a:r>
          </a:p>
          <a:p>
            <a:pPr>
              <a:buFont typeface="Arial" panose="020B0604020202020204" pitchFamily="34" charset="0"/>
              <a:buChar char="•"/>
            </a:pPr>
            <a:r>
              <a:rPr lang="en-US" sz="2000" dirty="0"/>
              <a:t>Among paid users, most prefer the </a:t>
            </a:r>
            <a:r>
              <a:rPr lang="en-US" sz="2000" b="1" dirty="0"/>
              <a:t>basic plan</a:t>
            </a:r>
            <a:r>
              <a:rPr lang="en-US" sz="2000" dirty="0"/>
              <a:t> over the premium plan.</a:t>
            </a:r>
          </a:p>
          <a:p>
            <a:pPr marL="0" indent="0">
              <a:buNone/>
            </a:pPr>
            <a:r>
              <a:rPr lang="en-US" sz="2000" b="1" dirty="0"/>
              <a:t>Jotstar:</a:t>
            </a:r>
          </a:p>
          <a:p>
            <a:pPr>
              <a:buFont typeface="Arial" panose="020B0604020202020204" pitchFamily="34" charset="0"/>
              <a:buChar char="•"/>
            </a:pPr>
            <a:r>
              <a:rPr lang="en-US" sz="2000" dirty="0"/>
              <a:t>Majority of users belong to the </a:t>
            </a:r>
            <a:r>
              <a:rPr lang="en-US" sz="2000" b="1" dirty="0"/>
              <a:t>25-34</a:t>
            </a:r>
            <a:r>
              <a:rPr lang="en-US" sz="2000" dirty="0"/>
              <a:t> and </a:t>
            </a:r>
            <a:r>
              <a:rPr lang="en-US" sz="2000" b="1" dirty="0"/>
              <a:t>34-44</a:t>
            </a:r>
            <a:r>
              <a:rPr lang="en-US" sz="2000" dirty="0"/>
              <a:t> age groups.</a:t>
            </a:r>
          </a:p>
          <a:p>
            <a:pPr>
              <a:buFont typeface="Arial" panose="020B0604020202020204" pitchFamily="34" charset="0"/>
              <a:buChar char="•"/>
            </a:pPr>
            <a:r>
              <a:rPr lang="en-US" sz="2000" dirty="0"/>
              <a:t>Strong user base in </a:t>
            </a:r>
            <a:r>
              <a:rPr lang="en-US" sz="2000" b="1" dirty="0"/>
              <a:t>tier-1</a:t>
            </a:r>
            <a:r>
              <a:rPr lang="en-US" sz="2000" dirty="0"/>
              <a:t> and </a:t>
            </a:r>
            <a:r>
              <a:rPr lang="en-US" sz="2000" b="1" dirty="0"/>
              <a:t>tier-2</a:t>
            </a:r>
            <a:r>
              <a:rPr lang="en-US" sz="2000" dirty="0"/>
              <a:t> cities.</a:t>
            </a:r>
          </a:p>
          <a:p>
            <a:pPr>
              <a:buFont typeface="Arial" panose="020B0604020202020204" pitchFamily="34" charset="0"/>
              <a:buChar char="•"/>
            </a:pPr>
            <a:r>
              <a:rPr lang="en-US" sz="2000" dirty="0"/>
              <a:t>Most users subscribe to the </a:t>
            </a:r>
            <a:r>
              <a:rPr lang="en-US" sz="2000" b="1" dirty="0"/>
              <a:t>VIP or premium plans</a:t>
            </a:r>
            <a:r>
              <a:rPr lang="en-US" sz="2000" dirty="0"/>
              <a:t>, with more choosing VIP over premium.</a:t>
            </a:r>
          </a:p>
          <a:p>
            <a:pPr>
              <a:buFont typeface="Arial" panose="020B0604020202020204" pitchFamily="34" charset="0"/>
              <a:buChar char="•"/>
            </a:pPr>
            <a:r>
              <a:rPr lang="en-US" sz="2000" dirty="0"/>
              <a:t>Fewer free subscribers due to the limited content available on the free plan.</a:t>
            </a:r>
          </a:p>
          <a:p>
            <a:pPr marL="0" indent="0">
              <a:buNone/>
            </a:pPr>
            <a:endParaRPr lang="en-US" dirty="0"/>
          </a:p>
          <a:p>
            <a:endParaRPr lang="en-US" dirty="0"/>
          </a:p>
        </p:txBody>
      </p:sp>
    </p:spTree>
    <p:extLst>
      <p:ext uri="{BB962C8B-B14F-4D97-AF65-F5344CB8AC3E}">
        <p14:creationId xmlns:p14="http://schemas.microsoft.com/office/powerpoint/2010/main" val="280527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C471-4B7C-4FE1-B4CA-E055544C1EEC}"/>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Watch Time Analysis</a:t>
            </a:r>
            <a:endParaRPr lang="en-US" dirty="0"/>
          </a:p>
        </p:txBody>
      </p:sp>
      <p:sp>
        <p:nvSpPr>
          <p:cNvPr id="3" name="Content Placeholder 2">
            <a:extLst>
              <a:ext uri="{FF2B5EF4-FFF2-40B4-BE49-F238E27FC236}">
                <a16:creationId xmlns:a16="http://schemas.microsoft.com/office/drawing/2014/main" id="{5AF67DBB-5253-4EDC-96EA-B5FF97C295FB}"/>
              </a:ext>
            </a:extLst>
          </p:cNvPr>
          <p:cNvSpPr>
            <a:spLocks noGrp="1"/>
          </p:cNvSpPr>
          <p:nvPr>
            <p:ph sz="half" idx="1"/>
          </p:nvPr>
        </p:nvSpPr>
        <p:spPr>
          <a:xfrm>
            <a:off x="685802" y="2065868"/>
            <a:ext cx="4995334" cy="4454202"/>
          </a:xfrm>
        </p:spPr>
        <p:txBody>
          <a:bodyPr>
            <a:normAutofit/>
          </a:bodyPr>
          <a:lstStyle/>
          <a:p>
            <a:pPr marL="0" indent="0">
              <a:buNone/>
            </a:pPr>
            <a:r>
              <a:rPr lang="en-US" sz="2000" b="1" dirty="0"/>
              <a:t>LioCinema:</a:t>
            </a:r>
          </a:p>
          <a:p>
            <a:pPr>
              <a:buFont typeface="Arial" panose="020B0604020202020204" pitchFamily="34" charset="0"/>
              <a:buChar char="•"/>
            </a:pPr>
            <a:r>
              <a:rPr lang="en-US" sz="2000" b="1" dirty="0"/>
              <a:t>Average watch time:</a:t>
            </a:r>
            <a:r>
              <a:rPr lang="en-US" sz="2000" dirty="0"/>
              <a:t> 25.61 hours</a:t>
            </a:r>
          </a:p>
          <a:p>
            <a:pPr>
              <a:buFont typeface="Arial" panose="020B0604020202020204" pitchFamily="34" charset="0"/>
              <a:buChar char="•"/>
            </a:pPr>
            <a:r>
              <a:rPr lang="en-US" sz="2000" b="1" dirty="0"/>
              <a:t>Total watch time:</a:t>
            </a:r>
            <a:r>
              <a:rPr lang="en-US" sz="2000" dirty="0"/>
              <a:t> 11.03 million hours</a:t>
            </a:r>
          </a:p>
          <a:p>
            <a:pPr>
              <a:buFont typeface="Arial" panose="020B0604020202020204" pitchFamily="34" charset="0"/>
              <a:buChar char="•"/>
            </a:pPr>
            <a:r>
              <a:rPr lang="en-US" sz="2000" dirty="0"/>
              <a:t>Despite having more subscribers than Jotstar, both its </a:t>
            </a:r>
            <a:r>
              <a:rPr lang="en-US" sz="2000" b="1" dirty="0"/>
              <a:t>average watch time and total watch time are significantly lower</a:t>
            </a:r>
            <a:r>
              <a:rPr lang="en-US" sz="2000" dirty="0"/>
              <a:t>.</a:t>
            </a:r>
          </a:p>
          <a:p>
            <a:pPr>
              <a:buFont typeface="Arial" panose="020B0604020202020204" pitchFamily="34" charset="0"/>
              <a:buChar char="•"/>
            </a:pPr>
            <a:r>
              <a:rPr lang="en-US" sz="2000" dirty="0"/>
              <a:t>Users on both platforms primarily </a:t>
            </a:r>
            <a:r>
              <a:rPr lang="en-US" sz="2000" b="1" dirty="0"/>
              <a:t>prefer mobile devices</a:t>
            </a:r>
            <a:r>
              <a:rPr lang="en-US" sz="2000" dirty="0"/>
              <a:t> for streaming.</a:t>
            </a:r>
          </a:p>
          <a:p>
            <a:pPr>
              <a:buFont typeface="Arial" panose="020B0604020202020204" pitchFamily="34" charset="0"/>
              <a:buChar char="•"/>
            </a:pPr>
            <a:r>
              <a:rPr lang="en-US" sz="2000" b="1" dirty="0"/>
              <a:t>Tier-3 cities</a:t>
            </a:r>
            <a:r>
              <a:rPr lang="en-US" sz="2000" dirty="0"/>
              <a:t> have the highest number of subscribers, but </a:t>
            </a:r>
            <a:r>
              <a:rPr lang="en-US" sz="2000" b="1" dirty="0"/>
              <a:t>tier-2 users contribute the highest total watch time</a:t>
            </a:r>
            <a:r>
              <a:rPr lang="en-US" sz="2000" dirty="0"/>
              <a:t>.</a:t>
            </a:r>
          </a:p>
          <a:p>
            <a:pPr>
              <a:buFont typeface="Arial" panose="020B0604020202020204" pitchFamily="34" charset="0"/>
              <a:buChar char="•"/>
            </a:pPr>
            <a:endParaRPr lang="en-US" dirty="0"/>
          </a:p>
          <a:p>
            <a:endParaRPr lang="en-US" dirty="0"/>
          </a:p>
        </p:txBody>
      </p:sp>
      <p:sp>
        <p:nvSpPr>
          <p:cNvPr id="4" name="Content Placeholder 3">
            <a:extLst>
              <a:ext uri="{FF2B5EF4-FFF2-40B4-BE49-F238E27FC236}">
                <a16:creationId xmlns:a16="http://schemas.microsoft.com/office/drawing/2014/main" id="{BDAA1237-3346-4D5E-BF44-1A6F130B7415}"/>
              </a:ext>
            </a:extLst>
          </p:cNvPr>
          <p:cNvSpPr>
            <a:spLocks noGrp="1"/>
          </p:cNvSpPr>
          <p:nvPr>
            <p:ph sz="half" idx="2"/>
          </p:nvPr>
        </p:nvSpPr>
        <p:spPr>
          <a:xfrm>
            <a:off x="5821895" y="1709531"/>
            <a:ext cx="4995332" cy="4704522"/>
          </a:xfrm>
        </p:spPr>
        <p:txBody>
          <a:bodyPr>
            <a:normAutofit/>
          </a:bodyPr>
          <a:lstStyle/>
          <a:p>
            <a:pPr marL="0" indent="0">
              <a:buNone/>
            </a:pPr>
            <a:r>
              <a:rPr lang="en-US" sz="2000" b="1" dirty="0"/>
              <a:t>Jotstar:</a:t>
            </a:r>
          </a:p>
          <a:p>
            <a:pPr>
              <a:buFont typeface="Arial" panose="020B0604020202020204" pitchFamily="34" charset="0"/>
              <a:buChar char="•"/>
            </a:pPr>
            <a:r>
              <a:rPr lang="en-US" sz="2000" b="1" dirty="0"/>
              <a:t>Average watch time:</a:t>
            </a:r>
            <a:r>
              <a:rPr lang="en-US" sz="2000" dirty="0"/>
              <a:t> 117.24 hours</a:t>
            </a:r>
          </a:p>
          <a:p>
            <a:pPr>
              <a:buFont typeface="Arial" panose="020B0604020202020204" pitchFamily="34" charset="0"/>
              <a:buChar char="•"/>
            </a:pPr>
            <a:r>
              <a:rPr lang="en-US" sz="2000" b="1" dirty="0"/>
              <a:t>Total watch time:</a:t>
            </a:r>
            <a:r>
              <a:rPr lang="en-US" sz="2000" dirty="0"/>
              <a:t> 15.69 million hours</a:t>
            </a:r>
          </a:p>
          <a:p>
            <a:pPr>
              <a:buFont typeface="Arial" panose="020B0604020202020204" pitchFamily="34" charset="0"/>
              <a:buChar char="•"/>
            </a:pPr>
            <a:r>
              <a:rPr lang="en-US" sz="2000" dirty="0"/>
              <a:t>Users are </a:t>
            </a:r>
            <a:r>
              <a:rPr lang="en-US" sz="2000" b="1" dirty="0"/>
              <a:t>more engaged on Jotstar</a:t>
            </a:r>
            <a:r>
              <a:rPr lang="en-US" sz="2000" dirty="0"/>
              <a:t> compared to LioCinema.</a:t>
            </a:r>
          </a:p>
          <a:p>
            <a:pPr>
              <a:buFont typeface="Arial" panose="020B0604020202020204" pitchFamily="34" charset="0"/>
              <a:buChar char="•"/>
            </a:pPr>
            <a:r>
              <a:rPr lang="en-US" sz="2000" b="1" dirty="0"/>
              <a:t>Age group 25-34</a:t>
            </a:r>
            <a:r>
              <a:rPr lang="en-US" sz="2000" dirty="0"/>
              <a:t> has the highest total watch time, while </a:t>
            </a:r>
            <a:r>
              <a:rPr lang="en-US" sz="2000" b="1" dirty="0"/>
              <a:t>age group 18-24</a:t>
            </a:r>
            <a:r>
              <a:rPr lang="en-US" sz="2000" dirty="0"/>
              <a:t> has the highest average watch time.</a:t>
            </a:r>
          </a:p>
          <a:p>
            <a:pPr>
              <a:buFont typeface="Arial" panose="020B0604020202020204" pitchFamily="34" charset="0"/>
              <a:buChar char="•"/>
            </a:pPr>
            <a:r>
              <a:rPr lang="en-US" sz="2000" b="1" dirty="0"/>
              <a:t>Tier-1 users</a:t>
            </a:r>
            <a:r>
              <a:rPr lang="en-US" sz="2000" dirty="0"/>
              <a:t> contribute the highest total watch time.</a:t>
            </a:r>
          </a:p>
          <a:p>
            <a:endParaRPr lang="en-US" dirty="0"/>
          </a:p>
        </p:txBody>
      </p:sp>
    </p:spTree>
    <p:extLst>
      <p:ext uri="{BB962C8B-B14F-4D97-AF65-F5344CB8AC3E}">
        <p14:creationId xmlns:p14="http://schemas.microsoft.com/office/powerpoint/2010/main" val="103346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709C-C427-4681-9715-BCFF0FF5092A}"/>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Downgrade Trends </a:t>
            </a:r>
            <a:endParaRPr lang="en-US" dirty="0"/>
          </a:p>
        </p:txBody>
      </p:sp>
      <p:sp>
        <p:nvSpPr>
          <p:cNvPr id="5" name="Content Placeholder 4">
            <a:extLst>
              <a:ext uri="{FF2B5EF4-FFF2-40B4-BE49-F238E27FC236}">
                <a16:creationId xmlns:a16="http://schemas.microsoft.com/office/drawing/2014/main" id="{E696EC29-4689-4209-A078-91A9EF52A238}"/>
              </a:ext>
            </a:extLst>
          </p:cNvPr>
          <p:cNvSpPr>
            <a:spLocks noGrp="1"/>
          </p:cNvSpPr>
          <p:nvPr>
            <p:ph idx="1"/>
          </p:nvPr>
        </p:nvSpPr>
        <p:spPr>
          <a:xfrm>
            <a:off x="685801" y="2142067"/>
            <a:ext cx="10131425" cy="4470768"/>
          </a:xfrm>
        </p:spPr>
        <p:txBody>
          <a:bodyPr/>
          <a:lstStyle/>
          <a:p>
            <a:pPr marL="0" indent="0">
              <a:buNone/>
            </a:pPr>
            <a:r>
              <a:rPr lang="en-US" sz="2000" b="1" dirty="0"/>
              <a:t>LioCinema:</a:t>
            </a:r>
          </a:p>
          <a:p>
            <a:pPr>
              <a:buFont typeface="Arial" panose="020B0604020202020204" pitchFamily="34" charset="0"/>
              <a:buChar char="•"/>
            </a:pPr>
            <a:r>
              <a:rPr lang="en-US" sz="2000" b="1" dirty="0"/>
              <a:t>Downgrade rate:</a:t>
            </a:r>
            <a:r>
              <a:rPr lang="en-US" sz="2000" dirty="0"/>
              <a:t> 11.37% (21K users) → </a:t>
            </a:r>
            <a:r>
              <a:rPr lang="en-US" sz="2000" b="1" dirty="0"/>
              <a:t>Higher than Jotstar</a:t>
            </a:r>
            <a:endParaRPr lang="en-US" sz="2000" dirty="0"/>
          </a:p>
          <a:p>
            <a:pPr>
              <a:buFont typeface="Arial" panose="020B0604020202020204" pitchFamily="34" charset="0"/>
              <a:buChar char="•"/>
            </a:pPr>
            <a:r>
              <a:rPr lang="en-US" sz="2000" b="1" dirty="0"/>
              <a:t>Upgrade rate:</a:t>
            </a:r>
            <a:r>
              <a:rPr lang="en-US" sz="2000" dirty="0"/>
              <a:t> 2.26% (4K users)</a:t>
            </a:r>
          </a:p>
          <a:p>
            <a:pPr>
              <a:buFont typeface="Arial" panose="020B0604020202020204" pitchFamily="34" charset="0"/>
              <a:buChar char="•"/>
            </a:pPr>
            <a:r>
              <a:rPr lang="en-US" sz="2000" dirty="0"/>
              <a:t>Downgraded users have a </a:t>
            </a:r>
            <a:r>
              <a:rPr lang="en-US" sz="2000" b="1" dirty="0"/>
              <a:t>higher total watch time</a:t>
            </a:r>
            <a:r>
              <a:rPr lang="en-US" sz="2000" dirty="0"/>
              <a:t> than upgraded users.</a:t>
            </a:r>
          </a:p>
          <a:p>
            <a:pPr marL="0" indent="0">
              <a:buNone/>
            </a:pPr>
            <a:r>
              <a:rPr lang="en-US" sz="2000" b="1" dirty="0"/>
              <a:t>Jotstar:</a:t>
            </a:r>
          </a:p>
          <a:p>
            <a:pPr>
              <a:buFont typeface="Arial" panose="020B0604020202020204" pitchFamily="34" charset="0"/>
              <a:buChar char="•"/>
            </a:pPr>
            <a:r>
              <a:rPr lang="en-US" sz="2000" b="1" dirty="0"/>
              <a:t>Downgrade rate:</a:t>
            </a:r>
            <a:r>
              <a:rPr lang="en-US" sz="2000" dirty="0"/>
              <a:t> 6.15% (3K users)</a:t>
            </a:r>
          </a:p>
          <a:p>
            <a:pPr>
              <a:buFont typeface="Arial" panose="020B0604020202020204" pitchFamily="34" charset="0"/>
              <a:buChar char="•"/>
            </a:pPr>
            <a:r>
              <a:rPr lang="en-US" sz="2000" b="1" dirty="0"/>
              <a:t>Upgrade rate:</a:t>
            </a:r>
            <a:r>
              <a:rPr lang="en-US" sz="2000" dirty="0"/>
              <a:t> 9.74% (4K users) → </a:t>
            </a:r>
            <a:r>
              <a:rPr lang="en-US" sz="2000" b="1" dirty="0"/>
              <a:t>Higher upgrade rate than LioCinema</a:t>
            </a:r>
            <a:endParaRPr lang="en-US" sz="2000" dirty="0"/>
          </a:p>
          <a:p>
            <a:pPr>
              <a:buFont typeface="Arial" panose="020B0604020202020204" pitchFamily="34" charset="0"/>
              <a:buChar char="•"/>
            </a:pPr>
            <a:r>
              <a:rPr lang="en-US" sz="2000" dirty="0"/>
              <a:t>More users choose to </a:t>
            </a:r>
            <a:r>
              <a:rPr lang="en-US" sz="2000" b="1" dirty="0"/>
              <a:t>upgrade rather than downgrade</a:t>
            </a:r>
            <a:r>
              <a:rPr lang="en-US" sz="2000" dirty="0"/>
              <a:t>, indicating better retention and engagement.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34046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D7A2-2B27-4DE1-A177-F381B276FFCE}"/>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Upgrade Patterns </a:t>
            </a:r>
            <a:endParaRPr lang="en-US" dirty="0"/>
          </a:p>
        </p:txBody>
      </p:sp>
      <p:sp>
        <p:nvSpPr>
          <p:cNvPr id="7" name="Rectangle 2">
            <a:extLst>
              <a:ext uri="{FF2B5EF4-FFF2-40B4-BE49-F238E27FC236}">
                <a16:creationId xmlns:a16="http://schemas.microsoft.com/office/drawing/2014/main" id="{58459195-1FF9-4F87-9278-8EB4B05D3F22}"/>
              </a:ext>
            </a:extLst>
          </p:cNvPr>
          <p:cNvSpPr>
            <a:spLocks noGrp="1" noChangeArrowheads="1"/>
          </p:cNvSpPr>
          <p:nvPr>
            <p:ph idx="1"/>
          </p:nvPr>
        </p:nvSpPr>
        <p:spPr bwMode="auto">
          <a:xfrm>
            <a:off x="593036" y="2187201"/>
            <a:ext cx="6728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Jotstar:</a:t>
            </a:r>
            <a:r>
              <a:rPr kumimoji="0" lang="en-US" altLang="en-US" sz="1800" b="0" i="0" u="none" strike="noStrike" cap="none" normalizeH="0" baseline="0" dirty="0">
                <a:ln>
                  <a:noFill/>
                </a:ln>
                <a:solidFill>
                  <a:schemeClr val="tx1"/>
                </a:solidFill>
                <a:effectLst/>
                <a:latin typeface="Arial" panose="020B0604020202020204" pitchFamily="34" charset="0"/>
              </a:rPr>
              <a:t> Most common upgrade pattern → </a:t>
            </a:r>
            <a:r>
              <a:rPr kumimoji="0" lang="en-US" altLang="en-US" sz="1800" b="1" i="0" u="none" strike="noStrike" cap="none" normalizeH="0" baseline="0" dirty="0">
                <a:ln>
                  <a:noFill/>
                </a:ln>
                <a:solidFill>
                  <a:schemeClr val="tx1"/>
                </a:solidFill>
                <a:effectLst/>
                <a:latin typeface="Arial" panose="020B0604020202020204" pitchFamily="34" charset="0"/>
              </a:rPr>
              <a:t>VIP to Premium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LioCinema:</a:t>
            </a:r>
            <a:r>
              <a:rPr kumimoji="0" lang="en-US" altLang="en-US" sz="1800" b="0" i="0" u="none" strike="noStrike" cap="none" normalizeH="0" baseline="0" dirty="0">
                <a:ln>
                  <a:noFill/>
                </a:ln>
                <a:solidFill>
                  <a:schemeClr val="tx1"/>
                </a:solidFill>
                <a:effectLst/>
                <a:latin typeface="Arial" panose="020B0604020202020204" pitchFamily="34" charset="0"/>
              </a:rPr>
              <a:t> Most common upgrade pattern → </a:t>
            </a:r>
            <a:r>
              <a:rPr kumimoji="0" lang="en-US" altLang="en-US" sz="1800" b="1" i="0" u="none" strike="noStrike" cap="none" normalizeH="0" baseline="0" dirty="0">
                <a:ln>
                  <a:noFill/>
                </a:ln>
                <a:solidFill>
                  <a:schemeClr val="tx1"/>
                </a:solidFill>
                <a:effectLst/>
                <a:latin typeface="Arial" panose="020B0604020202020204" pitchFamily="34" charset="0"/>
              </a:rPr>
              <a:t>Free to Basic</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9" name="Picture 8">
            <a:extLst>
              <a:ext uri="{FF2B5EF4-FFF2-40B4-BE49-F238E27FC236}">
                <a16:creationId xmlns:a16="http://schemas.microsoft.com/office/drawing/2014/main" id="{F41E6192-365A-4979-BDA5-9CB5F4A7E642}"/>
              </a:ext>
            </a:extLst>
          </p:cNvPr>
          <p:cNvPicPr>
            <a:picLocks noChangeAspect="1"/>
          </p:cNvPicPr>
          <p:nvPr/>
        </p:nvPicPr>
        <p:blipFill>
          <a:blip r:embed="rId2"/>
          <a:stretch>
            <a:fillRect/>
          </a:stretch>
        </p:blipFill>
        <p:spPr>
          <a:xfrm>
            <a:off x="1219269" y="3321143"/>
            <a:ext cx="9064487" cy="2941982"/>
          </a:xfrm>
          <a:prstGeom prst="rect">
            <a:avLst/>
          </a:prstGeom>
        </p:spPr>
      </p:pic>
    </p:spTree>
    <p:extLst>
      <p:ext uri="{BB962C8B-B14F-4D97-AF65-F5344CB8AC3E}">
        <p14:creationId xmlns:p14="http://schemas.microsoft.com/office/powerpoint/2010/main" val="1841672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{732F04C9-6389-471D-842F-487A5DA2CB13}tf03457452</Template>
  <TotalTime>678</TotalTime>
  <Words>961</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Resume Project challenge #14</vt:lpstr>
      <vt:lpstr>Problem statement </vt:lpstr>
      <vt:lpstr>PowerPoint Presentation</vt:lpstr>
      <vt:lpstr>Total Users &amp; Growth Trends</vt:lpstr>
      <vt:lpstr>Content Library Comparison </vt:lpstr>
      <vt:lpstr>User Demographics  </vt:lpstr>
      <vt:lpstr>Watch Time Analysis</vt:lpstr>
      <vt:lpstr>Downgrade Trends </vt:lpstr>
      <vt:lpstr>Upgrade Patterns </vt:lpstr>
      <vt:lpstr>Paid Users Distribution </vt:lpstr>
      <vt:lpstr> Active vs. Inactive Users </vt:lpstr>
      <vt:lpstr>Revenue analysis</vt:lpstr>
      <vt:lpstr>Secondary 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Project challenge #14</dc:title>
  <dc:creator>HP</dc:creator>
  <cp:lastModifiedBy>HP</cp:lastModifiedBy>
  <cp:revision>22</cp:revision>
  <dcterms:created xsi:type="dcterms:W3CDTF">2025-02-21T05:40:35Z</dcterms:created>
  <dcterms:modified xsi:type="dcterms:W3CDTF">2025-02-22T13:52:53Z</dcterms:modified>
</cp:coreProperties>
</file>