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27"/>
    <p:restoredTop sz="94614"/>
  </p:normalViewPr>
  <p:slideViewPr>
    <p:cSldViewPr snapToGrid="0">
      <p:cViewPr varScale="1">
        <p:scale>
          <a:sx n="96" d="100"/>
          <a:sy n="96" d="100"/>
        </p:scale>
        <p:origin x="20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8/28/24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2538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8/28/24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6182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8/28/24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78602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8/28/24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2159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8/28/24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33867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8/28/24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082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8/28/24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18890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8/28/24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1754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8/28/24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4556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8/28/24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83319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8/28/24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51609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8/28/24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459170910"/>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80" r:id="rId10"/>
    <p:sldLayoutId id="21474837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5" name="Rectangle 54">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590D2A54-3EE0-3BBC-06A3-A87305C6F619}"/>
              </a:ext>
            </a:extLst>
          </p:cNvPr>
          <p:cNvPicPr>
            <a:picLocks noChangeAspect="1"/>
          </p:cNvPicPr>
          <p:nvPr/>
        </p:nvPicPr>
        <p:blipFill>
          <a:blip r:embed="rId2">
            <a:alphaModFix/>
          </a:blip>
          <a:srcRect r="5" b="1"/>
          <a:stretch/>
        </p:blipFill>
        <p:spPr>
          <a:xfrm>
            <a:off x="20" y="10"/>
            <a:ext cx="12188932" cy="6856614"/>
          </a:xfrm>
          <a:prstGeom prst="rect">
            <a:avLst/>
          </a:prstGeom>
        </p:spPr>
      </p:pic>
      <p:sp>
        <p:nvSpPr>
          <p:cNvPr id="57" name="Rectangle 56">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0C8B6C-EFB6-3994-47C3-91D5CD15D63A}"/>
              </a:ext>
            </a:extLst>
          </p:cNvPr>
          <p:cNvSpPr>
            <a:spLocks noGrp="1"/>
          </p:cNvSpPr>
          <p:nvPr>
            <p:ph type="ctrTitle"/>
          </p:nvPr>
        </p:nvSpPr>
        <p:spPr>
          <a:xfrm>
            <a:off x="1005654" y="565846"/>
            <a:ext cx="4958128" cy="3755144"/>
          </a:xfrm>
        </p:spPr>
        <p:txBody>
          <a:bodyPr anchor="b">
            <a:normAutofit/>
          </a:bodyPr>
          <a:lstStyle/>
          <a:p>
            <a:pPr algn="l"/>
            <a:r>
              <a:rPr lang="en-US" sz="5400" dirty="0">
                <a:solidFill>
                  <a:srgbClr val="FFFFFF"/>
                </a:solidFill>
              </a:rPr>
              <a:t>Predicting Olympic Medal Counts</a:t>
            </a:r>
            <a:endParaRPr lang="en-US" sz="5400">
              <a:solidFill>
                <a:srgbClr val="FFFFFF"/>
              </a:solidFill>
            </a:endParaRPr>
          </a:p>
        </p:txBody>
      </p:sp>
      <p:sp>
        <p:nvSpPr>
          <p:cNvPr id="3" name="Subtitle 2">
            <a:extLst>
              <a:ext uri="{FF2B5EF4-FFF2-40B4-BE49-F238E27FC236}">
                <a16:creationId xmlns:a16="http://schemas.microsoft.com/office/drawing/2014/main" id="{77D18D71-3313-6C21-7742-A30CBD3FCB61}"/>
              </a:ext>
            </a:extLst>
          </p:cNvPr>
          <p:cNvSpPr>
            <a:spLocks noGrp="1"/>
          </p:cNvSpPr>
          <p:nvPr>
            <p:ph type="subTitle" idx="1"/>
          </p:nvPr>
        </p:nvSpPr>
        <p:spPr>
          <a:xfrm>
            <a:off x="1005654" y="4456143"/>
            <a:ext cx="4958128" cy="1765055"/>
          </a:xfrm>
        </p:spPr>
        <p:txBody>
          <a:bodyPr anchor="t">
            <a:normAutofit/>
          </a:bodyPr>
          <a:lstStyle/>
          <a:p>
            <a:pPr algn="l"/>
            <a:r>
              <a:rPr lang="en-US" sz="2200" dirty="0">
                <a:solidFill>
                  <a:srgbClr val="FFFFFF"/>
                </a:solidFill>
              </a:rPr>
              <a:t>Using Machine Learning and Deep Learning</a:t>
            </a:r>
            <a:endParaRPr lang="en-US" sz="2200">
              <a:solidFill>
                <a:srgbClr val="FFFFFF"/>
              </a:solidFill>
            </a:endParaRPr>
          </a:p>
          <a:p>
            <a:pPr algn="l"/>
            <a:r>
              <a:rPr lang="en-US" sz="2200" dirty="0">
                <a:solidFill>
                  <a:srgbClr val="FFFFFF"/>
                </a:solidFill>
              </a:rPr>
              <a:t>By Balkrishna M </a:t>
            </a:r>
            <a:r>
              <a:rPr lang="en-US" sz="2200">
                <a:solidFill>
                  <a:srgbClr val="FFFFFF"/>
                </a:solidFill>
              </a:rPr>
              <a:t>Mottannavar</a:t>
            </a:r>
          </a:p>
        </p:txBody>
      </p:sp>
      <p:grpSp>
        <p:nvGrpSpPr>
          <p:cNvPr id="59"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60" name="Freeform: Shape 59">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6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6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1" name="Freeform: Shape 7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70" name="Freeform: Shape 6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74661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8F16C-611B-2305-131B-130A3214C7D1}"/>
              </a:ext>
            </a:extLst>
          </p:cNvPr>
          <p:cNvSpPr>
            <a:spLocks noGrp="1"/>
          </p:cNvSpPr>
          <p:nvPr>
            <p:ph type="title"/>
          </p:nvPr>
        </p:nvSpPr>
        <p:spPr/>
        <p:txBody>
          <a:bodyPr/>
          <a:lstStyle/>
          <a:p>
            <a:r>
              <a:rPr lang="en-US" dirty="0"/>
              <a:t>Exploratory Data Analysis (EDA)</a:t>
            </a:r>
          </a:p>
        </p:txBody>
      </p:sp>
      <p:pic>
        <p:nvPicPr>
          <p:cNvPr id="5" name="Content Placeholder 4">
            <a:extLst>
              <a:ext uri="{FF2B5EF4-FFF2-40B4-BE49-F238E27FC236}">
                <a16:creationId xmlns:a16="http://schemas.microsoft.com/office/drawing/2014/main" id="{20CA20A3-0238-AA13-7D82-F31B341F7695}"/>
              </a:ext>
            </a:extLst>
          </p:cNvPr>
          <p:cNvPicPr>
            <a:picLocks noGrp="1" noChangeAspect="1"/>
          </p:cNvPicPr>
          <p:nvPr>
            <p:ph idx="1"/>
          </p:nvPr>
        </p:nvPicPr>
        <p:blipFill>
          <a:blip r:embed="rId2"/>
          <a:stretch>
            <a:fillRect/>
          </a:stretch>
        </p:blipFill>
        <p:spPr>
          <a:xfrm>
            <a:off x="939800" y="1816100"/>
            <a:ext cx="10312400" cy="3225800"/>
          </a:xfrm>
        </p:spPr>
      </p:pic>
      <p:sp>
        <p:nvSpPr>
          <p:cNvPr id="6" name="TextBox 5">
            <a:extLst>
              <a:ext uri="{FF2B5EF4-FFF2-40B4-BE49-F238E27FC236}">
                <a16:creationId xmlns:a16="http://schemas.microsoft.com/office/drawing/2014/main" id="{E314916A-E371-9A9C-6D3C-FB697DCB5F7D}"/>
              </a:ext>
            </a:extLst>
          </p:cNvPr>
          <p:cNvSpPr txBox="1"/>
          <p:nvPr/>
        </p:nvSpPr>
        <p:spPr>
          <a:xfrm>
            <a:off x="2862935" y="5381469"/>
            <a:ext cx="6466129"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Fig. Summary Statistics for Numerical Features of the Dataset</a:t>
            </a:r>
          </a:p>
        </p:txBody>
      </p:sp>
    </p:spTree>
    <p:extLst>
      <p:ext uri="{BB962C8B-B14F-4D97-AF65-F5344CB8AC3E}">
        <p14:creationId xmlns:p14="http://schemas.microsoft.com/office/powerpoint/2010/main" val="3047300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43FF1-DFDB-2FAA-146F-798D2FA21382}"/>
              </a:ext>
            </a:extLst>
          </p:cNvPr>
          <p:cNvSpPr>
            <a:spLocks noGrp="1"/>
          </p:cNvSpPr>
          <p:nvPr>
            <p:ph type="title"/>
          </p:nvPr>
        </p:nvSpPr>
        <p:spPr/>
        <p:txBody>
          <a:bodyPr/>
          <a:lstStyle/>
          <a:p>
            <a:r>
              <a:rPr lang="en-US" dirty="0"/>
              <a:t>Data Visualization</a:t>
            </a:r>
          </a:p>
        </p:txBody>
      </p:sp>
      <p:pic>
        <p:nvPicPr>
          <p:cNvPr id="5" name="Content Placeholder 4">
            <a:extLst>
              <a:ext uri="{FF2B5EF4-FFF2-40B4-BE49-F238E27FC236}">
                <a16:creationId xmlns:a16="http://schemas.microsoft.com/office/drawing/2014/main" id="{F06779FE-0D81-BFD3-49C1-E1005BFE9C41}"/>
              </a:ext>
            </a:extLst>
          </p:cNvPr>
          <p:cNvPicPr>
            <a:picLocks noGrp="1" noChangeAspect="1"/>
          </p:cNvPicPr>
          <p:nvPr>
            <p:ph idx="1"/>
          </p:nvPr>
        </p:nvPicPr>
        <p:blipFill>
          <a:blip r:embed="rId2"/>
          <a:stretch>
            <a:fillRect/>
          </a:stretch>
        </p:blipFill>
        <p:spPr>
          <a:xfrm>
            <a:off x="838200" y="1810635"/>
            <a:ext cx="7252230" cy="4351338"/>
          </a:xfrm>
        </p:spPr>
      </p:pic>
      <p:sp>
        <p:nvSpPr>
          <p:cNvPr id="6" name="TextBox 5">
            <a:extLst>
              <a:ext uri="{FF2B5EF4-FFF2-40B4-BE49-F238E27FC236}">
                <a16:creationId xmlns:a16="http://schemas.microsoft.com/office/drawing/2014/main" id="{8C40F08E-EA19-7991-C66A-7CA2223C1F26}"/>
              </a:ext>
            </a:extLst>
          </p:cNvPr>
          <p:cNvSpPr txBox="1"/>
          <p:nvPr/>
        </p:nvSpPr>
        <p:spPr>
          <a:xfrm>
            <a:off x="8334531" y="2001145"/>
            <a:ext cx="3612630" cy="3970318"/>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Findings:</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No medals or zero medals are won by most of the time.</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0 to 20 medals are won more frequently.</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This is because winning the medal is a rare scenario which comes at the cost of competition, countries’ funds over sports department for training and maintenance, and moreover the Olympics is not conducted very frequently but only once in every four years.  </a:t>
            </a:r>
          </a:p>
        </p:txBody>
      </p:sp>
    </p:spTree>
    <p:extLst>
      <p:ext uri="{BB962C8B-B14F-4D97-AF65-F5344CB8AC3E}">
        <p14:creationId xmlns:p14="http://schemas.microsoft.com/office/powerpoint/2010/main" val="3095033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3727-6B41-EF50-11DC-D9314DB98E9D}"/>
              </a:ext>
            </a:extLst>
          </p:cNvPr>
          <p:cNvSpPr>
            <a:spLocks noGrp="1"/>
          </p:cNvSpPr>
          <p:nvPr>
            <p:ph type="title"/>
          </p:nvPr>
        </p:nvSpPr>
        <p:spPr/>
        <p:txBody>
          <a:bodyPr/>
          <a:lstStyle/>
          <a:p>
            <a:r>
              <a:rPr lang="en-US" dirty="0"/>
              <a:t>Data Visualization</a:t>
            </a:r>
          </a:p>
        </p:txBody>
      </p:sp>
      <p:pic>
        <p:nvPicPr>
          <p:cNvPr id="5" name="Content Placeholder 4">
            <a:extLst>
              <a:ext uri="{FF2B5EF4-FFF2-40B4-BE49-F238E27FC236}">
                <a16:creationId xmlns:a16="http://schemas.microsoft.com/office/drawing/2014/main" id="{7CA22A08-15C1-66E8-A583-4E2E42D41065}"/>
              </a:ext>
            </a:extLst>
          </p:cNvPr>
          <p:cNvPicPr>
            <a:picLocks noGrp="1" noChangeAspect="1"/>
          </p:cNvPicPr>
          <p:nvPr>
            <p:ph idx="1"/>
          </p:nvPr>
        </p:nvPicPr>
        <p:blipFill>
          <a:blip r:embed="rId2"/>
          <a:stretch>
            <a:fillRect/>
          </a:stretch>
        </p:blipFill>
        <p:spPr>
          <a:xfrm>
            <a:off x="838200" y="1761891"/>
            <a:ext cx="7252230" cy="4351338"/>
          </a:xfrm>
        </p:spPr>
      </p:pic>
      <p:sp>
        <p:nvSpPr>
          <p:cNvPr id="6" name="TextBox 5">
            <a:extLst>
              <a:ext uri="{FF2B5EF4-FFF2-40B4-BE49-F238E27FC236}">
                <a16:creationId xmlns:a16="http://schemas.microsoft.com/office/drawing/2014/main" id="{86AA410A-9758-96F5-3CC0-F97F3EE003E7}"/>
              </a:ext>
            </a:extLst>
          </p:cNvPr>
          <p:cNvSpPr txBox="1"/>
          <p:nvPr/>
        </p:nvSpPr>
        <p:spPr>
          <a:xfrm>
            <a:off x="8259579" y="2229400"/>
            <a:ext cx="3777522" cy="3416320"/>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Findings:</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Highest GDP Continents won more medals than lower GDP Continents.</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Hence GDP is found to be the impactful feature on number of medals won by a country.</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graph also shows a positive relationship between population and the medals won by the country.</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20167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40030-3DA3-F415-F900-8B909CB754E4}"/>
              </a:ext>
            </a:extLst>
          </p:cNvPr>
          <p:cNvSpPr>
            <a:spLocks noGrp="1"/>
          </p:cNvSpPr>
          <p:nvPr>
            <p:ph type="title"/>
          </p:nvPr>
        </p:nvSpPr>
        <p:spPr/>
        <p:txBody>
          <a:bodyPr/>
          <a:lstStyle/>
          <a:p>
            <a:r>
              <a:rPr lang="en-US" dirty="0"/>
              <a:t>Data Visualization</a:t>
            </a:r>
          </a:p>
        </p:txBody>
      </p:sp>
      <p:pic>
        <p:nvPicPr>
          <p:cNvPr id="5" name="Content Placeholder 4">
            <a:extLst>
              <a:ext uri="{FF2B5EF4-FFF2-40B4-BE49-F238E27FC236}">
                <a16:creationId xmlns:a16="http://schemas.microsoft.com/office/drawing/2014/main" id="{167F23FC-36C3-7853-F8B9-1A0791357683}"/>
              </a:ext>
            </a:extLst>
          </p:cNvPr>
          <p:cNvPicPr>
            <a:picLocks noGrp="1" noChangeAspect="1"/>
          </p:cNvPicPr>
          <p:nvPr>
            <p:ph idx="1"/>
          </p:nvPr>
        </p:nvPicPr>
        <p:blipFill>
          <a:blip r:embed="rId2"/>
          <a:stretch>
            <a:fillRect/>
          </a:stretch>
        </p:blipFill>
        <p:spPr>
          <a:xfrm>
            <a:off x="838200" y="1840616"/>
            <a:ext cx="7252230" cy="4351338"/>
          </a:xfrm>
        </p:spPr>
      </p:pic>
      <p:sp>
        <p:nvSpPr>
          <p:cNvPr id="6" name="TextBox 5">
            <a:extLst>
              <a:ext uri="{FF2B5EF4-FFF2-40B4-BE49-F238E27FC236}">
                <a16:creationId xmlns:a16="http://schemas.microsoft.com/office/drawing/2014/main" id="{7B9470AD-2856-1917-6FAB-687CFA8E64AE}"/>
              </a:ext>
            </a:extLst>
          </p:cNvPr>
          <p:cNvSpPr txBox="1"/>
          <p:nvPr/>
        </p:nvSpPr>
        <p:spPr>
          <a:xfrm>
            <a:off x="8274570" y="2308125"/>
            <a:ext cx="3717559" cy="3416320"/>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Findings:</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In support with GDP vs Total Medals won graph this also shows the higher GDP continents have won more medals.</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We can find that Oceania has one the most medals but can also find huge outliers in North America, Europe, and Asia.</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South America is the least continent that won the medals.</a:t>
            </a:r>
          </a:p>
        </p:txBody>
      </p:sp>
    </p:spTree>
    <p:extLst>
      <p:ext uri="{BB962C8B-B14F-4D97-AF65-F5344CB8AC3E}">
        <p14:creationId xmlns:p14="http://schemas.microsoft.com/office/powerpoint/2010/main" val="4258526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FD7C-0605-2A18-8BC0-8F29692A9A3A}"/>
              </a:ext>
            </a:extLst>
          </p:cNvPr>
          <p:cNvSpPr>
            <a:spLocks noGrp="1"/>
          </p:cNvSpPr>
          <p:nvPr>
            <p:ph type="title"/>
          </p:nvPr>
        </p:nvSpPr>
        <p:spPr/>
        <p:txBody>
          <a:bodyPr/>
          <a:lstStyle/>
          <a:p>
            <a:r>
              <a:rPr lang="en-US" dirty="0"/>
              <a:t>Data Visualization</a:t>
            </a:r>
          </a:p>
        </p:txBody>
      </p:sp>
      <p:pic>
        <p:nvPicPr>
          <p:cNvPr id="5" name="Content Placeholder 4">
            <a:extLst>
              <a:ext uri="{FF2B5EF4-FFF2-40B4-BE49-F238E27FC236}">
                <a16:creationId xmlns:a16="http://schemas.microsoft.com/office/drawing/2014/main" id="{BB017863-5940-E813-F1F3-6FB99C3C33D0}"/>
              </a:ext>
            </a:extLst>
          </p:cNvPr>
          <p:cNvPicPr>
            <a:picLocks noGrp="1" noChangeAspect="1"/>
          </p:cNvPicPr>
          <p:nvPr>
            <p:ph idx="1"/>
          </p:nvPr>
        </p:nvPicPr>
        <p:blipFill>
          <a:blip r:embed="rId2"/>
          <a:stretch>
            <a:fillRect/>
          </a:stretch>
        </p:blipFill>
        <p:spPr>
          <a:xfrm>
            <a:off x="838200" y="1870595"/>
            <a:ext cx="6527007" cy="4351338"/>
          </a:xfrm>
        </p:spPr>
      </p:pic>
      <p:sp>
        <p:nvSpPr>
          <p:cNvPr id="6" name="TextBox 5">
            <a:extLst>
              <a:ext uri="{FF2B5EF4-FFF2-40B4-BE49-F238E27FC236}">
                <a16:creationId xmlns:a16="http://schemas.microsoft.com/office/drawing/2014/main" id="{8EE03C00-2C10-C218-07B8-B2E7C3057FFF}"/>
              </a:ext>
            </a:extLst>
          </p:cNvPr>
          <p:cNvSpPr txBox="1"/>
          <p:nvPr/>
        </p:nvSpPr>
        <p:spPr>
          <a:xfrm>
            <a:off x="7480092" y="2615103"/>
            <a:ext cx="4467069" cy="286232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Findings:</a:t>
            </a:r>
          </a:p>
          <a:p>
            <a:pPr marL="285750" indent="-285750" algn="just">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0.83 that 83% relationship between GDP and Total Medals won.</a:t>
            </a:r>
          </a:p>
          <a:p>
            <a:pPr marL="285750" indent="-285750" algn="just">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Followed by Population and Total Medals won which is 41%.</a:t>
            </a:r>
          </a:p>
          <a:p>
            <a:pPr marL="285750" indent="-285750" algn="just">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It is shocking that there is a poor relationship between </a:t>
            </a:r>
            <a:r>
              <a:rPr lang="en-US" dirty="0" err="1">
                <a:latin typeface="Tahoma" panose="020B0604030504040204" pitchFamily="34" charset="0"/>
                <a:ea typeface="Tahoma" panose="020B0604030504040204" pitchFamily="34" charset="0"/>
                <a:cs typeface="Tahoma" panose="020B0604030504040204" pitchFamily="34" charset="0"/>
              </a:rPr>
              <a:t>sports_index</a:t>
            </a:r>
            <a:r>
              <a:rPr lang="en-US" dirty="0">
                <a:latin typeface="Tahoma" panose="020B0604030504040204" pitchFamily="34" charset="0"/>
                <a:ea typeface="Tahoma" panose="020B0604030504040204" pitchFamily="34" charset="0"/>
                <a:cs typeface="Tahoma" panose="020B0604030504040204" pitchFamily="34" charset="0"/>
              </a:rPr>
              <a:t> and total medal won by that country i.e.,    -0.13. As this index indicates country’s sports infrastructure and support.</a:t>
            </a:r>
          </a:p>
        </p:txBody>
      </p:sp>
    </p:spTree>
    <p:extLst>
      <p:ext uri="{BB962C8B-B14F-4D97-AF65-F5344CB8AC3E}">
        <p14:creationId xmlns:p14="http://schemas.microsoft.com/office/powerpoint/2010/main" val="885047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1" name="Freeform: Shape 40">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F932CFA-940D-8EB5-23B1-F560DE9060AD}"/>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400" kern="1200" dirty="0">
                <a:solidFill>
                  <a:schemeClr val="tx2"/>
                </a:solidFill>
                <a:latin typeface="+mj-lt"/>
                <a:ea typeface="+mj-ea"/>
                <a:cs typeface="+mj-cs"/>
              </a:rPr>
              <a:t>Machine Learning</a:t>
            </a:r>
          </a:p>
        </p:txBody>
      </p:sp>
      <p:grpSp>
        <p:nvGrpSpPr>
          <p:cNvPr id="50"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1" name="Straight Connector 50">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7" name="Graphic 6" descr="Head with Gears">
            <a:extLst>
              <a:ext uri="{FF2B5EF4-FFF2-40B4-BE49-F238E27FC236}">
                <a16:creationId xmlns:a16="http://schemas.microsoft.com/office/drawing/2014/main" id="{250D990D-B737-7756-5C01-B74BE783EE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9233" y="567942"/>
            <a:ext cx="5716862" cy="5716862"/>
          </a:xfrm>
          <a:prstGeom prst="rect">
            <a:avLst/>
          </a:prstGeom>
        </p:spPr>
      </p:pic>
      <p:grpSp>
        <p:nvGrpSpPr>
          <p:cNvPr id="54"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42313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01C0-0BBD-A670-ECC2-43C90EA1556C}"/>
              </a:ext>
            </a:extLst>
          </p:cNvPr>
          <p:cNvSpPr>
            <a:spLocks noGrp="1"/>
          </p:cNvSpPr>
          <p:nvPr>
            <p:ph type="title"/>
          </p:nvPr>
        </p:nvSpPr>
        <p:spPr/>
        <p:txBody>
          <a:bodyPr/>
          <a:lstStyle/>
          <a:p>
            <a:r>
              <a:rPr lang="en-US" dirty="0"/>
              <a:t>Simple Linear Regression</a:t>
            </a:r>
          </a:p>
        </p:txBody>
      </p:sp>
      <p:pic>
        <p:nvPicPr>
          <p:cNvPr id="5" name="Content Placeholder 4">
            <a:extLst>
              <a:ext uri="{FF2B5EF4-FFF2-40B4-BE49-F238E27FC236}">
                <a16:creationId xmlns:a16="http://schemas.microsoft.com/office/drawing/2014/main" id="{E80B4608-A4C6-3C01-3B9B-87344562C141}"/>
              </a:ext>
            </a:extLst>
          </p:cNvPr>
          <p:cNvPicPr>
            <a:picLocks noGrp="1" noChangeAspect="1"/>
          </p:cNvPicPr>
          <p:nvPr>
            <p:ph idx="1"/>
          </p:nvPr>
        </p:nvPicPr>
        <p:blipFill>
          <a:blip r:embed="rId2"/>
          <a:stretch>
            <a:fillRect/>
          </a:stretch>
        </p:blipFill>
        <p:spPr>
          <a:xfrm>
            <a:off x="714994" y="1525796"/>
            <a:ext cx="4597747" cy="4597747"/>
          </a:xfrm>
        </p:spPr>
      </p:pic>
      <p:sp>
        <p:nvSpPr>
          <p:cNvPr id="6" name="TextBox 5">
            <a:extLst>
              <a:ext uri="{FF2B5EF4-FFF2-40B4-BE49-F238E27FC236}">
                <a16:creationId xmlns:a16="http://schemas.microsoft.com/office/drawing/2014/main" id="{33E4DCEC-5C8E-5053-D2E0-CC2D7659F446}"/>
              </a:ext>
            </a:extLst>
          </p:cNvPr>
          <p:cNvSpPr txBox="1"/>
          <p:nvPr/>
        </p:nvSpPr>
        <p:spPr>
          <a:xfrm>
            <a:off x="708045" y="6123543"/>
            <a:ext cx="4611647"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Fig: Simple Linear Regression Code Snippet</a:t>
            </a:r>
          </a:p>
        </p:txBody>
      </p:sp>
      <p:pic>
        <p:nvPicPr>
          <p:cNvPr id="8" name="Picture 7">
            <a:extLst>
              <a:ext uri="{FF2B5EF4-FFF2-40B4-BE49-F238E27FC236}">
                <a16:creationId xmlns:a16="http://schemas.microsoft.com/office/drawing/2014/main" id="{54CACDC2-8FFA-D62D-0EFF-166CBFC7C737}"/>
              </a:ext>
            </a:extLst>
          </p:cNvPr>
          <p:cNvPicPr>
            <a:picLocks noChangeAspect="1"/>
          </p:cNvPicPr>
          <p:nvPr/>
        </p:nvPicPr>
        <p:blipFill>
          <a:blip r:embed="rId3"/>
          <a:stretch>
            <a:fillRect/>
          </a:stretch>
        </p:blipFill>
        <p:spPr>
          <a:xfrm>
            <a:off x="6380812" y="1525796"/>
            <a:ext cx="4699000" cy="2768600"/>
          </a:xfrm>
          <a:prstGeom prst="rect">
            <a:avLst/>
          </a:prstGeom>
        </p:spPr>
      </p:pic>
      <p:sp>
        <p:nvSpPr>
          <p:cNvPr id="9" name="TextBox 8">
            <a:extLst>
              <a:ext uri="{FF2B5EF4-FFF2-40B4-BE49-F238E27FC236}">
                <a16:creationId xmlns:a16="http://schemas.microsoft.com/office/drawing/2014/main" id="{5EE504CA-CC0D-F25E-421E-ACFC8493F745}"/>
              </a:ext>
            </a:extLst>
          </p:cNvPr>
          <p:cNvSpPr txBox="1"/>
          <p:nvPr/>
        </p:nvSpPr>
        <p:spPr>
          <a:xfrm>
            <a:off x="6879261" y="4276409"/>
            <a:ext cx="3901774"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Fig: Simple linear Regression Output</a:t>
            </a:r>
          </a:p>
        </p:txBody>
      </p:sp>
      <p:sp>
        <p:nvSpPr>
          <p:cNvPr id="10" name="TextBox 9">
            <a:extLst>
              <a:ext uri="{FF2B5EF4-FFF2-40B4-BE49-F238E27FC236}">
                <a16:creationId xmlns:a16="http://schemas.microsoft.com/office/drawing/2014/main" id="{114303F3-5534-B740-0E4C-9C3ED03AA187}"/>
              </a:ext>
            </a:extLst>
          </p:cNvPr>
          <p:cNvSpPr txBox="1"/>
          <p:nvPr/>
        </p:nvSpPr>
        <p:spPr>
          <a:xfrm>
            <a:off x="5544903" y="4643954"/>
            <a:ext cx="6370819" cy="2031325"/>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Interpretation:</a:t>
            </a:r>
          </a:p>
          <a:p>
            <a:pPr marL="285750" indent="-285750" algn="just">
              <a:buFont typeface="Arial" panose="020B0604020202020204" pitchFamily="34" charset="0"/>
              <a:buChar char="•"/>
            </a:pPr>
            <a:r>
              <a:rPr lang="en-GB" b="0" i="0" dirty="0">
                <a:effectLst/>
                <a:latin typeface="Tahoma" panose="020B0604030504040204" pitchFamily="34" charset="0"/>
                <a:ea typeface="Tahoma" panose="020B0604030504040204" pitchFamily="34" charset="0"/>
                <a:cs typeface="Tahoma" panose="020B0604030504040204" pitchFamily="34" charset="0"/>
              </a:rPr>
              <a:t>GDP appears to be the best single predictor among the features, with a positive R² value, though the overall predictive power is still limited.</a:t>
            </a:r>
          </a:p>
          <a:p>
            <a:pPr marL="285750" indent="-285750" algn="just">
              <a:buFont typeface="Arial" panose="020B0604020202020204" pitchFamily="34" charset="0"/>
              <a:buChar char="•"/>
            </a:pPr>
            <a:r>
              <a:rPr lang="en-GB" b="0" i="0" dirty="0">
                <a:effectLst/>
                <a:latin typeface="Tahoma" panose="020B0604030504040204" pitchFamily="34" charset="0"/>
                <a:ea typeface="Tahoma" panose="020B0604030504040204" pitchFamily="34" charset="0"/>
                <a:cs typeface="Tahoma" panose="020B0604030504040204" pitchFamily="34" charset="0"/>
              </a:rPr>
              <a:t>Population and Olympics Index have slightly better performance than Sports Index, but they still do not explain much of the variance.</a:t>
            </a:r>
          </a:p>
        </p:txBody>
      </p:sp>
    </p:spTree>
    <p:extLst>
      <p:ext uri="{BB962C8B-B14F-4D97-AF65-F5344CB8AC3E}">
        <p14:creationId xmlns:p14="http://schemas.microsoft.com/office/powerpoint/2010/main" val="445451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BE3F-04AC-B3C6-2AA8-00DB62049260}"/>
              </a:ext>
            </a:extLst>
          </p:cNvPr>
          <p:cNvSpPr>
            <a:spLocks noGrp="1"/>
          </p:cNvSpPr>
          <p:nvPr>
            <p:ph type="title"/>
          </p:nvPr>
        </p:nvSpPr>
        <p:spPr/>
        <p:txBody>
          <a:bodyPr/>
          <a:lstStyle/>
          <a:p>
            <a:r>
              <a:rPr lang="en-US" dirty="0"/>
              <a:t>Multiple Linear Regression</a:t>
            </a:r>
          </a:p>
        </p:txBody>
      </p:sp>
      <p:sp>
        <p:nvSpPr>
          <p:cNvPr id="6" name="TextBox 5">
            <a:extLst>
              <a:ext uri="{FF2B5EF4-FFF2-40B4-BE49-F238E27FC236}">
                <a16:creationId xmlns:a16="http://schemas.microsoft.com/office/drawing/2014/main" id="{D78AD9D8-C872-0D8A-08DD-51F355F014F9}"/>
              </a:ext>
            </a:extLst>
          </p:cNvPr>
          <p:cNvSpPr txBox="1"/>
          <p:nvPr/>
        </p:nvSpPr>
        <p:spPr>
          <a:xfrm>
            <a:off x="307933" y="6082348"/>
            <a:ext cx="5950603"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Fig: Multiple Linear Regression Code Snippet and Output</a:t>
            </a:r>
          </a:p>
        </p:txBody>
      </p:sp>
      <p:sp>
        <p:nvSpPr>
          <p:cNvPr id="12" name="TextBox 11">
            <a:extLst>
              <a:ext uri="{FF2B5EF4-FFF2-40B4-BE49-F238E27FC236}">
                <a16:creationId xmlns:a16="http://schemas.microsoft.com/office/drawing/2014/main" id="{0F9A6D35-FDED-7A24-610F-4DDA506FD90A}"/>
              </a:ext>
            </a:extLst>
          </p:cNvPr>
          <p:cNvSpPr txBox="1"/>
          <p:nvPr/>
        </p:nvSpPr>
        <p:spPr>
          <a:xfrm>
            <a:off x="6096000" y="1465700"/>
            <a:ext cx="5828907" cy="4801314"/>
          </a:xfrm>
          <a:prstGeom prst="rect">
            <a:avLst/>
          </a:prstGeom>
          <a:noFill/>
        </p:spPr>
        <p:txBody>
          <a:bodyPr wrap="square" rtlCol="0">
            <a:spAutoFit/>
          </a:bodyPr>
          <a:lstStyle/>
          <a:p>
            <a:pPr algn="just"/>
            <a:r>
              <a:rPr lang="en-GB" b="0" i="0" dirty="0">
                <a:effectLst/>
                <a:latin typeface="Tahoma" panose="020B0604030504040204" pitchFamily="34" charset="0"/>
                <a:ea typeface="Tahoma" panose="020B0604030504040204" pitchFamily="34" charset="0"/>
                <a:cs typeface="Tahoma" panose="020B0604030504040204" pitchFamily="34" charset="0"/>
              </a:rPr>
              <a:t>Interpretation:</a:t>
            </a:r>
          </a:p>
          <a:p>
            <a:pPr marL="285750" indent="-285750" algn="just">
              <a:buFont typeface="Arial" panose="020B0604020202020204" pitchFamily="34" charset="0"/>
              <a:buChar char="•"/>
            </a:pPr>
            <a:r>
              <a:rPr lang="en-GB" b="0" i="0" dirty="0">
                <a:effectLst/>
                <a:latin typeface="Tahoma" panose="020B0604030504040204" pitchFamily="34" charset="0"/>
                <a:ea typeface="Tahoma" panose="020B0604030504040204" pitchFamily="34" charset="0"/>
                <a:cs typeface="Tahoma" panose="020B0604030504040204" pitchFamily="34" charset="0"/>
              </a:rPr>
              <a:t>Improved MAE: The MAE has improved compared to the individual feature models, indicating that the combined model is more accurate in predicting the total number of medals.</a:t>
            </a:r>
          </a:p>
          <a:p>
            <a:pPr marL="285750" indent="-285750" algn="just">
              <a:buFont typeface="Arial" panose="020B0604020202020204" pitchFamily="34" charset="0"/>
              <a:buChar char="•"/>
            </a:pPr>
            <a:r>
              <a:rPr lang="en-GB" b="0" i="0" dirty="0">
                <a:effectLst/>
                <a:latin typeface="Tahoma" panose="020B0604030504040204" pitchFamily="34" charset="0"/>
                <a:ea typeface="Tahoma" panose="020B0604030504040204" pitchFamily="34" charset="0"/>
                <a:cs typeface="Tahoma" panose="020B0604030504040204" pitchFamily="34" charset="0"/>
              </a:rPr>
              <a:t>Positive R² Score: The R² score of 0.18 suggests that the combined model explains around 18% of the variance in the total number of medals, which is an improvement over the individual models but still leaves a lot of unexplained variance.</a:t>
            </a:r>
          </a:p>
          <a:p>
            <a:pPr algn="just"/>
            <a:r>
              <a:rPr lang="en-GB" b="0" i="0" dirty="0">
                <a:effectLst/>
                <a:latin typeface="Tahoma" panose="020B0604030504040204" pitchFamily="34" charset="0"/>
                <a:ea typeface="Tahoma" panose="020B0604030504040204" pitchFamily="34" charset="0"/>
                <a:cs typeface="Tahoma" panose="020B0604030504040204" pitchFamily="34" charset="0"/>
              </a:rPr>
              <a:t>Conclusion:</a:t>
            </a:r>
          </a:p>
          <a:p>
            <a:pPr marL="285750" indent="-285750" algn="just">
              <a:buFont typeface="Arial" panose="020B0604020202020204" pitchFamily="34" charset="0"/>
              <a:buChar char="•"/>
            </a:pPr>
            <a:r>
              <a:rPr lang="en-GB" b="0" i="0" dirty="0">
                <a:effectLst/>
                <a:latin typeface="Tahoma" panose="020B0604030504040204" pitchFamily="34" charset="0"/>
                <a:ea typeface="Tahoma" panose="020B0604030504040204" pitchFamily="34" charset="0"/>
                <a:cs typeface="Tahoma" panose="020B0604030504040204" pitchFamily="34" charset="0"/>
              </a:rPr>
              <a:t>The multiple linear regression model using a combination of features provides a better fit and more accurate predictions than models using single features alone. However, the relatively low R² score indicates that there may be other important factors not captured by the current features.</a:t>
            </a:r>
          </a:p>
        </p:txBody>
      </p:sp>
      <p:pic>
        <p:nvPicPr>
          <p:cNvPr id="18" name="Content Placeholder 17">
            <a:extLst>
              <a:ext uri="{FF2B5EF4-FFF2-40B4-BE49-F238E27FC236}">
                <a16:creationId xmlns:a16="http://schemas.microsoft.com/office/drawing/2014/main" id="{5F46450D-8E16-0E9F-9C4C-88B45D1982B6}"/>
              </a:ext>
            </a:extLst>
          </p:cNvPr>
          <p:cNvPicPr>
            <a:picLocks noGrp="1" noChangeAspect="1"/>
          </p:cNvPicPr>
          <p:nvPr>
            <p:ph idx="1"/>
          </p:nvPr>
        </p:nvPicPr>
        <p:blipFill>
          <a:blip r:embed="rId2"/>
          <a:stretch>
            <a:fillRect/>
          </a:stretch>
        </p:blipFill>
        <p:spPr>
          <a:xfrm>
            <a:off x="838198" y="1585757"/>
            <a:ext cx="4890075" cy="4351338"/>
          </a:xfrm>
        </p:spPr>
      </p:pic>
    </p:spTree>
    <p:extLst>
      <p:ext uri="{BB962C8B-B14F-4D97-AF65-F5344CB8AC3E}">
        <p14:creationId xmlns:p14="http://schemas.microsoft.com/office/powerpoint/2010/main" val="1522159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47BF-3D4E-D485-1185-35A739DFDF54}"/>
              </a:ext>
            </a:extLst>
          </p:cNvPr>
          <p:cNvSpPr>
            <a:spLocks noGrp="1"/>
          </p:cNvSpPr>
          <p:nvPr>
            <p:ph type="title"/>
          </p:nvPr>
        </p:nvSpPr>
        <p:spPr/>
        <p:txBody>
          <a:bodyPr/>
          <a:lstStyle/>
          <a:p>
            <a:r>
              <a:rPr lang="en-US" dirty="0"/>
              <a:t>Decision Tree Regression</a:t>
            </a:r>
          </a:p>
        </p:txBody>
      </p:sp>
      <p:pic>
        <p:nvPicPr>
          <p:cNvPr id="5" name="Content Placeholder 4">
            <a:extLst>
              <a:ext uri="{FF2B5EF4-FFF2-40B4-BE49-F238E27FC236}">
                <a16:creationId xmlns:a16="http://schemas.microsoft.com/office/drawing/2014/main" id="{C1E180A3-BE6D-5796-C695-73AA615BEB04}"/>
              </a:ext>
            </a:extLst>
          </p:cNvPr>
          <p:cNvPicPr>
            <a:picLocks noGrp="1" noChangeAspect="1"/>
          </p:cNvPicPr>
          <p:nvPr>
            <p:ph idx="1"/>
          </p:nvPr>
        </p:nvPicPr>
        <p:blipFill>
          <a:blip r:embed="rId2"/>
          <a:stretch>
            <a:fillRect/>
          </a:stretch>
        </p:blipFill>
        <p:spPr>
          <a:xfrm>
            <a:off x="700581" y="1497107"/>
            <a:ext cx="4460667" cy="4626436"/>
          </a:xfrm>
        </p:spPr>
      </p:pic>
      <p:sp>
        <p:nvSpPr>
          <p:cNvPr id="8" name="TextBox 7">
            <a:extLst>
              <a:ext uri="{FF2B5EF4-FFF2-40B4-BE49-F238E27FC236}">
                <a16:creationId xmlns:a16="http://schemas.microsoft.com/office/drawing/2014/main" id="{D76099AA-9674-C4BC-DD2C-56F44AB399B1}"/>
              </a:ext>
            </a:extLst>
          </p:cNvPr>
          <p:cNvSpPr txBox="1"/>
          <p:nvPr/>
        </p:nvSpPr>
        <p:spPr>
          <a:xfrm>
            <a:off x="20822" y="6123543"/>
            <a:ext cx="5820183"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Fig: Decision Tree Regression Code Snippet and Output</a:t>
            </a:r>
          </a:p>
        </p:txBody>
      </p:sp>
      <p:sp>
        <p:nvSpPr>
          <p:cNvPr id="9" name="TextBox 8">
            <a:extLst>
              <a:ext uri="{FF2B5EF4-FFF2-40B4-BE49-F238E27FC236}">
                <a16:creationId xmlns:a16="http://schemas.microsoft.com/office/drawing/2014/main" id="{6E685D49-21DA-53EB-D695-F97563382ED1}"/>
              </a:ext>
            </a:extLst>
          </p:cNvPr>
          <p:cNvSpPr txBox="1"/>
          <p:nvPr/>
        </p:nvSpPr>
        <p:spPr>
          <a:xfrm>
            <a:off x="5293868" y="1512098"/>
            <a:ext cx="6578341" cy="3139321"/>
          </a:xfrm>
          <a:prstGeom prst="rect">
            <a:avLst/>
          </a:prstGeom>
          <a:noFill/>
        </p:spPr>
        <p:txBody>
          <a:bodyPr wrap="square" rtlCol="0">
            <a:spAutoFit/>
          </a:bodyPr>
          <a:lstStyle/>
          <a:p>
            <a:pPr algn="just"/>
            <a:r>
              <a:rPr lang="en-GB" b="0" i="0" dirty="0">
                <a:effectLst/>
                <a:latin typeface="Tahoma" panose="020B0604030504040204" pitchFamily="34" charset="0"/>
                <a:ea typeface="Tahoma" panose="020B0604030504040204" pitchFamily="34" charset="0"/>
                <a:cs typeface="Tahoma" panose="020B0604030504040204" pitchFamily="34" charset="0"/>
              </a:rPr>
              <a:t>Interpretation:</a:t>
            </a:r>
          </a:p>
          <a:p>
            <a:pPr marL="285750" indent="-285750" algn="just">
              <a:buFont typeface="Arial" panose="020B0604020202020204" pitchFamily="34" charset="0"/>
              <a:buChar char="•"/>
            </a:pPr>
            <a:r>
              <a:rPr lang="en-GB" b="0" i="0" dirty="0">
                <a:effectLst/>
                <a:latin typeface="Tahoma" panose="020B0604030504040204" pitchFamily="34" charset="0"/>
                <a:ea typeface="Tahoma" panose="020B0604030504040204" pitchFamily="34" charset="0"/>
                <a:cs typeface="Tahoma" panose="020B0604030504040204" pitchFamily="34" charset="0"/>
              </a:rPr>
              <a:t>The negative R² score suggests that the model is performing poorly, significantly worse than a simple mean prediction.</a:t>
            </a:r>
          </a:p>
          <a:p>
            <a:pPr marL="285750" indent="-285750" algn="just">
              <a:buFont typeface="Arial" panose="020B0604020202020204" pitchFamily="34" charset="0"/>
              <a:buChar char="•"/>
            </a:pPr>
            <a:r>
              <a:rPr lang="en-GB" b="0" i="0" dirty="0">
                <a:effectLst/>
                <a:latin typeface="Tahoma" panose="020B0604030504040204" pitchFamily="34" charset="0"/>
                <a:ea typeface="Tahoma" panose="020B0604030504040204" pitchFamily="34" charset="0"/>
                <a:cs typeface="Tahoma" panose="020B0604030504040204" pitchFamily="34" charset="0"/>
              </a:rPr>
              <a:t>Overfitting: The decision tree model may have learned the training data too well, capturing noise rather than the underlying pattern. This often leads to poor performance on unseen data.</a:t>
            </a:r>
          </a:p>
          <a:p>
            <a:pPr marL="285750" indent="-285750" algn="just">
              <a:buFont typeface="Arial" panose="020B0604020202020204" pitchFamily="34" charset="0"/>
              <a:buChar char="•"/>
            </a:pPr>
            <a:r>
              <a:rPr lang="en-GB" b="0" i="0" dirty="0">
                <a:effectLst/>
                <a:latin typeface="Tahoma" panose="020B0604030504040204" pitchFamily="34" charset="0"/>
                <a:ea typeface="Tahoma" panose="020B0604030504040204" pitchFamily="34" charset="0"/>
                <a:cs typeface="Tahoma" panose="020B0604030504040204" pitchFamily="34" charset="0"/>
              </a:rPr>
              <a:t>Non-linear Relationships: Although decision trees can model non-linear relationships, the current setup might not be optimal for this dataset, leading to poor generalization.</a:t>
            </a:r>
          </a:p>
        </p:txBody>
      </p:sp>
    </p:spTree>
    <p:extLst>
      <p:ext uri="{BB962C8B-B14F-4D97-AF65-F5344CB8AC3E}">
        <p14:creationId xmlns:p14="http://schemas.microsoft.com/office/powerpoint/2010/main" val="306860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359A-0ACB-20BD-0F90-A0365997333B}"/>
              </a:ext>
            </a:extLst>
          </p:cNvPr>
          <p:cNvSpPr>
            <a:spLocks noGrp="1"/>
          </p:cNvSpPr>
          <p:nvPr>
            <p:ph type="title"/>
          </p:nvPr>
        </p:nvSpPr>
        <p:spPr/>
        <p:txBody>
          <a:bodyPr/>
          <a:lstStyle/>
          <a:p>
            <a:r>
              <a:rPr lang="en-US" dirty="0"/>
              <a:t>Random Forest Regression </a:t>
            </a:r>
          </a:p>
        </p:txBody>
      </p:sp>
      <p:pic>
        <p:nvPicPr>
          <p:cNvPr id="5" name="Content Placeholder 4">
            <a:extLst>
              <a:ext uri="{FF2B5EF4-FFF2-40B4-BE49-F238E27FC236}">
                <a16:creationId xmlns:a16="http://schemas.microsoft.com/office/drawing/2014/main" id="{72150FA5-E9E0-4BAF-2FD4-B1D8D52F92E0}"/>
              </a:ext>
            </a:extLst>
          </p:cNvPr>
          <p:cNvPicPr>
            <a:picLocks noGrp="1" noChangeAspect="1"/>
          </p:cNvPicPr>
          <p:nvPr>
            <p:ph idx="1"/>
          </p:nvPr>
        </p:nvPicPr>
        <p:blipFill>
          <a:blip r:embed="rId2"/>
          <a:stretch>
            <a:fillRect/>
          </a:stretch>
        </p:blipFill>
        <p:spPr>
          <a:xfrm>
            <a:off x="838200" y="1690688"/>
            <a:ext cx="4757038" cy="4351338"/>
          </a:xfrm>
        </p:spPr>
      </p:pic>
      <p:sp>
        <p:nvSpPr>
          <p:cNvPr id="6" name="TextBox 5">
            <a:extLst>
              <a:ext uri="{FF2B5EF4-FFF2-40B4-BE49-F238E27FC236}">
                <a16:creationId xmlns:a16="http://schemas.microsoft.com/office/drawing/2014/main" id="{F7E27113-343B-D27B-1E99-255DC6F9E729}"/>
              </a:ext>
            </a:extLst>
          </p:cNvPr>
          <p:cNvSpPr txBox="1"/>
          <p:nvPr/>
        </p:nvSpPr>
        <p:spPr>
          <a:xfrm>
            <a:off x="566474" y="6125677"/>
            <a:ext cx="5300490"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Fig: Random Regression Code Snippet and Output</a:t>
            </a:r>
          </a:p>
        </p:txBody>
      </p:sp>
      <p:sp>
        <p:nvSpPr>
          <p:cNvPr id="7" name="TextBox 6">
            <a:extLst>
              <a:ext uri="{FF2B5EF4-FFF2-40B4-BE49-F238E27FC236}">
                <a16:creationId xmlns:a16="http://schemas.microsoft.com/office/drawing/2014/main" id="{4ECAD3AA-6532-B476-B50F-EBF2C6C52D0A}"/>
              </a:ext>
            </a:extLst>
          </p:cNvPr>
          <p:cNvSpPr txBox="1"/>
          <p:nvPr/>
        </p:nvSpPr>
        <p:spPr>
          <a:xfrm>
            <a:off x="5858220" y="1774339"/>
            <a:ext cx="6125167" cy="3139321"/>
          </a:xfrm>
          <a:prstGeom prst="rect">
            <a:avLst/>
          </a:prstGeom>
          <a:noFill/>
        </p:spPr>
        <p:txBody>
          <a:bodyPr wrap="square" rtlCol="0">
            <a:spAutoFit/>
          </a:bodyPr>
          <a:lstStyle/>
          <a:p>
            <a:pPr algn="just"/>
            <a:r>
              <a:rPr lang="en-GB" b="0" i="0" dirty="0">
                <a:effectLst/>
                <a:latin typeface="Tahoma" panose="020B0604030504040204" pitchFamily="34" charset="0"/>
                <a:ea typeface="Tahoma" panose="020B0604030504040204" pitchFamily="34" charset="0"/>
                <a:cs typeface="Tahoma" panose="020B0604030504040204" pitchFamily="34" charset="0"/>
              </a:rPr>
              <a:t>Interpretation:</a:t>
            </a:r>
          </a:p>
          <a:p>
            <a:pPr marL="285750" indent="-285750" algn="just">
              <a:buFont typeface="Arial" panose="020B0604020202020204" pitchFamily="34" charset="0"/>
              <a:buChar char="•"/>
            </a:pPr>
            <a:r>
              <a:rPr lang="en-GB" b="0" i="0" dirty="0">
                <a:effectLst/>
                <a:latin typeface="Tahoma" panose="020B0604030504040204" pitchFamily="34" charset="0"/>
                <a:ea typeface="Tahoma" panose="020B0604030504040204" pitchFamily="34" charset="0"/>
                <a:cs typeface="Tahoma" panose="020B0604030504040204" pitchFamily="34" charset="0"/>
              </a:rPr>
              <a:t>Improved MAE: The MAE of 6.73 is an improvement over the decision tree model's MAE of 6.00, indicating that the random forest model is more accurate in predicting the total number of medals.</a:t>
            </a:r>
          </a:p>
          <a:p>
            <a:pPr marL="285750" indent="-285750" algn="just">
              <a:buFont typeface="Arial" panose="020B0604020202020204" pitchFamily="34" charset="0"/>
              <a:buChar char="•"/>
            </a:pPr>
            <a:r>
              <a:rPr lang="en-GB" b="0" i="0" dirty="0">
                <a:effectLst/>
                <a:latin typeface="Tahoma" panose="020B0604030504040204" pitchFamily="34" charset="0"/>
                <a:ea typeface="Tahoma" panose="020B0604030504040204" pitchFamily="34" charset="0"/>
                <a:cs typeface="Tahoma" panose="020B0604030504040204" pitchFamily="34" charset="0"/>
              </a:rPr>
              <a:t>Negative R² Score: The R² score is still negative         (-1.72), which suggests that while the model has improved in accuracy, it is still not generalizing well to the test data. This could indicate that the model may still be overfitting or that the features used are not sufficiently capturing the underlying patterns.</a:t>
            </a:r>
          </a:p>
        </p:txBody>
      </p:sp>
    </p:spTree>
    <p:extLst>
      <p:ext uri="{BB962C8B-B14F-4D97-AF65-F5344CB8AC3E}">
        <p14:creationId xmlns:p14="http://schemas.microsoft.com/office/powerpoint/2010/main" val="239199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256-7EA2-2FB4-16A5-CA53BB6F9DD7}"/>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AEB00010-3187-A579-4DD5-1B1C420FC74B}"/>
              </a:ext>
            </a:extLst>
          </p:cNvPr>
          <p:cNvSpPr>
            <a:spLocks noGrp="1"/>
          </p:cNvSpPr>
          <p:nvPr>
            <p:ph idx="1"/>
          </p:nvPr>
        </p:nvSpPr>
        <p:spPr/>
        <p:txBody>
          <a:bodyPr>
            <a:normAutofit/>
          </a:bodyPr>
          <a:lstStyle/>
          <a:p>
            <a:pPr>
              <a:buFont typeface="Arial" panose="020B0604020202020204" pitchFamily="34" charset="0"/>
              <a:buChar char="•"/>
            </a:pPr>
            <a:r>
              <a:rPr lang="en-GB" sz="2000" dirty="0">
                <a:latin typeface="Tahoma" panose="020B0604030504040204" pitchFamily="34" charset="0"/>
                <a:ea typeface="Tahoma" panose="020B0604030504040204" pitchFamily="34" charset="0"/>
                <a:cs typeface="Tahoma" panose="020B0604030504040204" pitchFamily="34" charset="0"/>
              </a:rPr>
              <a:t>In this project, we will explore basic machine learning (ML) and deep learning (DL) techniques to predict the number of Olympic medals a country will win.</a:t>
            </a:r>
          </a:p>
          <a:p>
            <a:pPr>
              <a:buFont typeface="Arial" panose="020B0604020202020204" pitchFamily="34" charset="0"/>
              <a:buChar char="•"/>
            </a:pPr>
            <a:r>
              <a:rPr lang="en-GB" sz="2000" dirty="0">
                <a:latin typeface="Tahoma" panose="020B0604030504040204" pitchFamily="34" charset="0"/>
                <a:ea typeface="Tahoma" panose="020B0604030504040204" pitchFamily="34" charset="0"/>
                <a:cs typeface="Tahoma" panose="020B0604030504040204" pitchFamily="34" charset="0"/>
              </a:rPr>
              <a:t>We will build and evaluate different models to understand which factors are most influential in predicting Olympic success.</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59215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20846-A7FB-E0E2-087B-709C4E136C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D996AA-9239-B79C-3F0A-71A4C4C14AFE}"/>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400" dirty="0"/>
              <a:t>Deep</a:t>
            </a:r>
            <a:r>
              <a:rPr lang="en-US" sz="5400" kern="1200" dirty="0">
                <a:solidFill>
                  <a:schemeClr val="tx2"/>
                </a:solidFill>
                <a:latin typeface="+mj-lt"/>
                <a:ea typeface="+mj-ea"/>
                <a:cs typeface="+mj-cs"/>
              </a:rPr>
              <a:t> Learning</a:t>
            </a:r>
          </a:p>
        </p:txBody>
      </p:sp>
      <p:pic>
        <p:nvPicPr>
          <p:cNvPr id="7" name="Graphic 6" descr="Head with Gears">
            <a:extLst>
              <a:ext uri="{FF2B5EF4-FFF2-40B4-BE49-F238E27FC236}">
                <a16:creationId xmlns:a16="http://schemas.microsoft.com/office/drawing/2014/main" id="{A8DEC952-5DEF-51C0-1E14-4AF8374758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9233" y="567942"/>
            <a:ext cx="5716862" cy="5716862"/>
          </a:xfrm>
          <a:prstGeom prst="rect">
            <a:avLst/>
          </a:prstGeom>
        </p:spPr>
      </p:pic>
    </p:spTree>
    <p:extLst>
      <p:ext uri="{BB962C8B-B14F-4D97-AF65-F5344CB8AC3E}">
        <p14:creationId xmlns:p14="http://schemas.microsoft.com/office/powerpoint/2010/main" val="2140325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569D-728C-88B3-34F1-B3C8175E6438}"/>
              </a:ext>
            </a:extLst>
          </p:cNvPr>
          <p:cNvSpPr>
            <a:spLocks noGrp="1"/>
          </p:cNvSpPr>
          <p:nvPr>
            <p:ph type="title"/>
          </p:nvPr>
        </p:nvSpPr>
        <p:spPr/>
        <p:txBody>
          <a:bodyPr/>
          <a:lstStyle/>
          <a:p>
            <a:r>
              <a:rPr lang="en-US" dirty="0"/>
              <a:t>Artificial Neural Network (ANN)</a:t>
            </a:r>
          </a:p>
        </p:txBody>
      </p:sp>
      <p:pic>
        <p:nvPicPr>
          <p:cNvPr id="5" name="Content Placeholder 4">
            <a:extLst>
              <a:ext uri="{FF2B5EF4-FFF2-40B4-BE49-F238E27FC236}">
                <a16:creationId xmlns:a16="http://schemas.microsoft.com/office/drawing/2014/main" id="{26CC9BA3-9695-EAEC-E500-E300002E9C3F}"/>
              </a:ext>
            </a:extLst>
          </p:cNvPr>
          <p:cNvPicPr>
            <a:picLocks noGrp="1" noChangeAspect="1"/>
          </p:cNvPicPr>
          <p:nvPr>
            <p:ph idx="1"/>
          </p:nvPr>
        </p:nvPicPr>
        <p:blipFill>
          <a:blip r:embed="rId2"/>
          <a:stretch>
            <a:fillRect/>
          </a:stretch>
        </p:blipFill>
        <p:spPr>
          <a:xfrm>
            <a:off x="838200" y="1510831"/>
            <a:ext cx="4307897" cy="4351338"/>
          </a:xfrm>
        </p:spPr>
      </p:pic>
      <p:sp>
        <p:nvSpPr>
          <p:cNvPr id="6" name="TextBox 5">
            <a:extLst>
              <a:ext uri="{FF2B5EF4-FFF2-40B4-BE49-F238E27FC236}">
                <a16:creationId xmlns:a16="http://schemas.microsoft.com/office/drawing/2014/main" id="{2902CCB8-4764-F283-4D2B-5CBBC456D964}"/>
              </a:ext>
            </a:extLst>
          </p:cNvPr>
          <p:cNvSpPr txBox="1"/>
          <p:nvPr/>
        </p:nvSpPr>
        <p:spPr>
          <a:xfrm>
            <a:off x="1126092" y="5864303"/>
            <a:ext cx="3732112"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Fig: ANN Code Snippet and Output</a:t>
            </a:r>
          </a:p>
        </p:txBody>
      </p:sp>
      <p:sp>
        <p:nvSpPr>
          <p:cNvPr id="7" name="TextBox 6">
            <a:extLst>
              <a:ext uri="{FF2B5EF4-FFF2-40B4-BE49-F238E27FC236}">
                <a16:creationId xmlns:a16="http://schemas.microsoft.com/office/drawing/2014/main" id="{DED649FF-D0B1-91F5-3C0F-A25FAF2EBE6E}"/>
              </a:ext>
            </a:extLst>
          </p:cNvPr>
          <p:cNvSpPr txBox="1"/>
          <p:nvPr/>
        </p:nvSpPr>
        <p:spPr>
          <a:xfrm>
            <a:off x="5227294" y="1510831"/>
            <a:ext cx="6610663" cy="1477328"/>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Interpretation:</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Increase in model performance from previous Random Forest Model i.e., MAE from 60% to 49%.</a:t>
            </a:r>
          </a:p>
          <a:p>
            <a:pPr marL="285750" indent="-285750">
              <a:buFont typeface="Arial" panose="020B0604020202020204" pitchFamily="34" charset="0"/>
              <a:buChar char="•"/>
            </a:pPr>
            <a:r>
              <a:rPr lang="en-GB" b="0" i="0" dirty="0">
                <a:effectLst/>
                <a:latin typeface="Tahoma" panose="020B0604030504040204" pitchFamily="34" charset="0"/>
                <a:ea typeface="Tahoma" panose="020B0604030504040204" pitchFamily="34" charset="0"/>
                <a:cs typeface="Tahoma" panose="020B0604030504040204" pitchFamily="34" charset="0"/>
              </a:rPr>
              <a:t>R²</a:t>
            </a:r>
            <a:r>
              <a:rPr lang="en-US" b="0" i="0" dirty="0">
                <a:effectLst/>
                <a:latin typeface="Tahoma" panose="020B0604030504040204" pitchFamily="34" charset="0"/>
                <a:ea typeface="Tahoma" panose="020B0604030504040204" pitchFamily="34" charset="0"/>
                <a:cs typeface="Tahoma" panose="020B0604030504040204" pitchFamily="34" charset="0"/>
              </a:rPr>
              <a:t> score also </a:t>
            </a:r>
            <a:r>
              <a:rPr lang="en-US" dirty="0">
                <a:latin typeface="Tahoma" panose="020B0604030504040204" pitchFamily="34" charset="0"/>
                <a:ea typeface="Tahoma" panose="020B0604030504040204" pitchFamily="34" charset="0"/>
                <a:cs typeface="Tahoma" panose="020B0604030504040204" pitchFamily="34" charset="0"/>
              </a:rPr>
              <a:t>approached near zero but still in negative value.</a:t>
            </a:r>
          </a:p>
        </p:txBody>
      </p:sp>
    </p:spTree>
    <p:extLst>
      <p:ext uri="{BB962C8B-B14F-4D97-AF65-F5344CB8AC3E}">
        <p14:creationId xmlns:p14="http://schemas.microsoft.com/office/powerpoint/2010/main" val="1167382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5C0CB-5C37-D2D3-B5ED-3E252461CC7A}"/>
              </a:ext>
            </a:extLst>
          </p:cNvPr>
          <p:cNvSpPr>
            <a:spLocks noGrp="1"/>
          </p:cNvSpPr>
          <p:nvPr>
            <p:ph type="title"/>
          </p:nvPr>
        </p:nvSpPr>
        <p:spPr/>
        <p:txBody>
          <a:bodyPr>
            <a:normAutofit/>
          </a:bodyPr>
          <a:lstStyle/>
          <a:p>
            <a:r>
              <a:rPr lang="en-US" sz="3200" dirty="0"/>
              <a:t>ANN – Experimenting with different Architectures</a:t>
            </a:r>
          </a:p>
        </p:txBody>
      </p:sp>
      <p:pic>
        <p:nvPicPr>
          <p:cNvPr id="5" name="Content Placeholder 4">
            <a:extLst>
              <a:ext uri="{FF2B5EF4-FFF2-40B4-BE49-F238E27FC236}">
                <a16:creationId xmlns:a16="http://schemas.microsoft.com/office/drawing/2014/main" id="{E49F8527-3D57-6BD5-B134-6AAEE227061E}"/>
              </a:ext>
            </a:extLst>
          </p:cNvPr>
          <p:cNvPicPr>
            <a:picLocks noGrp="1" noChangeAspect="1"/>
          </p:cNvPicPr>
          <p:nvPr>
            <p:ph idx="1"/>
          </p:nvPr>
        </p:nvPicPr>
        <p:blipFill>
          <a:blip r:embed="rId2"/>
          <a:stretch>
            <a:fillRect/>
          </a:stretch>
        </p:blipFill>
        <p:spPr>
          <a:xfrm>
            <a:off x="838200" y="1690688"/>
            <a:ext cx="4775200" cy="2120900"/>
          </a:xfrm>
        </p:spPr>
      </p:pic>
      <p:pic>
        <p:nvPicPr>
          <p:cNvPr id="9" name="Picture 8">
            <a:extLst>
              <a:ext uri="{FF2B5EF4-FFF2-40B4-BE49-F238E27FC236}">
                <a16:creationId xmlns:a16="http://schemas.microsoft.com/office/drawing/2014/main" id="{62019D0F-6654-18FC-0AFD-67B3D65537A9}"/>
              </a:ext>
            </a:extLst>
          </p:cNvPr>
          <p:cNvPicPr>
            <a:picLocks noChangeAspect="1"/>
          </p:cNvPicPr>
          <p:nvPr/>
        </p:nvPicPr>
        <p:blipFill>
          <a:blip r:embed="rId3"/>
          <a:stretch>
            <a:fillRect/>
          </a:stretch>
        </p:blipFill>
        <p:spPr>
          <a:xfrm>
            <a:off x="838200" y="3811588"/>
            <a:ext cx="4775200" cy="508000"/>
          </a:xfrm>
          <a:prstGeom prst="rect">
            <a:avLst/>
          </a:prstGeom>
        </p:spPr>
      </p:pic>
      <p:sp>
        <p:nvSpPr>
          <p:cNvPr id="11" name="TextBox 10">
            <a:extLst>
              <a:ext uri="{FF2B5EF4-FFF2-40B4-BE49-F238E27FC236}">
                <a16:creationId xmlns:a16="http://schemas.microsoft.com/office/drawing/2014/main" id="{6FDA44CB-4F56-34A5-8DE8-AD3D793E2460}"/>
              </a:ext>
            </a:extLst>
          </p:cNvPr>
          <p:cNvSpPr txBox="1"/>
          <p:nvPr/>
        </p:nvSpPr>
        <p:spPr>
          <a:xfrm>
            <a:off x="838200" y="4529740"/>
            <a:ext cx="4775200" cy="646331"/>
          </a:xfrm>
          <a:prstGeom prst="rect">
            <a:avLst/>
          </a:prstGeom>
          <a:noFill/>
        </p:spPr>
        <p:txBody>
          <a:bodyPr wrap="square">
            <a:spAutoFit/>
          </a:bodyPr>
          <a:lstStyle/>
          <a:p>
            <a:pPr algn="ctr"/>
            <a:r>
              <a:rPr lang="en-GB" dirty="0">
                <a:latin typeface="Tahoma" panose="020B0604030504040204" pitchFamily="34" charset="0"/>
                <a:ea typeface="Tahoma" panose="020B0604030504040204" pitchFamily="34" charset="0"/>
                <a:cs typeface="Tahoma" panose="020B0604030504040204" pitchFamily="34" charset="0"/>
              </a:rPr>
              <a:t>Fig. ANN with 3 hidden layers and modified </a:t>
            </a:r>
            <a:r>
              <a:rPr lang="en-GB" dirty="0" err="1">
                <a:latin typeface="Tahoma" panose="020B0604030504040204" pitchFamily="34" charset="0"/>
                <a:ea typeface="Tahoma" panose="020B0604030504040204" pitchFamily="34" charset="0"/>
                <a:cs typeface="Tahoma" panose="020B0604030504040204" pitchFamily="34" charset="0"/>
              </a:rPr>
              <a:t>nurons</a:t>
            </a:r>
            <a:r>
              <a:rPr lang="en-GB" dirty="0">
                <a:latin typeface="Tahoma" panose="020B0604030504040204" pitchFamily="34" charset="0"/>
                <a:ea typeface="Tahoma" panose="020B0604030504040204" pitchFamily="34" charset="0"/>
                <a:cs typeface="Tahoma" panose="020B0604030504040204" pitchFamily="34" charset="0"/>
              </a:rPr>
              <a:t> with its output </a:t>
            </a:r>
            <a:endParaRPr lang="en-US" dirty="0"/>
          </a:p>
        </p:txBody>
      </p:sp>
      <p:sp>
        <p:nvSpPr>
          <p:cNvPr id="12" name="TextBox 11">
            <a:extLst>
              <a:ext uri="{FF2B5EF4-FFF2-40B4-BE49-F238E27FC236}">
                <a16:creationId xmlns:a16="http://schemas.microsoft.com/office/drawing/2014/main" id="{72C55E48-4FF2-7A4E-60F0-01FAA01B4854}"/>
              </a:ext>
            </a:extLst>
          </p:cNvPr>
          <p:cNvSpPr txBox="1"/>
          <p:nvPr/>
        </p:nvSpPr>
        <p:spPr>
          <a:xfrm>
            <a:off x="6012305" y="1690688"/>
            <a:ext cx="5814934"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We can find improved MAE and </a:t>
            </a:r>
            <a:r>
              <a:rPr lang="en-GB" b="0" i="0" dirty="0">
                <a:effectLst/>
                <a:latin typeface="Tahoma" panose="020B0604030504040204" pitchFamily="34" charset="0"/>
                <a:ea typeface="Tahoma" panose="020B0604030504040204" pitchFamily="34" charset="0"/>
                <a:cs typeface="Tahoma" panose="020B0604030504040204" pitchFamily="34" charset="0"/>
              </a:rPr>
              <a:t>R²</a:t>
            </a:r>
            <a:r>
              <a:rPr lang="en-US" dirty="0">
                <a:latin typeface="Tahoma" panose="020B0604030504040204" pitchFamily="34" charset="0"/>
                <a:ea typeface="Tahoma" panose="020B0604030504040204" pitchFamily="34" charset="0"/>
                <a:cs typeface="Tahoma" panose="020B0604030504040204" pitchFamily="34" charset="0"/>
              </a:rPr>
              <a:t> value</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Adding 3</a:t>
            </a:r>
            <a:r>
              <a:rPr lang="en-US" baseline="30000" dirty="0">
                <a:latin typeface="Tahoma" panose="020B0604030504040204" pitchFamily="34" charset="0"/>
                <a:ea typeface="Tahoma" panose="020B0604030504040204" pitchFamily="34" charset="0"/>
                <a:cs typeface="Tahoma" panose="020B0604030504040204" pitchFamily="34" charset="0"/>
              </a:rPr>
              <a:t>rd</a:t>
            </a:r>
            <a:r>
              <a:rPr lang="en-US" dirty="0">
                <a:latin typeface="Tahoma" panose="020B0604030504040204" pitchFamily="34" charset="0"/>
                <a:ea typeface="Tahoma" panose="020B0604030504040204" pitchFamily="34" charset="0"/>
                <a:cs typeface="Tahoma" panose="020B0604030504040204" pitchFamily="34" charset="0"/>
              </a:rPr>
              <a:t> hidden layer </a:t>
            </a:r>
            <a:r>
              <a:rPr lang="en-GB" dirty="0">
                <a:latin typeface="Tahoma" panose="020B0604030504040204" pitchFamily="34" charset="0"/>
                <a:ea typeface="Tahoma" panose="020B0604030504040204" pitchFamily="34" charset="0"/>
                <a:cs typeface="Tahoma" panose="020B0604030504040204" pitchFamily="34" charset="0"/>
              </a:rPr>
              <a:t>increases the network’s capacity to learn from the data. With more layers, the network can store more information, which might be necessary for accurately </a:t>
            </a:r>
            <a:r>
              <a:rPr lang="en-GB" dirty="0" err="1">
                <a:latin typeface="Tahoma" panose="020B0604030504040204" pitchFamily="34" charset="0"/>
                <a:ea typeface="Tahoma" panose="020B0604030504040204" pitchFamily="34" charset="0"/>
                <a:cs typeface="Tahoma" panose="020B0604030504040204" pitchFamily="34" charset="0"/>
              </a:rPr>
              <a:t>modeling</a:t>
            </a:r>
            <a:r>
              <a:rPr lang="en-GB" dirty="0">
                <a:latin typeface="Tahoma" panose="020B0604030504040204" pitchFamily="34" charset="0"/>
                <a:ea typeface="Tahoma" panose="020B0604030504040204" pitchFamily="34" charset="0"/>
                <a:cs typeface="Tahoma" panose="020B0604030504040204" pitchFamily="34" charset="0"/>
              </a:rPr>
              <a:t> complex datasets.</a:t>
            </a:r>
          </a:p>
          <a:p>
            <a:pPr marL="285750" indent="-285750">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hidden layer typically applies a non-linear transformation (e.g., </a:t>
            </a:r>
            <a:r>
              <a:rPr lang="en-GB" dirty="0" err="1">
                <a:latin typeface="Tahoma" panose="020B0604030504040204" pitchFamily="34" charset="0"/>
                <a:ea typeface="Tahoma" panose="020B0604030504040204" pitchFamily="34" charset="0"/>
                <a:cs typeface="Tahoma" panose="020B0604030504040204" pitchFamily="34" charset="0"/>
              </a:rPr>
              <a:t>ReLU</a:t>
            </a:r>
            <a:r>
              <a:rPr lang="en-GB" dirty="0">
                <a:latin typeface="Tahoma" panose="020B0604030504040204" pitchFamily="34" charset="0"/>
                <a:ea typeface="Tahoma" panose="020B0604030504040204" pitchFamily="34" charset="0"/>
                <a:cs typeface="Tahoma" panose="020B0604030504040204" pitchFamily="34" charset="0"/>
              </a:rPr>
              <a:t> activation), allowing the network to model non-linear relationships between inputs and outputs more effectively.</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30172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53F3-68C4-EF13-5014-369289647692}"/>
              </a:ext>
            </a:extLst>
          </p:cNvPr>
          <p:cNvSpPr>
            <a:spLocks noGrp="1"/>
          </p:cNvSpPr>
          <p:nvPr>
            <p:ph type="title"/>
          </p:nvPr>
        </p:nvSpPr>
        <p:spPr/>
        <p:txBody>
          <a:bodyPr/>
          <a:lstStyle/>
          <a:p>
            <a:r>
              <a:rPr lang="en-US" dirty="0"/>
              <a:t>Hyperparameter Tuning</a:t>
            </a:r>
          </a:p>
        </p:txBody>
      </p:sp>
      <p:pic>
        <p:nvPicPr>
          <p:cNvPr id="5" name="Content Placeholder 4">
            <a:extLst>
              <a:ext uri="{FF2B5EF4-FFF2-40B4-BE49-F238E27FC236}">
                <a16:creationId xmlns:a16="http://schemas.microsoft.com/office/drawing/2014/main" id="{2EEDF06F-CF26-57E9-AE18-EB7A071DD6F9}"/>
              </a:ext>
            </a:extLst>
          </p:cNvPr>
          <p:cNvPicPr>
            <a:picLocks noGrp="1" noChangeAspect="1"/>
          </p:cNvPicPr>
          <p:nvPr>
            <p:ph idx="1"/>
          </p:nvPr>
        </p:nvPicPr>
        <p:blipFill>
          <a:blip r:embed="rId2"/>
          <a:stretch>
            <a:fillRect/>
          </a:stretch>
        </p:blipFill>
        <p:spPr>
          <a:xfrm>
            <a:off x="838200" y="1442527"/>
            <a:ext cx="4144339" cy="4599499"/>
          </a:xfrm>
        </p:spPr>
      </p:pic>
      <p:pic>
        <p:nvPicPr>
          <p:cNvPr id="7" name="Picture 6">
            <a:extLst>
              <a:ext uri="{FF2B5EF4-FFF2-40B4-BE49-F238E27FC236}">
                <a16:creationId xmlns:a16="http://schemas.microsoft.com/office/drawing/2014/main" id="{C088DE85-0731-4466-D928-E8175EACFECA}"/>
              </a:ext>
            </a:extLst>
          </p:cNvPr>
          <p:cNvPicPr>
            <a:picLocks noChangeAspect="1"/>
          </p:cNvPicPr>
          <p:nvPr/>
        </p:nvPicPr>
        <p:blipFill>
          <a:blip r:embed="rId3"/>
          <a:srcRect t="13785" b="-1"/>
          <a:stretch/>
        </p:blipFill>
        <p:spPr>
          <a:xfrm>
            <a:off x="838200" y="6042026"/>
            <a:ext cx="7772400" cy="271957"/>
          </a:xfrm>
          <a:prstGeom prst="rect">
            <a:avLst/>
          </a:prstGeom>
        </p:spPr>
      </p:pic>
      <p:sp>
        <p:nvSpPr>
          <p:cNvPr id="8" name="TextBox 7">
            <a:extLst>
              <a:ext uri="{FF2B5EF4-FFF2-40B4-BE49-F238E27FC236}">
                <a16:creationId xmlns:a16="http://schemas.microsoft.com/office/drawing/2014/main" id="{9007F95D-68F4-BF4B-721E-634EABFB9E67}"/>
              </a:ext>
            </a:extLst>
          </p:cNvPr>
          <p:cNvSpPr txBox="1"/>
          <p:nvPr/>
        </p:nvSpPr>
        <p:spPr>
          <a:xfrm>
            <a:off x="1881884" y="6308209"/>
            <a:ext cx="5685032" cy="369332"/>
          </a:xfrm>
          <a:prstGeom prst="rect">
            <a:avLst/>
          </a:prstGeom>
          <a:noFill/>
        </p:spPr>
        <p:txBody>
          <a:bodyPr wrap="square">
            <a:spAutoFit/>
          </a:bodyPr>
          <a:lstStyle/>
          <a:p>
            <a:pPr algn="ctr"/>
            <a:r>
              <a:rPr lang="en-GB" dirty="0">
                <a:latin typeface="Tahoma" panose="020B0604030504040204" pitchFamily="34" charset="0"/>
                <a:ea typeface="Tahoma" panose="020B0604030504040204" pitchFamily="34" charset="0"/>
                <a:cs typeface="Tahoma" panose="020B0604030504040204" pitchFamily="34" charset="0"/>
              </a:rPr>
              <a:t>Fig. Further Modification in Learning Rate and Epochs</a:t>
            </a:r>
            <a:endParaRPr lang="en-US" dirty="0"/>
          </a:p>
        </p:txBody>
      </p:sp>
      <p:sp>
        <p:nvSpPr>
          <p:cNvPr id="9" name="TextBox 8">
            <a:extLst>
              <a:ext uri="{FF2B5EF4-FFF2-40B4-BE49-F238E27FC236}">
                <a16:creationId xmlns:a16="http://schemas.microsoft.com/office/drawing/2014/main" id="{642E4084-A14D-B243-C73B-AC005078DB57}"/>
              </a:ext>
            </a:extLst>
          </p:cNvPr>
          <p:cNvSpPr txBox="1"/>
          <p:nvPr/>
        </p:nvSpPr>
        <p:spPr>
          <a:xfrm>
            <a:off x="5186597" y="1411881"/>
            <a:ext cx="6715593"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The learning rate was set to 0.001 and epochs was set to 120 from 100.</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We can encounter the better MAE i.e., 38% and positive </a:t>
            </a:r>
            <a:r>
              <a:rPr lang="en-GB" b="0" i="0" dirty="0">
                <a:effectLst/>
                <a:latin typeface="Tahoma" panose="020B0604030504040204" pitchFamily="34" charset="0"/>
                <a:ea typeface="Tahoma" panose="020B0604030504040204" pitchFamily="34" charset="0"/>
                <a:cs typeface="Tahoma" panose="020B0604030504040204" pitchFamily="34" charset="0"/>
              </a:rPr>
              <a:t>R² score.</a:t>
            </a:r>
          </a:p>
          <a:p>
            <a:pPr marL="285750" indent="-285750">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learning rate is a hyperparameter that determines the size of the steps the model takes when updating the weights in response to the calculated gradient during training. Reducing the learning rate as training progresses, can help the model fine-tune the weights as it gets closer to the optimal solution.</a:t>
            </a:r>
          </a:p>
          <a:p>
            <a:pPr marL="285750" indent="-285750">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The number of epochs is the total number of passes the model makes through the data during training. The optimal number of epochs allows the model to learn enough from the data to generalize well to new data without overfitting.</a:t>
            </a:r>
          </a:p>
          <a:p>
            <a:pPr marL="285750" indent="-285750">
              <a:buFont typeface="Arial" panose="020B0604020202020204" pitchFamily="34" charset="0"/>
              <a:buChar char="•"/>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09664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4092-C6DE-E360-127E-10BA28D1EFBF}"/>
              </a:ext>
            </a:extLst>
          </p:cNvPr>
          <p:cNvSpPr>
            <a:spLocks noGrp="1"/>
          </p:cNvSpPr>
          <p:nvPr>
            <p:ph type="title"/>
          </p:nvPr>
        </p:nvSpPr>
        <p:spPr/>
        <p:txBody>
          <a:bodyPr/>
          <a:lstStyle/>
          <a:p>
            <a:r>
              <a:rPr lang="en-US" dirty="0"/>
              <a:t>Model Comparison</a:t>
            </a:r>
          </a:p>
        </p:txBody>
      </p:sp>
      <p:graphicFrame>
        <p:nvGraphicFramePr>
          <p:cNvPr id="4" name="Content Placeholder 3">
            <a:extLst>
              <a:ext uri="{FF2B5EF4-FFF2-40B4-BE49-F238E27FC236}">
                <a16:creationId xmlns:a16="http://schemas.microsoft.com/office/drawing/2014/main" id="{DF43B290-CE8E-B500-48C7-7EBDBED476C4}"/>
              </a:ext>
            </a:extLst>
          </p:cNvPr>
          <p:cNvGraphicFramePr>
            <a:graphicFrameLocks noGrp="1"/>
          </p:cNvGraphicFramePr>
          <p:nvPr>
            <p:ph idx="1"/>
            <p:extLst>
              <p:ext uri="{D42A27DB-BD31-4B8C-83A1-F6EECF244321}">
                <p14:modId xmlns:p14="http://schemas.microsoft.com/office/powerpoint/2010/main" val="844579058"/>
              </p:ext>
            </p:extLst>
          </p:nvPr>
        </p:nvGraphicFramePr>
        <p:xfrm>
          <a:off x="838200" y="1825625"/>
          <a:ext cx="10515600" cy="3464560"/>
        </p:xfrm>
        <a:graphic>
          <a:graphicData uri="http://schemas.openxmlformats.org/drawingml/2006/table">
            <a:tbl>
              <a:tblPr firstRow="1" bandRow="1">
                <a:tableStyleId>{F5AB1C69-6EDB-4FF4-983F-18BD219EF322}</a:tableStyleId>
              </a:tblPr>
              <a:tblGrid>
                <a:gridCol w="2628900">
                  <a:extLst>
                    <a:ext uri="{9D8B030D-6E8A-4147-A177-3AD203B41FA5}">
                      <a16:colId xmlns:a16="http://schemas.microsoft.com/office/drawing/2014/main" val="630004249"/>
                    </a:ext>
                  </a:extLst>
                </a:gridCol>
                <a:gridCol w="2628900">
                  <a:extLst>
                    <a:ext uri="{9D8B030D-6E8A-4147-A177-3AD203B41FA5}">
                      <a16:colId xmlns:a16="http://schemas.microsoft.com/office/drawing/2014/main" val="2346785149"/>
                    </a:ext>
                  </a:extLst>
                </a:gridCol>
                <a:gridCol w="2628900">
                  <a:extLst>
                    <a:ext uri="{9D8B030D-6E8A-4147-A177-3AD203B41FA5}">
                      <a16:colId xmlns:a16="http://schemas.microsoft.com/office/drawing/2014/main" val="664993922"/>
                    </a:ext>
                  </a:extLst>
                </a:gridCol>
                <a:gridCol w="2628900">
                  <a:extLst>
                    <a:ext uri="{9D8B030D-6E8A-4147-A177-3AD203B41FA5}">
                      <a16:colId xmlns:a16="http://schemas.microsoft.com/office/drawing/2014/main" val="3370470367"/>
                    </a:ext>
                  </a:extLst>
                </a:gridCol>
              </a:tblGrid>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Models</a:t>
                      </a:r>
                    </a:p>
                  </a:txBody>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MAE</a:t>
                      </a:r>
                    </a:p>
                  </a:txBody>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MSE</a:t>
                      </a:r>
                    </a:p>
                  </a:txBody>
                  <a:tcPr/>
                </a:tc>
                <a:tc>
                  <a:txBody>
                    <a:bodyPr/>
                    <a:lstStyle/>
                    <a:p>
                      <a:pPr algn="ctr"/>
                      <a:r>
                        <a:rPr lang="en-GB" b="1" i="0" dirty="0">
                          <a:effectLst/>
                          <a:latin typeface="Tahoma" panose="020B0604030504040204" pitchFamily="34" charset="0"/>
                          <a:ea typeface="Tahoma" panose="020B0604030504040204" pitchFamily="34" charset="0"/>
                          <a:cs typeface="Tahoma" panose="020B0604030504040204" pitchFamily="34" charset="0"/>
                        </a:rPr>
                        <a:t>R²</a:t>
                      </a:r>
                      <a:endParaRPr lang="en-US" b="1"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80750777"/>
                  </a:ext>
                </a:extLst>
              </a:tr>
              <a:tr h="370840">
                <a:tc>
                  <a:txBody>
                    <a:bodyPr/>
                    <a:lstStyle/>
                    <a:p>
                      <a:r>
                        <a:rPr lang="en-US" sz="1600" dirty="0">
                          <a:latin typeface="Tahoma" panose="020B0604030504040204" pitchFamily="34" charset="0"/>
                          <a:ea typeface="Tahoma" panose="020B0604030504040204" pitchFamily="34" charset="0"/>
                          <a:cs typeface="Tahoma" panose="020B0604030504040204" pitchFamily="34" charset="0"/>
                        </a:rPr>
                        <a:t>ANN</a:t>
                      </a:r>
                    </a:p>
                    <a:p>
                      <a:r>
                        <a:rPr lang="en-US" sz="1600" dirty="0">
                          <a:latin typeface="Tahoma" panose="020B0604030504040204" pitchFamily="34" charset="0"/>
                          <a:ea typeface="Tahoma" panose="020B0604030504040204" pitchFamily="34" charset="0"/>
                          <a:cs typeface="Tahoma" panose="020B0604030504040204" pitchFamily="34" charset="0"/>
                        </a:rPr>
                        <a:t>Learning rate = 0.001</a:t>
                      </a:r>
                    </a:p>
                    <a:p>
                      <a:r>
                        <a:rPr lang="en-US" sz="1600" dirty="0">
                          <a:latin typeface="Tahoma" panose="020B0604030504040204" pitchFamily="34" charset="0"/>
                          <a:ea typeface="Tahoma" panose="020B0604030504040204" pitchFamily="34" charset="0"/>
                          <a:cs typeface="Tahoma" panose="020B0604030504040204" pitchFamily="34" charset="0"/>
                        </a:rPr>
                        <a:t>Epochs = 120</a:t>
                      </a:r>
                    </a:p>
                  </a:txBody>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3.85</a:t>
                      </a: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33.15</a:t>
                      </a: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0.024</a:t>
                      </a:r>
                    </a:p>
                  </a:txBody>
                  <a:tcPr anchor="ctr"/>
                </a:tc>
                <a:extLst>
                  <a:ext uri="{0D108BD9-81ED-4DB2-BD59-A6C34878D82A}">
                    <a16:rowId xmlns:a16="http://schemas.microsoft.com/office/drawing/2014/main" val="1283595293"/>
                  </a:ext>
                </a:extLst>
              </a:tr>
              <a:tr h="370840">
                <a:tc>
                  <a:txBody>
                    <a:bodyPr/>
                    <a:lstStyle/>
                    <a:p>
                      <a:r>
                        <a:rPr lang="en-US" sz="1600" dirty="0">
                          <a:latin typeface="Tahoma" panose="020B0604030504040204" pitchFamily="34" charset="0"/>
                          <a:ea typeface="Tahoma" panose="020B0604030504040204" pitchFamily="34" charset="0"/>
                          <a:cs typeface="Tahoma" panose="020B0604030504040204" pitchFamily="34" charset="0"/>
                        </a:rPr>
                        <a:t>Multi Linear Regression</a:t>
                      </a:r>
                    </a:p>
                  </a:txBody>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4.18</a:t>
                      </a: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27.68</a:t>
                      </a: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0.19</a:t>
                      </a:r>
                    </a:p>
                  </a:txBody>
                  <a:tcPr anchor="ctr"/>
                </a:tc>
                <a:extLst>
                  <a:ext uri="{0D108BD9-81ED-4DB2-BD59-A6C34878D82A}">
                    <a16:rowId xmlns:a16="http://schemas.microsoft.com/office/drawing/2014/main" val="870369294"/>
                  </a:ext>
                </a:extLst>
              </a:tr>
              <a:tr h="370840">
                <a:tc>
                  <a:txBody>
                    <a:bodyPr/>
                    <a:lstStyle/>
                    <a:p>
                      <a:r>
                        <a:rPr lang="en-US" sz="1600" dirty="0">
                          <a:latin typeface="Tahoma" panose="020B0604030504040204" pitchFamily="34" charset="0"/>
                          <a:ea typeface="Tahoma" panose="020B0604030504040204" pitchFamily="34" charset="0"/>
                          <a:cs typeface="Tahoma" panose="020B0604030504040204" pitchFamily="34" charset="0"/>
                        </a:rPr>
                        <a:t>ANN</a:t>
                      </a:r>
                    </a:p>
                    <a:p>
                      <a:r>
                        <a:rPr lang="en-US" sz="1600" dirty="0">
                          <a:latin typeface="Tahoma" panose="020B0604030504040204" pitchFamily="34" charset="0"/>
                          <a:ea typeface="Tahoma" panose="020B0604030504040204" pitchFamily="34" charset="0"/>
                          <a:cs typeface="Tahoma" panose="020B0604030504040204" pitchFamily="34" charset="0"/>
                        </a:rPr>
                        <a:t>3 hidden layers</a:t>
                      </a:r>
                    </a:p>
                  </a:txBody>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4.22</a:t>
                      </a: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43.75</a:t>
                      </a: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-0.29</a:t>
                      </a:r>
                    </a:p>
                  </a:txBody>
                  <a:tcPr anchor="ctr"/>
                </a:tc>
                <a:extLst>
                  <a:ext uri="{0D108BD9-81ED-4DB2-BD59-A6C34878D82A}">
                    <a16:rowId xmlns:a16="http://schemas.microsoft.com/office/drawing/2014/main" val="3831158412"/>
                  </a:ext>
                </a:extLst>
              </a:tr>
              <a:tr h="370840">
                <a:tc>
                  <a:txBody>
                    <a:bodyPr/>
                    <a:lstStyle/>
                    <a:p>
                      <a:r>
                        <a:rPr lang="en-US" sz="1600" dirty="0">
                          <a:latin typeface="Tahoma" panose="020B0604030504040204" pitchFamily="34" charset="0"/>
                          <a:ea typeface="Tahoma" panose="020B0604030504040204" pitchFamily="34" charset="0"/>
                          <a:cs typeface="Tahoma" panose="020B0604030504040204" pitchFamily="34" charset="0"/>
                        </a:rPr>
                        <a:t>ANN</a:t>
                      </a:r>
                    </a:p>
                    <a:p>
                      <a:r>
                        <a:rPr lang="en-US" sz="1600" dirty="0">
                          <a:latin typeface="Tahoma" panose="020B0604030504040204" pitchFamily="34" charset="0"/>
                          <a:ea typeface="Tahoma" panose="020B0604030504040204" pitchFamily="34" charset="0"/>
                          <a:cs typeface="Tahoma" panose="020B0604030504040204" pitchFamily="34" charset="0"/>
                        </a:rPr>
                        <a:t>2 hidden layers</a:t>
                      </a:r>
                    </a:p>
                  </a:txBody>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4.95</a:t>
                      </a: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57.55</a:t>
                      </a: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-0.69</a:t>
                      </a:r>
                    </a:p>
                  </a:txBody>
                  <a:tcPr anchor="ctr"/>
                </a:tc>
                <a:extLst>
                  <a:ext uri="{0D108BD9-81ED-4DB2-BD59-A6C34878D82A}">
                    <a16:rowId xmlns:a16="http://schemas.microsoft.com/office/drawing/2014/main" val="1776614824"/>
                  </a:ext>
                </a:extLst>
              </a:tr>
              <a:tr h="370840">
                <a:tc>
                  <a:txBody>
                    <a:bodyPr/>
                    <a:lstStyle/>
                    <a:p>
                      <a:r>
                        <a:rPr lang="en-US" sz="1600" dirty="0">
                          <a:latin typeface="Tahoma" panose="020B0604030504040204" pitchFamily="34" charset="0"/>
                          <a:ea typeface="Tahoma" panose="020B0604030504040204" pitchFamily="34" charset="0"/>
                          <a:cs typeface="Tahoma" panose="020B0604030504040204" pitchFamily="34" charset="0"/>
                        </a:rPr>
                        <a:t>Random Forest Regression</a:t>
                      </a:r>
                    </a:p>
                  </a:txBody>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6.00</a:t>
                      </a: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92.79</a:t>
                      </a: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-1.73</a:t>
                      </a:r>
                    </a:p>
                  </a:txBody>
                  <a:tcPr anchor="ctr"/>
                </a:tc>
                <a:extLst>
                  <a:ext uri="{0D108BD9-81ED-4DB2-BD59-A6C34878D82A}">
                    <a16:rowId xmlns:a16="http://schemas.microsoft.com/office/drawing/2014/main" val="467542440"/>
                  </a:ext>
                </a:extLst>
              </a:tr>
              <a:tr h="370840">
                <a:tc>
                  <a:txBody>
                    <a:bodyPr/>
                    <a:lstStyle/>
                    <a:p>
                      <a:r>
                        <a:rPr lang="en-US" sz="1600" dirty="0">
                          <a:latin typeface="Tahoma" panose="020B0604030504040204" pitchFamily="34" charset="0"/>
                          <a:ea typeface="Tahoma" panose="020B0604030504040204" pitchFamily="34" charset="0"/>
                          <a:cs typeface="Tahoma" panose="020B0604030504040204" pitchFamily="34" charset="0"/>
                        </a:rPr>
                        <a:t>Decision Tree Regression</a:t>
                      </a:r>
                    </a:p>
                  </a:txBody>
                  <a:tcP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6.74</a:t>
                      </a: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178.31</a:t>
                      </a:r>
                    </a:p>
                  </a:txBody>
                  <a:tcPr anchor="ctr"/>
                </a:tc>
                <a:tc>
                  <a:txBody>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-4.24</a:t>
                      </a:r>
                    </a:p>
                  </a:txBody>
                  <a:tcPr anchor="ctr"/>
                </a:tc>
                <a:extLst>
                  <a:ext uri="{0D108BD9-81ED-4DB2-BD59-A6C34878D82A}">
                    <a16:rowId xmlns:a16="http://schemas.microsoft.com/office/drawing/2014/main" val="3579872251"/>
                  </a:ext>
                </a:extLst>
              </a:tr>
            </a:tbl>
          </a:graphicData>
        </a:graphic>
      </p:graphicFrame>
    </p:spTree>
    <p:extLst>
      <p:ext uri="{BB962C8B-B14F-4D97-AF65-F5344CB8AC3E}">
        <p14:creationId xmlns:p14="http://schemas.microsoft.com/office/powerpoint/2010/main" val="486456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B30B-E1EF-62F3-F663-BC9B1B159ADB}"/>
              </a:ext>
            </a:extLst>
          </p:cNvPr>
          <p:cNvSpPr>
            <a:spLocks noGrp="1"/>
          </p:cNvSpPr>
          <p:nvPr>
            <p:ph type="title"/>
          </p:nvPr>
        </p:nvSpPr>
        <p:spPr/>
        <p:txBody>
          <a:bodyPr/>
          <a:lstStyle/>
          <a:p>
            <a:r>
              <a:rPr lang="en-US" dirty="0"/>
              <a:t>Model Comparison</a:t>
            </a:r>
          </a:p>
        </p:txBody>
      </p:sp>
      <p:sp>
        <p:nvSpPr>
          <p:cNvPr id="3" name="Content Placeholder 2">
            <a:extLst>
              <a:ext uri="{FF2B5EF4-FFF2-40B4-BE49-F238E27FC236}">
                <a16:creationId xmlns:a16="http://schemas.microsoft.com/office/drawing/2014/main" id="{B81E63CA-0CCA-7CE5-6A5C-A2E099479596}"/>
              </a:ext>
            </a:extLst>
          </p:cNvPr>
          <p:cNvSpPr>
            <a:spLocks noGrp="1"/>
          </p:cNvSpPr>
          <p:nvPr>
            <p:ph idx="1"/>
          </p:nvPr>
        </p:nvSpPr>
        <p:spPr/>
        <p:txBody>
          <a:bodyPr/>
          <a:lstStyle/>
          <a:p>
            <a:pPr>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By above table we can conclude that the ANN model after Hyperparameter tuning performs better than among all the models we tested.</a:t>
            </a:r>
          </a:p>
          <a:p>
            <a:pPr>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Decision Tree Regression Model performs poorly among all.</a:t>
            </a:r>
          </a:p>
          <a:p>
            <a:pPr>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Random Forest Regression Model performs better than Decision Tree Regression Model.</a:t>
            </a:r>
          </a:p>
        </p:txBody>
      </p:sp>
    </p:spTree>
    <p:extLst>
      <p:ext uri="{BB962C8B-B14F-4D97-AF65-F5344CB8AC3E}">
        <p14:creationId xmlns:p14="http://schemas.microsoft.com/office/powerpoint/2010/main" val="2026603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2003-A428-3363-6A8B-7B6FB2553FFB}"/>
              </a:ext>
            </a:extLst>
          </p:cNvPr>
          <p:cNvSpPr>
            <a:spLocks noGrp="1"/>
          </p:cNvSpPr>
          <p:nvPr>
            <p:ph type="title"/>
          </p:nvPr>
        </p:nvSpPr>
        <p:spPr/>
        <p:txBody>
          <a:bodyPr/>
          <a:lstStyle/>
          <a:p>
            <a:r>
              <a:rPr lang="en-US" dirty="0"/>
              <a:t>Feature Importance</a:t>
            </a:r>
          </a:p>
        </p:txBody>
      </p:sp>
      <p:pic>
        <p:nvPicPr>
          <p:cNvPr id="5" name="Content Placeholder 4">
            <a:extLst>
              <a:ext uri="{FF2B5EF4-FFF2-40B4-BE49-F238E27FC236}">
                <a16:creationId xmlns:a16="http://schemas.microsoft.com/office/drawing/2014/main" id="{553E4E96-EBAB-149B-AD36-EA3121E561E5}"/>
              </a:ext>
            </a:extLst>
          </p:cNvPr>
          <p:cNvPicPr>
            <a:picLocks noGrp="1" noChangeAspect="1"/>
          </p:cNvPicPr>
          <p:nvPr>
            <p:ph idx="1"/>
          </p:nvPr>
        </p:nvPicPr>
        <p:blipFill>
          <a:blip r:embed="rId2"/>
          <a:srcRect r="8588"/>
          <a:stretch/>
        </p:blipFill>
        <p:spPr>
          <a:xfrm>
            <a:off x="174171" y="1690686"/>
            <a:ext cx="5682343" cy="4351338"/>
          </a:xfrm>
        </p:spPr>
      </p:pic>
      <p:sp>
        <p:nvSpPr>
          <p:cNvPr id="6" name="TextBox 5">
            <a:extLst>
              <a:ext uri="{FF2B5EF4-FFF2-40B4-BE49-F238E27FC236}">
                <a16:creationId xmlns:a16="http://schemas.microsoft.com/office/drawing/2014/main" id="{26608585-57CC-7D65-83A9-79BE59F01CA1}"/>
              </a:ext>
            </a:extLst>
          </p:cNvPr>
          <p:cNvSpPr txBox="1"/>
          <p:nvPr/>
        </p:nvSpPr>
        <p:spPr>
          <a:xfrm>
            <a:off x="217172" y="6123543"/>
            <a:ext cx="5596340"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Fig. Feature Importance by Machine Learning Models</a:t>
            </a:r>
          </a:p>
        </p:txBody>
      </p:sp>
      <p:pic>
        <p:nvPicPr>
          <p:cNvPr id="8" name="Content Placeholder 4">
            <a:extLst>
              <a:ext uri="{FF2B5EF4-FFF2-40B4-BE49-F238E27FC236}">
                <a16:creationId xmlns:a16="http://schemas.microsoft.com/office/drawing/2014/main" id="{57546B28-4975-D568-87C6-5951B92EFF13}"/>
              </a:ext>
            </a:extLst>
          </p:cNvPr>
          <p:cNvPicPr>
            <a:picLocks noChangeAspect="1"/>
          </p:cNvPicPr>
          <p:nvPr/>
        </p:nvPicPr>
        <p:blipFill>
          <a:blip r:embed="rId3"/>
          <a:srcRect r="8588"/>
          <a:stretch/>
        </p:blipFill>
        <p:spPr>
          <a:xfrm>
            <a:off x="6335487" y="1690686"/>
            <a:ext cx="5682344" cy="4351338"/>
          </a:xfrm>
          <a:prstGeom prst="rect">
            <a:avLst/>
          </a:prstGeom>
        </p:spPr>
      </p:pic>
      <p:sp>
        <p:nvSpPr>
          <p:cNvPr id="9" name="TextBox 8">
            <a:extLst>
              <a:ext uri="{FF2B5EF4-FFF2-40B4-BE49-F238E27FC236}">
                <a16:creationId xmlns:a16="http://schemas.microsoft.com/office/drawing/2014/main" id="{87FF1824-2EAC-58E2-86F4-6E6BF1452EAD}"/>
              </a:ext>
            </a:extLst>
          </p:cNvPr>
          <p:cNvSpPr txBox="1"/>
          <p:nvPr/>
        </p:nvSpPr>
        <p:spPr>
          <a:xfrm>
            <a:off x="6535166" y="6123543"/>
            <a:ext cx="5282985"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Fig. Feature Importance by Neural Network Model</a:t>
            </a:r>
          </a:p>
        </p:txBody>
      </p:sp>
    </p:spTree>
    <p:extLst>
      <p:ext uri="{BB962C8B-B14F-4D97-AF65-F5344CB8AC3E}">
        <p14:creationId xmlns:p14="http://schemas.microsoft.com/office/powerpoint/2010/main" val="798667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B138-E890-A25E-1FBE-31E393AA1E37}"/>
              </a:ext>
            </a:extLst>
          </p:cNvPr>
          <p:cNvSpPr>
            <a:spLocks noGrp="1"/>
          </p:cNvSpPr>
          <p:nvPr>
            <p:ph type="title"/>
          </p:nvPr>
        </p:nvSpPr>
        <p:spPr/>
        <p:txBody>
          <a:bodyPr/>
          <a:lstStyle/>
          <a:p>
            <a:r>
              <a:rPr lang="en-US" dirty="0"/>
              <a:t>Feature Importance</a:t>
            </a:r>
          </a:p>
        </p:txBody>
      </p:sp>
      <p:sp>
        <p:nvSpPr>
          <p:cNvPr id="8" name="Content Placeholder 7">
            <a:extLst>
              <a:ext uri="{FF2B5EF4-FFF2-40B4-BE49-F238E27FC236}">
                <a16:creationId xmlns:a16="http://schemas.microsoft.com/office/drawing/2014/main" id="{5FAD1AB9-5EA9-B1E7-DFB2-676A34D49E3B}"/>
              </a:ext>
            </a:extLst>
          </p:cNvPr>
          <p:cNvSpPr>
            <a:spLocks noGrp="1"/>
          </p:cNvSpPr>
          <p:nvPr>
            <p:ph idx="1"/>
          </p:nvPr>
        </p:nvSpPr>
        <p:spPr/>
        <p:txBody>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Findings:</a:t>
            </a:r>
          </a:p>
          <a:p>
            <a:pPr>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GDP is the most significant factor in determining a country’s medal-winning potential</a:t>
            </a:r>
          </a:p>
          <a:p>
            <a:pPr>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followed by the Olympics Index, which reflects overall sports performance, and then population size.</a:t>
            </a:r>
          </a:p>
        </p:txBody>
      </p:sp>
    </p:spTree>
    <p:extLst>
      <p:ext uri="{BB962C8B-B14F-4D97-AF65-F5344CB8AC3E}">
        <p14:creationId xmlns:p14="http://schemas.microsoft.com/office/powerpoint/2010/main" val="1350962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3BC5E-39E7-39E5-933E-44946981AA4C}"/>
              </a:ext>
            </a:extLst>
          </p:cNvPr>
          <p:cNvSpPr>
            <a:spLocks noGrp="1"/>
          </p:cNvSpPr>
          <p:nvPr>
            <p:ph type="title"/>
          </p:nvPr>
        </p:nvSpPr>
        <p:spPr/>
        <p:txBody>
          <a:bodyPr/>
          <a:lstStyle/>
          <a:p>
            <a:r>
              <a:rPr lang="en-US" dirty="0"/>
              <a:t>Model Interpretation</a:t>
            </a:r>
          </a:p>
        </p:txBody>
      </p:sp>
      <p:sp>
        <p:nvSpPr>
          <p:cNvPr id="3" name="Content Placeholder 2">
            <a:extLst>
              <a:ext uri="{FF2B5EF4-FFF2-40B4-BE49-F238E27FC236}">
                <a16:creationId xmlns:a16="http://schemas.microsoft.com/office/drawing/2014/main" id="{8987DC77-8932-4954-E3A4-F11E8B4969AD}"/>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We can conclude that countries with a higher GDP tend to win a greater number of Olympic medals. As a country's GDP increases, more funds can be allocated across various sectors, including sports. This enables the government to invest more in sports infrastructure, equipment, coaching, and overall athletic development. Consequently, these improvements can enhance the country's performance in the Olympics, potentially leading to the winning of more medals.</a:t>
            </a:r>
          </a:p>
          <a:p>
            <a:pPr algn="just">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We can conclude that, in addition to GDP, a country's overall performance in sports, as indicated by the Olympics Index, is the second most important factor in winning Olympic medals. A higher Olympics Index reflects a strong and consistent performance across various sports disciplines. As a country's GDP increases, it enables more investment in sports infrastructure, coaching, and athlete development, which in turn improves the country's overall sports performance. This enhanced performance, as captured by the Olympics Index, significantly contributes to the likelihood of winning more Olympic medals.</a:t>
            </a:r>
          </a:p>
        </p:txBody>
      </p:sp>
    </p:spTree>
    <p:extLst>
      <p:ext uri="{BB962C8B-B14F-4D97-AF65-F5344CB8AC3E}">
        <p14:creationId xmlns:p14="http://schemas.microsoft.com/office/powerpoint/2010/main" val="4254922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44E23-8EA9-6F33-EBE3-729BD0C896F0}"/>
              </a:ext>
            </a:extLst>
          </p:cNvPr>
          <p:cNvSpPr>
            <a:spLocks noGrp="1"/>
          </p:cNvSpPr>
          <p:nvPr>
            <p:ph type="title"/>
          </p:nvPr>
        </p:nvSpPr>
        <p:spPr/>
        <p:txBody>
          <a:bodyPr/>
          <a:lstStyle/>
          <a:p>
            <a:r>
              <a:rPr lang="en-US" dirty="0"/>
              <a:t>Way Forward</a:t>
            </a:r>
          </a:p>
        </p:txBody>
      </p:sp>
      <p:sp>
        <p:nvSpPr>
          <p:cNvPr id="3" name="Content Placeholder 2">
            <a:extLst>
              <a:ext uri="{FF2B5EF4-FFF2-40B4-BE49-F238E27FC236}">
                <a16:creationId xmlns:a16="http://schemas.microsoft.com/office/drawing/2014/main" id="{459089BD-BEDB-7428-23AC-DBF3928EAE8E}"/>
              </a:ext>
            </a:extLst>
          </p:cNvPr>
          <p:cNvSpPr>
            <a:spLocks noGrp="1"/>
          </p:cNvSpPr>
          <p:nvPr>
            <p:ph idx="1"/>
          </p:nvPr>
        </p:nvSpPr>
        <p:spPr>
          <a:xfrm>
            <a:off x="838200" y="1825625"/>
            <a:ext cx="10515600" cy="4667250"/>
          </a:xfrm>
        </p:spPr>
        <p:txBody>
          <a:bodyPr>
            <a:noAutofit/>
          </a:bodyPr>
          <a:lstStyle/>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To enhance a country's chances of winning more Olympic medals, it is crucial to focus on the following areas:</a:t>
            </a:r>
          </a:p>
          <a:p>
            <a:pPr marL="342900" indent="-342900">
              <a:buFont typeface="+mj-lt"/>
              <a:buAutoNum type="arabicPeriod"/>
            </a:pPr>
            <a:r>
              <a:rPr lang="en-US" sz="1800" dirty="0">
                <a:latin typeface="Tahoma" panose="020B0604030504040204" pitchFamily="34" charset="0"/>
                <a:ea typeface="Tahoma" panose="020B0604030504040204" pitchFamily="34" charset="0"/>
                <a:cs typeface="Tahoma" panose="020B0604030504040204" pitchFamily="34" charset="0"/>
              </a:rPr>
              <a:t>Economic Growth: Continue to strengthen the economy, as a higher GDP enables greater investment in sports infrastructure, training facilities, and athlete support programs.</a:t>
            </a:r>
          </a:p>
          <a:p>
            <a:pPr marL="342900" indent="-342900">
              <a:buFont typeface="+mj-lt"/>
              <a:buAutoNum type="arabicPeriod"/>
            </a:pPr>
            <a:r>
              <a:rPr lang="en-US" sz="1800" dirty="0">
                <a:latin typeface="Tahoma" panose="020B0604030504040204" pitchFamily="34" charset="0"/>
                <a:ea typeface="Tahoma" panose="020B0604030504040204" pitchFamily="34" charset="0"/>
                <a:cs typeface="Tahoma" panose="020B0604030504040204" pitchFamily="34" charset="0"/>
              </a:rPr>
              <a:t>Investment in Sports Performance: Prioritize improving the Olympics Index by investing in talent identification, development programs, and international competition exposure. This will help to elevate the overall sports performance of the country.</a:t>
            </a:r>
          </a:p>
          <a:p>
            <a:pPr marL="342900" indent="-342900">
              <a:buFont typeface="+mj-lt"/>
              <a:buAutoNum type="arabicPeriod"/>
            </a:pPr>
            <a:r>
              <a:rPr lang="en-US" sz="1800" dirty="0">
                <a:latin typeface="Tahoma" panose="020B0604030504040204" pitchFamily="34" charset="0"/>
                <a:ea typeface="Tahoma" panose="020B0604030504040204" pitchFamily="34" charset="0"/>
                <a:cs typeface="Tahoma" panose="020B0604030504040204" pitchFamily="34" charset="0"/>
              </a:rPr>
              <a:t>Population Engagement: encouraging widespread participation in sports at the grassroots level. This can be achieved through initiatives that promote physical education, community sports programs, and national sports campaigns to discover and nurture talent from a larger pool.</a:t>
            </a:r>
          </a:p>
          <a:p>
            <a:pPr marL="342900" indent="-342900">
              <a:buFont typeface="+mj-lt"/>
              <a:buAutoNum type="arabicPeriod"/>
            </a:pPr>
            <a:r>
              <a:rPr lang="en-US" sz="1800" dirty="0">
                <a:latin typeface="Tahoma" panose="020B0604030504040204" pitchFamily="34" charset="0"/>
                <a:ea typeface="Tahoma" panose="020B0604030504040204" pitchFamily="34" charset="0"/>
                <a:cs typeface="Tahoma" panose="020B0604030504040204" pitchFamily="34" charset="0"/>
              </a:rPr>
              <a:t>Strategic Allocation of Resources: Allocate resources strategically across different sports, focusing on areas where the country has traditionally excelled, while also identifying and supporting emerging sports with high medal potential.</a:t>
            </a:r>
          </a:p>
        </p:txBody>
      </p:sp>
    </p:spTree>
    <p:extLst>
      <p:ext uri="{BB962C8B-B14F-4D97-AF65-F5344CB8AC3E}">
        <p14:creationId xmlns:p14="http://schemas.microsoft.com/office/powerpoint/2010/main" val="403585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B520-5482-B2EB-A371-B0FBA25F3E68}"/>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48DA7F1C-1657-91F4-C5BA-876A5CEB9F84}"/>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GB" sz="2000" dirty="0">
                <a:latin typeface="Tahoma" panose="020B0604030504040204" pitchFamily="34" charset="0"/>
                <a:ea typeface="Tahoma" panose="020B0604030504040204" pitchFamily="34" charset="0"/>
                <a:cs typeface="Tahoma" panose="020B0604030504040204" pitchFamily="34" charset="0"/>
              </a:rPr>
              <a:t>The dataset provided includes features such as:</a:t>
            </a:r>
          </a:p>
          <a:p>
            <a:pPr lvl="1">
              <a:buFont typeface="Wingdings" pitchFamily="2" charset="2"/>
              <a:buChar char="Ø"/>
            </a:pPr>
            <a:r>
              <a:rPr lang="en-GB" sz="1600" dirty="0">
                <a:latin typeface="Tahoma" panose="020B0604030504040204" pitchFamily="34" charset="0"/>
                <a:ea typeface="Tahoma" panose="020B0604030504040204" pitchFamily="34" charset="0"/>
                <a:cs typeface="Tahoma" panose="020B0604030504040204" pitchFamily="34" charset="0"/>
              </a:rPr>
              <a:t>iso: Country ISO code</a:t>
            </a:r>
          </a:p>
          <a:p>
            <a:pPr lvl="1">
              <a:buFont typeface="Wingdings" pitchFamily="2" charset="2"/>
              <a:buChar char="Ø"/>
            </a:pPr>
            <a:r>
              <a:rPr lang="en-GB" sz="1600" dirty="0" err="1">
                <a:latin typeface="Tahoma" panose="020B0604030504040204" pitchFamily="34" charset="0"/>
                <a:ea typeface="Tahoma" panose="020B0604030504040204" pitchFamily="34" charset="0"/>
                <a:cs typeface="Tahoma" panose="020B0604030504040204" pitchFamily="34" charset="0"/>
              </a:rPr>
              <a:t>ioc</a:t>
            </a:r>
            <a:r>
              <a:rPr lang="en-GB" sz="1600" dirty="0">
                <a:latin typeface="Tahoma" panose="020B0604030504040204" pitchFamily="34" charset="0"/>
                <a:ea typeface="Tahoma" panose="020B0604030504040204" pitchFamily="34" charset="0"/>
                <a:cs typeface="Tahoma" panose="020B0604030504040204" pitchFamily="34" charset="0"/>
              </a:rPr>
              <a:t>: International Olympic Committee code</a:t>
            </a:r>
          </a:p>
          <a:p>
            <a:pPr lvl="1">
              <a:buFont typeface="Wingdings" pitchFamily="2" charset="2"/>
              <a:buChar char="Ø"/>
            </a:pPr>
            <a:r>
              <a:rPr lang="en-GB" sz="1600" dirty="0">
                <a:latin typeface="Tahoma" panose="020B0604030504040204" pitchFamily="34" charset="0"/>
                <a:ea typeface="Tahoma" panose="020B0604030504040204" pitchFamily="34" charset="0"/>
                <a:cs typeface="Tahoma" panose="020B0604030504040204" pitchFamily="34" charset="0"/>
              </a:rPr>
              <a:t>name: Country name</a:t>
            </a:r>
          </a:p>
          <a:p>
            <a:pPr lvl="1">
              <a:buFont typeface="Wingdings" pitchFamily="2" charset="2"/>
              <a:buChar char="Ø"/>
            </a:pPr>
            <a:r>
              <a:rPr lang="en-GB" sz="1600" dirty="0">
                <a:latin typeface="Tahoma" panose="020B0604030504040204" pitchFamily="34" charset="0"/>
                <a:ea typeface="Tahoma" panose="020B0604030504040204" pitchFamily="34" charset="0"/>
                <a:cs typeface="Tahoma" panose="020B0604030504040204" pitchFamily="34" charset="0"/>
              </a:rPr>
              <a:t>continent: Continent of the country</a:t>
            </a:r>
          </a:p>
          <a:p>
            <a:pPr lvl="1">
              <a:buFont typeface="Wingdings" pitchFamily="2" charset="2"/>
              <a:buChar char="Ø"/>
            </a:pPr>
            <a:r>
              <a:rPr lang="en-GB" sz="1600" dirty="0">
                <a:latin typeface="Tahoma" panose="020B0604030504040204" pitchFamily="34" charset="0"/>
                <a:ea typeface="Tahoma" panose="020B0604030504040204" pitchFamily="34" charset="0"/>
                <a:cs typeface="Tahoma" panose="020B0604030504040204" pitchFamily="34" charset="0"/>
              </a:rPr>
              <a:t>population: Population of the country</a:t>
            </a:r>
          </a:p>
          <a:p>
            <a:pPr lvl="1">
              <a:buFont typeface="Wingdings" pitchFamily="2" charset="2"/>
              <a:buChar char="Ø"/>
            </a:pPr>
            <a:r>
              <a:rPr lang="en-GB" sz="1600" dirty="0" err="1">
                <a:latin typeface="Tahoma" panose="020B0604030504040204" pitchFamily="34" charset="0"/>
                <a:ea typeface="Tahoma" panose="020B0604030504040204" pitchFamily="34" charset="0"/>
                <a:cs typeface="Tahoma" panose="020B0604030504040204" pitchFamily="34" charset="0"/>
              </a:rPr>
              <a:t>gdp</a:t>
            </a:r>
            <a:r>
              <a:rPr lang="en-GB" sz="1600" dirty="0">
                <a:latin typeface="Tahoma" panose="020B0604030504040204" pitchFamily="34" charset="0"/>
                <a:ea typeface="Tahoma" panose="020B0604030504040204" pitchFamily="34" charset="0"/>
                <a:cs typeface="Tahoma" panose="020B0604030504040204" pitchFamily="34" charset="0"/>
              </a:rPr>
              <a:t>: Gross Domestic Product (GDP) of the country</a:t>
            </a:r>
          </a:p>
          <a:p>
            <a:pPr lvl="1">
              <a:buFont typeface="Wingdings" pitchFamily="2" charset="2"/>
              <a:buChar char="Ø"/>
            </a:pPr>
            <a:r>
              <a:rPr lang="en-GB" sz="1600" dirty="0" err="1">
                <a:latin typeface="Tahoma" panose="020B0604030504040204" pitchFamily="34" charset="0"/>
                <a:ea typeface="Tahoma" panose="020B0604030504040204" pitchFamily="34" charset="0"/>
                <a:cs typeface="Tahoma" panose="020B0604030504040204" pitchFamily="34" charset="0"/>
              </a:rPr>
              <a:t>olympics_index</a:t>
            </a:r>
            <a:r>
              <a:rPr lang="en-GB" sz="1600" dirty="0">
                <a:latin typeface="Tahoma" panose="020B0604030504040204" pitchFamily="34" charset="0"/>
                <a:ea typeface="Tahoma" panose="020B0604030504040204" pitchFamily="34" charset="0"/>
                <a:cs typeface="Tahoma" panose="020B0604030504040204" pitchFamily="34" charset="0"/>
              </a:rPr>
              <a:t>: An index indicating the country's overall performance in the Olympics</a:t>
            </a:r>
          </a:p>
          <a:p>
            <a:pPr lvl="1">
              <a:buFont typeface="Wingdings" pitchFamily="2" charset="2"/>
              <a:buChar char="Ø"/>
            </a:pPr>
            <a:r>
              <a:rPr lang="en-GB" sz="1600" dirty="0" err="1">
                <a:latin typeface="Tahoma" panose="020B0604030504040204" pitchFamily="34" charset="0"/>
                <a:ea typeface="Tahoma" panose="020B0604030504040204" pitchFamily="34" charset="0"/>
                <a:cs typeface="Tahoma" panose="020B0604030504040204" pitchFamily="34" charset="0"/>
              </a:rPr>
              <a:t>sports_index</a:t>
            </a:r>
            <a:r>
              <a:rPr lang="en-GB" sz="1600" dirty="0">
                <a:latin typeface="Tahoma" panose="020B0604030504040204" pitchFamily="34" charset="0"/>
                <a:ea typeface="Tahoma" panose="020B0604030504040204" pitchFamily="34" charset="0"/>
                <a:cs typeface="Tahoma" panose="020B0604030504040204" pitchFamily="34" charset="0"/>
              </a:rPr>
              <a:t>: An index indicating the country's sports infrastructure and support</a:t>
            </a:r>
          </a:p>
          <a:p>
            <a:pPr lvl="1">
              <a:buFont typeface="Wingdings" pitchFamily="2" charset="2"/>
              <a:buChar char="Ø"/>
            </a:pPr>
            <a:r>
              <a:rPr lang="en-GB" sz="1600" dirty="0" err="1">
                <a:latin typeface="Tahoma" panose="020B0604030504040204" pitchFamily="34" charset="0"/>
                <a:ea typeface="Tahoma" panose="020B0604030504040204" pitchFamily="34" charset="0"/>
                <a:cs typeface="Tahoma" panose="020B0604030504040204" pitchFamily="34" charset="0"/>
              </a:rPr>
              <a:t>olympicsIndex</a:t>
            </a:r>
            <a:r>
              <a:rPr lang="en-GB" sz="1600" dirty="0">
                <a:latin typeface="Tahoma" panose="020B0604030504040204" pitchFamily="34" charset="0"/>
                <a:ea typeface="Tahoma" panose="020B0604030504040204" pitchFamily="34" charset="0"/>
                <a:cs typeface="Tahoma" panose="020B0604030504040204" pitchFamily="34" charset="0"/>
              </a:rPr>
              <a:t>: A calculated index related to Olympic performance</a:t>
            </a:r>
          </a:p>
          <a:p>
            <a:pPr lvl="1">
              <a:buFont typeface="Wingdings" pitchFamily="2" charset="2"/>
              <a:buChar char="Ø"/>
            </a:pPr>
            <a:r>
              <a:rPr lang="en-GB" sz="1600" dirty="0" err="1">
                <a:latin typeface="Tahoma" panose="020B0604030504040204" pitchFamily="34" charset="0"/>
                <a:ea typeface="Tahoma" panose="020B0604030504040204" pitchFamily="34" charset="0"/>
                <a:cs typeface="Tahoma" panose="020B0604030504040204" pitchFamily="34" charset="0"/>
              </a:rPr>
              <a:t>sportsIndex</a:t>
            </a:r>
            <a:r>
              <a:rPr lang="en-GB" sz="1600" dirty="0">
                <a:latin typeface="Tahoma" panose="020B0604030504040204" pitchFamily="34" charset="0"/>
                <a:ea typeface="Tahoma" panose="020B0604030504040204" pitchFamily="34" charset="0"/>
                <a:cs typeface="Tahoma" panose="020B0604030504040204" pitchFamily="34" charset="0"/>
              </a:rPr>
              <a:t>: A calculated index related to sports</a:t>
            </a:r>
          </a:p>
          <a:p>
            <a:pPr lvl="1">
              <a:buFont typeface="Wingdings" pitchFamily="2" charset="2"/>
              <a:buChar char="Ø"/>
            </a:pPr>
            <a:r>
              <a:rPr lang="en-GB" sz="1600" dirty="0">
                <a:latin typeface="Tahoma" panose="020B0604030504040204" pitchFamily="34" charset="0"/>
                <a:ea typeface="Tahoma" panose="020B0604030504040204" pitchFamily="34" charset="0"/>
                <a:cs typeface="Tahoma" panose="020B0604030504040204" pitchFamily="34" charset="0"/>
              </a:rPr>
              <a:t>total: Total number of medals won</a:t>
            </a:r>
          </a:p>
          <a:p>
            <a:pPr lvl="1">
              <a:buFont typeface="Wingdings" pitchFamily="2" charset="2"/>
              <a:buChar char="Ø"/>
            </a:pPr>
            <a:r>
              <a:rPr lang="en-GB" sz="1600" dirty="0">
                <a:latin typeface="Tahoma" panose="020B0604030504040204" pitchFamily="34" charset="0"/>
                <a:ea typeface="Tahoma" panose="020B0604030504040204" pitchFamily="34" charset="0"/>
                <a:cs typeface="Tahoma" panose="020B0604030504040204" pitchFamily="34" charset="0"/>
              </a:rPr>
              <a:t>gold: Number of gold medals won</a:t>
            </a:r>
          </a:p>
          <a:p>
            <a:pPr lvl="1">
              <a:buFont typeface="Wingdings" pitchFamily="2" charset="2"/>
              <a:buChar char="Ø"/>
            </a:pPr>
            <a:r>
              <a:rPr lang="en-GB" sz="1600" dirty="0">
                <a:latin typeface="Tahoma" panose="020B0604030504040204" pitchFamily="34" charset="0"/>
                <a:ea typeface="Tahoma" panose="020B0604030504040204" pitchFamily="34" charset="0"/>
                <a:cs typeface="Tahoma" panose="020B0604030504040204" pitchFamily="34" charset="0"/>
              </a:rPr>
              <a:t>silver: Number of silver medals won</a:t>
            </a:r>
          </a:p>
          <a:p>
            <a:pPr lvl="1">
              <a:buFont typeface="Wingdings" pitchFamily="2" charset="2"/>
              <a:buChar char="Ø"/>
            </a:pPr>
            <a:r>
              <a:rPr lang="en-GB" sz="1600" dirty="0">
                <a:latin typeface="Tahoma" panose="020B0604030504040204" pitchFamily="34" charset="0"/>
                <a:ea typeface="Tahoma" panose="020B0604030504040204" pitchFamily="34" charset="0"/>
                <a:cs typeface="Tahoma" panose="020B0604030504040204" pitchFamily="34" charset="0"/>
              </a:rPr>
              <a:t>bronze: Number of bronze medals won</a:t>
            </a:r>
          </a:p>
        </p:txBody>
      </p:sp>
    </p:spTree>
    <p:extLst>
      <p:ext uri="{BB962C8B-B14F-4D97-AF65-F5344CB8AC3E}">
        <p14:creationId xmlns:p14="http://schemas.microsoft.com/office/powerpoint/2010/main" val="133864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1" name="Freeform: Shape 40">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C07C07DB-3CEB-087A-7DB8-DBF2A1CE607D}"/>
              </a:ext>
            </a:extLst>
          </p:cNvPr>
          <p:cNvSpPr>
            <a:spLocks noGrp="1"/>
          </p:cNvSpPr>
          <p:nvPr>
            <p:ph type="title"/>
          </p:nvPr>
        </p:nvSpPr>
        <p:spPr>
          <a:xfrm>
            <a:off x="996275" y="163350"/>
            <a:ext cx="5996619" cy="2065889"/>
          </a:xfrm>
        </p:spPr>
        <p:txBody>
          <a:bodyPr vert="horz" lIns="91440" tIns="45720" rIns="91440" bIns="45720" rtlCol="0" anchor="ctr">
            <a:normAutofit/>
          </a:bodyPr>
          <a:lstStyle/>
          <a:p>
            <a:r>
              <a:rPr lang="en-US" sz="5400" kern="1200" dirty="0">
                <a:solidFill>
                  <a:schemeClr val="tx2"/>
                </a:solidFill>
                <a:latin typeface="+mj-lt"/>
                <a:ea typeface="+mj-ea"/>
                <a:cs typeface="+mj-cs"/>
              </a:rPr>
              <a:t>Thank you</a:t>
            </a:r>
          </a:p>
        </p:txBody>
      </p:sp>
      <p:grpSp>
        <p:nvGrpSpPr>
          <p:cNvPr id="50"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1" name="Straight Connector 50">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7" name="Graphic 6" descr="Handshake">
            <a:extLst>
              <a:ext uri="{FF2B5EF4-FFF2-40B4-BE49-F238E27FC236}">
                <a16:creationId xmlns:a16="http://schemas.microsoft.com/office/drawing/2014/main" id="{D50106FC-D124-E075-1A77-65F96BF62B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6153" y="2385716"/>
            <a:ext cx="3919694" cy="3919694"/>
          </a:xfrm>
          <a:prstGeom prst="rect">
            <a:avLst/>
          </a:prstGeom>
        </p:spPr>
      </p:pic>
      <p:grpSp>
        <p:nvGrpSpPr>
          <p:cNvPr id="54"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4263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1136-83DF-8C31-8CC1-7E774F6A4C17}"/>
              </a:ext>
            </a:extLst>
          </p:cNvPr>
          <p:cNvSpPr>
            <a:spLocks noGrp="1"/>
          </p:cNvSpPr>
          <p:nvPr>
            <p:ph type="title"/>
          </p:nvPr>
        </p:nvSpPr>
        <p:spPr/>
        <p:txBody>
          <a:bodyPr/>
          <a:lstStyle/>
          <a:p>
            <a:r>
              <a:rPr lang="en-US" dirty="0"/>
              <a:t>Data Preprocessing</a:t>
            </a:r>
          </a:p>
        </p:txBody>
      </p:sp>
      <p:pic>
        <p:nvPicPr>
          <p:cNvPr id="5" name="Content Placeholder 4">
            <a:extLst>
              <a:ext uri="{FF2B5EF4-FFF2-40B4-BE49-F238E27FC236}">
                <a16:creationId xmlns:a16="http://schemas.microsoft.com/office/drawing/2014/main" id="{CC040020-6265-4B6F-4695-8E4618A9406B}"/>
              </a:ext>
            </a:extLst>
          </p:cNvPr>
          <p:cNvPicPr>
            <a:picLocks noGrp="1" noChangeAspect="1"/>
          </p:cNvPicPr>
          <p:nvPr>
            <p:ph idx="1"/>
          </p:nvPr>
        </p:nvPicPr>
        <p:blipFill>
          <a:blip r:embed="rId2"/>
          <a:stretch>
            <a:fillRect/>
          </a:stretch>
        </p:blipFill>
        <p:spPr>
          <a:xfrm>
            <a:off x="838200" y="1690688"/>
            <a:ext cx="10515600" cy="1757454"/>
          </a:xfrm>
        </p:spPr>
      </p:pic>
      <p:sp>
        <p:nvSpPr>
          <p:cNvPr id="6" name="TextBox 5">
            <a:extLst>
              <a:ext uri="{FF2B5EF4-FFF2-40B4-BE49-F238E27FC236}">
                <a16:creationId xmlns:a16="http://schemas.microsoft.com/office/drawing/2014/main" id="{A3D87472-C33F-F591-7C28-A85265CD8BFE}"/>
              </a:ext>
            </a:extLst>
          </p:cNvPr>
          <p:cNvSpPr txBox="1"/>
          <p:nvPr/>
        </p:nvSpPr>
        <p:spPr>
          <a:xfrm>
            <a:off x="838200" y="3448142"/>
            <a:ext cx="10515600" cy="369332"/>
          </a:xfrm>
          <a:prstGeom prst="rect">
            <a:avLst/>
          </a:prstGeom>
          <a:noFill/>
        </p:spPr>
        <p:txBody>
          <a:bodyPr wrap="squar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Fig. First 5 Rows (out of 93) and 14 features of the Dataset</a:t>
            </a:r>
          </a:p>
        </p:txBody>
      </p:sp>
      <p:sp>
        <p:nvSpPr>
          <p:cNvPr id="7" name="TextBox 6">
            <a:extLst>
              <a:ext uri="{FF2B5EF4-FFF2-40B4-BE49-F238E27FC236}">
                <a16:creationId xmlns:a16="http://schemas.microsoft.com/office/drawing/2014/main" id="{5F4DC593-21FF-CE39-0914-31BC9EB092FC}"/>
              </a:ext>
            </a:extLst>
          </p:cNvPr>
          <p:cNvSpPr txBox="1"/>
          <p:nvPr/>
        </p:nvSpPr>
        <p:spPr>
          <a:xfrm>
            <a:off x="838200" y="4310743"/>
            <a:ext cx="10515600" cy="923330"/>
          </a:xfrm>
          <a:prstGeom prst="rect">
            <a:avLst/>
          </a:prstGeom>
          <a:noFill/>
        </p:spPr>
        <p:txBody>
          <a:bodyPr wrap="square" rtlCol="0">
            <a:spAutoFit/>
          </a:bodyPr>
          <a:lstStyle/>
          <a:p>
            <a:r>
              <a:rPr lang="en-US" u="sng" dirty="0">
                <a:latin typeface="Tahoma" panose="020B0604030504040204" pitchFamily="34" charset="0"/>
                <a:ea typeface="Tahoma" panose="020B0604030504040204" pitchFamily="34" charset="0"/>
                <a:cs typeface="Tahoma" panose="020B0604030504040204" pitchFamily="34" charset="0"/>
              </a:rPr>
              <a:t>Feature Duplication</a:t>
            </a:r>
            <a:r>
              <a:rPr lang="en-US" dirty="0">
                <a:latin typeface="Tahoma" panose="020B0604030504040204" pitchFamily="34" charset="0"/>
                <a:ea typeface="Tahoma" panose="020B0604030504040204" pitchFamily="34" charset="0"/>
                <a:cs typeface="Tahoma" panose="020B0604030504040204" pitchFamily="34" charset="0"/>
              </a:rPr>
              <a:t>:</a:t>
            </a:r>
          </a:p>
          <a:p>
            <a:r>
              <a:rPr lang="en-US" dirty="0">
                <a:latin typeface="Tahoma" panose="020B0604030504040204" pitchFamily="34" charset="0"/>
                <a:ea typeface="Tahoma" panose="020B0604030504040204" pitchFamily="34" charset="0"/>
                <a:cs typeface="Tahoma" panose="020B0604030504040204" pitchFamily="34" charset="0"/>
              </a:rPr>
              <a:t>In the above data we can clearly see that the features ‘</a:t>
            </a:r>
            <a:r>
              <a:rPr lang="en-US" dirty="0" err="1">
                <a:latin typeface="Tahoma" panose="020B0604030504040204" pitchFamily="34" charset="0"/>
                <a:ea typeface="Tahoma" panose="020B0604030504040204" pitchFamily="34" charset="0"/>
                <a:cs typeface="Tahoma" panose="020B0604030504040204" pitchFamily="34" charset="0"/>
              </a:rPr>
              <a:t>olympicsIndex</a:t>
            </a:r>
            <a:r>
              <a:rPr lang="en-US" dirty="0">
                <a:latin typeface="Tahoma" panose="020B0604030504040204" pitchFamily="34" charset="0"/>
                <a:ea typeface="Tahoma" panose="020B0604030504040204" pitchFamily="34" charset="0"/>
                <a:cs typeface="Tahoma" panose="020B0604030504040204" pitchFamily="34" charset="0"/>
              </a:rPr>
              <a:t>’ and ‘</a:t>
            </a:r>
            <a:r>
              <a:rPr lang="en-US" dirty="0" err="1">
                <a:latin typeface="Tahoma" panose="020B0604030504040204" pitchFamily="34" charset="0"/>
                <a:ea typeface="Tahoma" panose="020B0604030504040204" pitchFamily="34" charset="0"/>
                <a:cs typeface="Tahoma" panose="020B0604030504040204" pitchFamily="34" charset="0"/>
              </a:rPr>
              <a:t>sportsIndex</a:t>
            </a:r>
            <a:r>
              <a:rPr lang="en-US" dirty="0">
                <a:latin typeface="Tahoma" panose="020B0604030504040204" pitchFamily="34" charset="0"/>
                <a:ea typeface="Tahoma" panose="020B0604030504040204" pitchFamily="34" charset="0"/>
                <a:cs typeface="Tahoma" panose="020B0604030504040204" pitchFamily="34" charset="0"/>
              </a:rPr>
              <a:t>’ are the duplications of ‘</a:t>
            </a:r>
            <a:r>
              <a:rPr lang="en-US" dirty="0" err="1">
                <a:latin typeface="Tahoma" panose="020B0604030504040204" pitchFamily="34" charset="0"/>
                <a:ea typeface="Tahoma" panose="020B0604030504040204" pitchFamily="34" charset="0"/>
                <a:cs typeface="Tahoma" panose="020B0604030504040204" pitchFamily="34" charset="0"/>
              </a:rPr>
              <a:t>Olympics_index</a:t>
            </a:r>
            <a:r>
              <a:rPr lang="en-US" dirty="0">
                <a:latin typeface="Tahoma" panose="020B0604030504040204" pitchFamily="34" charset="0"/>
                <a:ea typeface="Tahoma" panose="020B0604030504040204" pitchFamily="34" charset="0"/>
                <a:cs typeface="Tahoma" panose="020B0604030504040204" pitchFamily="34" charset="0"/>
              </a:rPr>
              <a:t>’ and ‘</a:t>
            </a:r>
            <a:r>
              <a:rPr lang="en-US" dirty="0" err="1">
                <a:latin typeface="Tahoma" panose="020B0604030504040204" pitchFamily="34" charset="0"/>
                <a:ea typeface="Tahoma" panose="020B0604030504040204" pitchFamily="34" charset="0"/>
                <a:cs typeface="Tahoma" panose="020B0604030504040204" pitchFamily="34" charset="0"/>
              </a:rPr>
              <a:t>sports_index</a:t>
            </a:r>
            <a:r>
              <a:rPr lang="en-US" dirty="0">
                <a:latin typeface="Tahoma" panose="020B0604030504040204" pitchFamily="34" charset="0"/>
                <a:ea typeface="Tahoma" panose="020B0604030504040204" pitchFamily="34" charset="0"/>
                <a:cs typeface="Tahoma" panose="020B0604030504040204" pitchFamily="34" charset="0"/>
              </a:rPr>
              <a:t>’ respectively.</a:t>
            </a:r>
          </a:p>
        </p:txBody>
      </p:sp>
    </p:spTree>
    <p:extLst>
      <p:ext uri="{BB962C8B-B14F-4D97-AF65-F5344CB8AC3E}">
        <p14:creationId xmlns:p14="http://schemas.microsoft.com/office/powerpoint/2010/main" val="1615795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1DB8-C821-3F12-CC2D-501832B8E6C3}"/>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1167F13E-4554-56D4-5F7C-C8164C8C0731}"/>
              </a:ext>
            </a:extLst>
          </p:cNvPr>
          <p:cNvSpPr>
            <a:spLocks noGrp="1"/>
          </p:cNvSpPr>
          <p:nvPr>
            <p:ph idx="1"/>
          </p:nvPr>
        </p:nvSpPr>
        <p:spPr/>
        <p:txBody>
          <a:bodyPr/>
          <a:lstStyle/>
          <a:p>
            <a:pPr marL="0" indent="0">
              <a:buNone/>
            </a:pPr>
            <a:r>
              <a:rPr lang="en-US" u="sng" dirty="0">
                <a:latin typeface="Tahoma" panose="020B0604030504040204" pitchFamily="34" charset="0"/>
                <a:ea typeface="Tahoma" panose="020B0604030504040204" pitchFamily="34" charset="0"/>
                <a:cs typeface="Tahoma" panose="020B0604030504040204" pitchFamily="34" charset="0"/>
              </a:rPr>
              <a:t>Checking for any Missing Values</a:t>
            </a:r>
          </a:p>
          <a:p>
            <a:pPr marL="0" indent="0">
              <a:buNone/>
            </a:pPr>
            <a:endParaRPr lang="en-US" u="sng"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6492BD8E-D69C-9AA6-7D54-A256835B9810}"/>
              </a:ext>
            </a:extLst>
          </p:cNvPr>
          <p:cNvPicPr>
            <a:picLocks noChangeAspect="1"/>
          </p:cNvPicPr>
          <p:nvPr/>
        </p:nvPicPr>
        <p:blipFill>
          <a:blip r:embed="rId2"/>
          <a:stretch>
            <a:fillRect/>
          </a:stretch>
        </p:blipFill>
        <p:spPr>
          <a:xfrm>
            <a:off x="1014997" y="2579234"/>
            <a:ext cx="5081003" cy="3597729"/>
          </a:xfrm>
          <a:prstGeom prst="rect">
            <a:avLst/>
          </a:prstGeom>
        </p:spPr>
      </p:pic>
      <p:sp>
        <p:nvSpPr>
          <p:cNvPr id="6" name="TextBox 5">
            <a:extLst>
              <a:ext uri="{FF2B5EF4-FFF2-40B4-BE49-F238E27FC236}">
                <a16:creationId xmlns:a16="http://schemas.microsoft.com/office/drawing/2014/main" id="{B3E0D03C-4B97-39B2-A8E8-8C62053B6685}"/>
              </a:ext>
            </a:extLst>
          </p:cNvPr>
          <p:cNvSpPr txBox="1"/>
          <p:nvPr/>
        </p:nvSpPr>
        <p:spPr>
          <a:xfrm>
            <a:off x="6586941" y="5340131"/>
            <a:ext cx="5143501" cy="646331"/>
          </a:xfrm>
          <a:prstGeom prst="rect">
            <a:avLst/>
          </a:prstGeom>
          <a:noFill/>
        </p:spPr>
        <p:txBody>
          <a:bodyPr wrap="square" rtlCol="0">
            <a:spAutoFit/>
          </a:bodyPr>
          <a:lstStyle/>
          <a:p>
            <a:pPr algn="just"/>
            <a:r>
              <a:rPr lang="en-US" dirty="0">
                <a:latin typeface="Tahoma" panose="020B0604030504040204" pitchFamily="34" charset="0"/>
                <a:ea typeface="Tahoma" panose="020B0604030504040204" pitchFamily="34" charset="0"/>
                <a:cs typeface="Tahoma" panose="020B0604030504040204" pitchFamily="34" charset="0"/>
              </a:rPr>
              <a:t>We can find that ‘continent’, ‘</a:t>
            </a:r>
            <a:r>
              <a:rPr lang="en-US" dirty="0" err="1">
                <a:latin typeface="Tahoma" panose="020B0604030504040204" pitchFamily="34" charset="0"/>
                <a:ea typeface="Tahoma" panose="020B0604030504040204" pitchFamily="34" charset="0"/>
                <a:cs typeface="Tahoma" panose="020B0604030504040204" pitchFamily="34" charset="0"/>
              </a:rPr>
              <a:t>olympics_index</a:t>
            </a:r>
            <a:r>
              <a:rPr lang="en-US" dirty="0">
                <a:latin typeface="Tahoma" panose="020B0604030504040204" pitchFamily="34" charset="0"/>
                <a:ea typeface="Tahoma" panose="020B0604030504040204" pitchFamily="34" charset="0"/>
                <a:cs typeface="Tahoma" panose="020B0604030504040204" pitchFamily="34" charset="0"/>
              </a:rPr>
              <a:t>’ and ‘</a:t>
            </a:r>
            <a:r>
              <a:rPr lang="en-US" dirty="0" err="1">
                <a:latin typeface="Tahoma" panose="020B0604030504040204" pitchFamily="34" charset="0"/>
                <a:ea typeface="Tahoma" panose="020B0604030504040204" pitchFamily="34" charset="0"/>
                <a:cs typeface="Tahoma" panose="020B0604030504040204" pitchFamily="34" charset="0"/>
              </a:rPr>
              <a:t>sports_index</a:t>
            </a:r>
            <a:r>
              <a:rPr lang="en-US" dirty="0">
                <a:latin typeface="Tahoma" panose="020B0604030504040204" pitchFamily="34" charset="0"/>
                <a:ea typeface="Tahoma" panose="020B0604030504040204" pitchFamily="34" charset="0"/>
                <a:cs typeface="Tahoma" panose="020B0604030504040204" pitchFamily="34" charset="0"/>
              </a:rPr>
              <a:t>’ Features have missing values</a:t>
            </a:r>
          </a:p>
        </p:txBody>
      </p:sp>
      <p:pic>
        <p:nvPicPr>
          <p:cNvPr id="8" name="Picture 7">
            <a:extLst>
              <a:ext uri="{FF2B5EF4-FFF2-40B4-BE49-F238E27FC236}">
                <a16:creationId xmlns:a16="http://schemas.microsoft.com/office/drawing/2014/main" id="{B26ED4F8-D715-D096-0784-2ADE6BB4AC16}"/>
              </a:ext>
            </a:extLst>
          </p:cNvPr>
          <p:cNvPicPr>
            <a:picLocks noChangeAspect="1"/>
          </p:cNvPicPr>
          <p:nvPr/>
        </p:nvPicPr>
        <p:blipFill>
          <a:blip r:embed="rId3"/>
          <a:stretch>
            <a:fillRect/>
          </a:stretch>
        </p:blipFill>
        <p:spPr>
          <a:xfrm>
            <a:off x="6586942" y="2581275"/>
            <a:ext cx="5143500" cy="2514600"/>
          </a:xfrm>
          <a:prstGeom prst="rect">
            <a:avLst/>
          </a:prstGeom>
        </p:spPr>
      </p:pic>
    </p:spTree>
    <p:extLst>
      <p:ext uri="{BB962C8B-B14F-4D97-AF65-F5344CB8AC3E}">
        <p14:creationId xmlns:p14="http://schemas.microsoft.com/office/powerpoint/2010/main" val="137175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05D8-4FE6-3775-1D0C-0ACED8E93B71}"/>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D6E22E1D-820D-7DDC-25C4-CF531838C034}"/>
              </a:ext>
            </a:extLst>
          </p:cNvPr>
          <p:cNvSpPr>
            <a:spLocks noGrp="1"/>
          </p:cNvSpPr>
          <p:nvPr>
            <p:ph idx="1"/>
          </p:nvPr>
        </p:nvSpPr>
        <p:spPr/>
        <p:txBody>
          <a:bodyPr/>
          <a:lstStyle/>
          <a:p>
            <a:pPr marL="0" indent="0">
              <a:buNone/>
            </a:pPr>
            <a:r>
              <a:rPr lang="en-US" u="sng" dirty="0">
                <a:latin typeface="Tahoma" panose="020B0604030504040204" pitchFamily="34" charset="0"/>
                <a:ea typeface="Tahoma" panose="020B0604030504040204" pitchFamily="34" charset="0"/>
                <a:cs typeface="Tahoma" panose="020B0604030504040204" pitchFamily="34" charset="0"/>
              </a:rPr>
              <a:t>Data Cleaning</a:t>
            </a:r>
          </a:p>
          <a:p>
            <a:pPr marL="0" indent="0">
              <a:buNone/>
            </a:pPr>
            <a:endParaRPr lang="en-US" u="sng"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Table 3">
            <a:extLst>
              <a:ext uri="{FF2B5EF4-FFF2-40B4-BE49-F238E27FC236}">
                <a16:creationId xmlns:a16="http://schemas.microsoft.com/office/drawing/2014/main" id="{1644DA5E-ECD8-44B5-621F-30A1D1BB7195}"/>
              </a:ext>
            </a:extLst>
          </p:cNvPr>
          <p:cNvGraphicFramePr>
            <a:graphicFrameLocks noGrp="1"/>
          </p:cNvGraphicFramePr>
          <p:nvPr>
            <p:extLst>
              <p:ext uri="{D42A27DB-BD31-4B8C-83A1-F6EECF244321}">
                <p14:modId xmlns:p14="http://schemas.microsoft.com/office/powerpoint/2010/main" val="1177550246"/>
              </p:ext>
            </p:extLst>
          </p:nvPr>
        </p:nvGraphicFramePr>
        <p:xfrm>
          <a:off x="838200" y="2570238"/>
          <a:ext cx="10515600" cy="3845560"/>
        </p:xfrm>
        <a:graphic>
          <a:graphicData uri="http://schemas.openxmlformats.org/drawingml/2006/table">
            <a:tbl>
              <a:tblPr firstRow="1" bandRow="1">
                <a:tableStyleId>{F2DE63D5-997A-4646-A377-4702673A728D}</a:tableStyleId>
              </a:tblPr>
              <a:tblGrid>
                <a:gridCol w="2873829">
                  <a:extLst>
                    <a:ext uri="{9D8B030D-6E8A-4147-A177-3AD203B41FA5}">
                      <a16:colId xmlns:a16="http://schemas.microsoft.com/office/drawing/2014/main" val="802396088"/>
                    </a:ext>
                  </a:extLst>
                </a:gridCol>
                <a:gridCol w="7641771">
                  <a:extLst>
                    <a:ext uri="{9D8B030D-6E8A-4147-A177-3AD203B41FA5}">
                      <a16:colId xmlns:a16="http://schemas.microsoft.com/office/drawing/2014/main" val="897374911"/>
                    </a:ext>
                  </a:extLst>
                </a:gridCol>
              </a:tblGrid>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Features</a:t>
                      </a:r>
                    </a:p>
                  </a:txBody>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Cleaning Approach</a:t>
                      </a:r>
                    </a:p>
                  </a:txBody>
                  <a:tcPr/>
                </a:tc>
                <a:extLst>
                  <a:ext uri="{0D108BD9-81ED-4DB2-BD59-A6C34878D82A}">
                    <a16:rowId xmlns:a16="http://schemas.microsoft.com/office/drawing/2014/main" val="1495432380"/>
                  </a:ext>
                </a:extLst>
              </a:tr>
              <a:tr h="370840">
                <a:tc>
                  <a:txBody>
                    <a:bodyPr/>
                    <a:lstStyle/>
                    <a:p>
                      <a:r>
                        <a:rPr lang="en-US" dirty="0">
                          <a:latin typeface="Tahoma" panose="020B0604030504040204" pitchFamily="34" charset="0"/>
                          <a:ea typeface="Tahoma" panose="020B0604030504040204" pitchFamily="34" charset="0"/>
                          <a:cs typeface="Tahoma" panose="020B0604030504040204" pitchFamily="34" charset="0"/>
                        </a:rPr>
                        <a:t>Continent</a:t>
                      </a:r>
                    </a:p>
                  </a:txBody>
                  <a:tcPr/>
                </a:tc>
                <a:tc>
                  <a:txBody>
                    <a:bodyPr/>
                    <a:lstStyle/>
                    <a:p>
                      <a:pPr algn="just"/>
                      <a:r>
                        <a:rPr lang="en-US" dirty="0">
                          <a:latin typeface="Tahoma" panose="020B0604030504040204" pitchFamily="34" charset="0"/>
                          <a:ea typeface="Tahoma" panose="020B0604030504040204" pitchFamily="34" charset="0"/>
                          <a:cs typeface="Tahoma" panose="020B0604030504040204" pitchFamily="34" charset="0"/>
                        </a:rPr>
                        <a:t>Manually:</a:t>
                      </a:r>
                    </a:p>
                    <a:p>
                      <a:pPr algn="just"/>
                      <a:r>
                        <a:rPr lang="en-US" dirty="0">
                          <a:latin typeface="Tahoma" panose="020B0604030504040204" pitchFamily="34" charset="0"/>
                          <a:ea typeface="Tahoma" panose="020B0604030504040204" pitchFamily="34" charset="0"/>
                          <a:cs typeface="Tahoma" panose="020B0604030504040204" pitchFamily="34" charset="0"/>
                        </a:rPr>
                        <a:t>As the name of the countries are provided under the feature called ‘name’ we can choose to fill the missing continent data manually with respect to their country names.</a:t>
                      </a:r>
                    </a:p>
                  </a:txBody>
                  <a:tcPr/>
                </a:tc>
                <a:extLst>
                  <a:ext uri="{0D108BD9-81ED-4DB2-BD59-A6C34878D82A}">
                    <a16:rowId xmlns:a16="http://schemas.microsoft.com/office/drawing/2014/main" val="1354248026"/>
                  </a:ext>
                </a:extLst>
              </a:tr>
              <a:tr h="370840">
                <a:tc>
                  <a:txBody>
                    <a:bodyPr/>
                    <a:lstStyle/>
                    <a:p>
                      <a:r>
                        <a:rPr lang="en-US" dirty="0" err="1">
                          <a:latin typeface="Tahoma" panose="020B0604030504040204" pitchFamily="34" charset="0"/>
                          <a:ea typeface="Tahoma" panose="020B0604030504040204" pitchFamily="34" charset="0"/>
                          <a:cs typeface="Tahoma" panose="020B0604030504040204" pitchFamily="34" charset="0"/>
                        </a:rPr>
                        <a:t>olympics_index</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err="1">
                          <a:latin typeface="Tahoma" panose="020B0604030504040204" pitchFamily="34" charset="0"/>
                          <a:ea typeface="Tahoma" panose="020B0604030504040204" pitchFamily="34" charset="0"/>
                          <a:cs typeface="Tahoma" panose="020B0604030504040204" pitchFamily="34" charset="0"/>
                        </a:rPr>
                        <a:t>Sports_index</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just"/>
                      <a:r>
                        <a:rPr lang="en-GB" sz="18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K Nearest Neighbours:</a:t>
                      </a:r>
                    </a:p>
                    <a:p>
                      <a:pPr algn="just"/>
                      <a:r>
                        <a:rPr lang="en-GB" sz="18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as these indices represents countries overall performance in </a:t>
                      </a:r>
                      <a:r>
                        <a:rPr lang="en-GB" sz="1800" b="0" i="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olympics</a:t>
                      </a:r>
                      <a:r>
                        <a:rPr lang="en-GB" sz="18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and countries sports </a:t>
                      </a:r>
                      <a:r>
                        <a:rPr lang="en-GB" sz="1800" b="0" i="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infrastucture</a:t>
                      </a:r>
                      <a:r>
                        <a:rPr lang="en-GB" sz="18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and support </a:t>
                      </a:r>
                      <a:r>
                        <a:rPr lang="en-GB" sz="1800" b="0" i="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respectivelly</a:t>
                      </a:r>
                      <a:r>
                        <a:rPr lang="en-GB" sz="18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the best approach to fill in is Imputation Based on Similar Countries i.e., We could estimate the values based on countries with similar characteristics (e.g., GDP, population, or continent). This approach could provide more accurate imputations by considering factors that influence sports performance and infrastructure.</a:t>
                      </a:r>
                      <a:endParaRPr lang="en-US"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88138053"/>
                  </a:ext>
                </a:extLst>
              </a:tr>
            </a:tbl>
          </a:graphicData>
        </a:graphic>
      </p:graphicFrame>
    </p:spTree>
    <p:extLst>
      <p:ext uri="{BB962C8B-B14F-4D97-AF65-F5344CB8AC3E}">
        <p14:creationId xmlns:p14="http://schemas.microsoft.com/office/powerpoint/2010/main" val="1926233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C092-C453-6FF8-5551-75B722BF0EE0}"/>
              </a:ext>
            </a:extLst>
          </p:cNvPr>
          <p:cNvSpPr>
            <a:spLocks noGrp="1"/>
          </p:cNvSpPr>
          <p:nvPr>
            <p:ph type="title"/>
          </p:nvPr>
        </p:nvSpPr>
        <p:spPr/>
        <p:txBody>
          <a:bodyPr/>
          <a:lstStyle/>
          <a:p>
            <a:r>
              <a:rPr lang="en-US" dirty="0"/>
              <a:t>Data Preprocessing</a:t>
            </a:r>
          </a:p>
        </p:txBody>
      </p:sp>
      <p:pic>
        <p:nvPicPr>
          <p:cNvPr id="11" name="Content Placeholder 10">
            <a:extLst>
              <a:ext uri="{FF2B5EF4-FFF2-40B4-BE49-F238E27FC236}">
                <a16:creationId xmlns:a16="http://schemas.microsoft.com/office/drawing/2014/main" id="{DBF82D33-64E9-0357-D10F-02213C3042CF}"/>
              </a:ext>
            </a:extLst>
          </p:cNvPr>
          <p:cNvPicPr>
            <a:picLocks noGrp="1" noChangeAspect="1"/>
          </p:cNvPicPr>
          <p:nvPr>
            <p:ph idx="1"/>
          </p:nvPr>
        </p:nvPicPr>
        <p:blipFill>
          <a:blip r:embed="rId2"/>
          <a:stretch>
            <a:fillRect/>
          </a:stretch>
        </p:blipFill>
        <p:spPr>
          <a:xfrm>
            <a:off x="838200" y="1690688"/>
            <a:ext cx="4457927" cy="4182925"/>
          </a:xfrm>
        </p:spPr>
      </p:pic>
      <p:pic>
        <p:nvPicPr>
          <p:cNvPr id="13" name="Picture 12">
            <a:extLst>
              <a:ext uri="{FF2B5EF4-FFF2-40B4-BE49-F238E27FC236}">
                <a16:creationId xmlns:a16="http://schemas.microsoft.com/office/drawing/2014/main" id="{E7EB429B-099E-90A3-6988-C71F84A1A3E5}"/>
              </a:ext>
            </a:extLst>
          </p:cNvPr>
          <p:cNvPicPr>
            <a:picLocks noChangeAspect="1"/>
          </p:cNvPicPr>
          <p:nvPr/>
        </p:nvPicPr>
        <p:blipFill>
          <a:blip r:embed="rId3"/>
          <a:stretch>
            <a:fillRect/>
          </a:stretch>
        </p:blipFill>
        <p:spPr>
          <a:xfrm>
            <a:off x="6139813" y="1690688"/>
            <a:ext cx="5213987" cy="4182925"/>
          </a:xfrm>
          <a:prstGeom prst="rect">
            <a:avLst/>
          </a:prstGeom>
        </p:spPr>
      </p:pic>
      <p:sp>
        <p:nvSpPr>
          <p:cNvPr id="14" name="TextBox 13">
            <a:extLst>
              <a:ext uri="{FF2B5EF4-FFF2-40B4-BE49-F238E27FC236}">
                <a16:creationId xmlns:a16="http://schemas.microsoft.com/office/drawing/2014/main" id="{AB83FC51-0C46-7452-FB68-41210AD5858F}"/>
              </a:ext>
            </a:extLst>
          </p:cNvPr>
          <p:cNvSpPr txBox="1"/>
          <p:nvPr/>
        </p:nvSpPr>
        <p:spPr>
          <a:xfrm>
            <a:off x="838200" y="5996066"/>
            <a:ext cx="4457927" cy="338554"/>
          </a:xfrm>
          <a:prstGeom prst="rect">
            <a:avLst/>
          </a:prstGeom>
          <a:noFill/>
        </p:spPr>
        <p:txBody>
          <a:bodyPr wrap="square" rtlCol="0">
            <a:spAutoFit/>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Fig. ‘Continent’ Missing Data Filling Manually</a:t>
            </a:r>
          </a:p>
        </p:txBody>
      </p:sp>
      <p:sp>
        <p:nvSpPr>
          <p:cNvPr id="15" name="TextBox 14">
            <a:extLst>
              <a:ext uri="{FF2B5EF4-FFF2-40B4-BE49-F238E27FC236}">
                <a16:creationId xmlns:a16="http://schemas.microsoft.com/office/drawing/2014/main" id="{3DCA3624-A19D-A382-D82C-D68997D8B39A}"/>
              </a:ext>
            </a:extLst>
          </p:cNvPr>
          <p:cNvSpPr txBox="1"/>
          <p:nvPr/>
        </p:nvSpPr>
        <p:spPr>
          <a:xfrm>
            <a:off x="6517842" y="5996066"/>
            <a:ext cx="4457927" cy="584775"/>
          </a:xfrm>
          <a:prstGeom prst="rect">
            <a:avLst/>
          </a:prstGeom>
          <a:noFill/>
        </p:spPr>
        <p:txBody>
          <a:bodyPr wrap="square" rtlCol="0">
            <a:spAutoFit/>
          </a:bodyPr>
          <a:lstStyle/>
          <a:p>
            <a:pPr algn="ctr"/>
            <a:r>
              <a:rPr lang="en-US" sz="1600" dirty="0">
                <a:latin typeface="Tahoma" panose="020B0604030504040204" pitchFamily="34" charset="0"/>
                <a:ea typeface="Tahoma" panose="020B0604030504040204" pitchFamily="34" charset="0"/>
                <a:cs typeface="Tahoma" panose="020B0604030504040204" pitchFamily="34" charset="0"/>
              </a:rPr>
              <a:t>Fig. ‘</a:t>
            </a:r>
            <a:r>
              <a:rPr lang="en-US" sz="1600" dirty="0" err="1">
                <a:latin typeface="Tahoma" panose="020B0604030504040204" pitchFamily="34" charset="0"/>
                <a:ea typeface="Tahoma" panose="020B0604030504040204" pitchFamily="34" charset="0"/>
                <a:cs typeface="Tahoma" panose="020B0604030504040204" pitchFamily="34" charset="0"/>
              </a:rPr>
              <a:t>olympics_index</a:t>
            </a:r>
            <a:r>
              <a:rPr lang="en-US" sz="1600" dirty="0">
                <a:latin typeface="Tahoma" panose="020B0604030504040204" pitchFamily="34" charset="0"/>
                <a:ea typeface="Tahoma" panose="020B0604030504040204" pitchFamily="34" charset="0"/>
                <a:cs typeface="Tahoma" panose="020B0604030504040204" pitchFamily="34" charset="0"/>
              </a:rPr>
              <a:t>’ and ‘</a:t>
            </a:r>
            <a:r>
              <a:rPr lang="en-US" sz="1600" dirty="0" err="1">
                <a:latin typeface="Tahoma" panose="020B0604030504040204" pitchFamily="34" charset="0"/>
                <a:ea typeface="Tahoma" panose="020B0604030504040204" pitchFamily="34" charset="0"/>
                <a:cs typeface="Tahoma" panose="020B0604030504040204" pitchFamily="34" charset="0"/>
              </a:rPr>
              <a:t>sports_index</a:t>
            </a:r>
            <a:r>
              <a:rPr lang="en-US" sz="1600" dirty="0">
                <a:latin typeface="Tahoma" panose="020B0604030504040204" pitchFamily="34" charset="0"/>
                <a:ea typeface="Tahoma" panose="020B0604030504040204" pitchFamily="34" charset="0"/>
                <a:cs typeface="Tahoma" panose="020B0604030504040204" pitchFamily="34" charset="0"/>
              </a:rPr>
              <a:t>’ Missing Data Filling using KNN</a:t>
            </a:r>
          </a:p>
        </p:txBody>
      </p:sp>
    </p:spTree>
    <p:extLst>
      <p:ext uri="{BB962C8B-B14F-4D97-AF65-F5344CB8AC3E}">
        <p14:creationId xmlns:p14="http://schemas.microsoft.com/office/powerpoint/2010/main" val="1006108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200F-8518-E106-5ED9-FAF7DD50ADD0}"/>
              </a:ext>
            </a:extLst>
          </p:cNvPr>
          <p:cNvSpPr>
            <a:spLocks noGrp="1"/>
          </p:cNvSpPr>
          <p:nvPr>
            <p:ph type="title"/>
          </p:nvPr>
        </p:nvSpPr>
        <p:spPr/>
        <p:txBody>
          <a:bodyPr/>
          <a:lstStyle/>
          <a:p>
            <a:r>
              <a:rPr lang="en-US" dirty="0"/>
              <a:t>Verifying the Data Preprocessing</a:t>
            </a:r>
          </a:p>
        </p:txBody>
      </p:sp>
      <p:pic>
        <p:nvPicPr>
          <p:cNvPr id="21" name="Content Placeholder 20">
            <a:extLst>
              <a:ext uri="{FF2B5EF4-FFF2-40B4-BE49-F238E27FC236}">
                <a16:creationId xmlns:a16="http://schemas.microsoft.com/office/drawing/2014/main" id="{C1C7D60C-F90F-EE32-523B-BE40AE5281E7}"/>
              </a:ext>
            </a:extLst>
          </p:cNvPr>
          <p:cNvPicPr>
            <a:picLocks noGrp="1" noChangeAspect="1"/>
          </p:cNvPicPr>
          <p:nvPr>
            <p:ph idx="1"/>
          </p:nvPr>
        </p:nvPicPr>
        <p:blipFill>
          <a:blip r:embed="rId2"/>
          <a:stretch>
            <a:fillRect/>
          </a:stretch>
        </p:blipFill>
        <p:spPr>
          <a:xfrm>
            <a:off x="1254949" y="1690688"/>
            <a:ext cx="4424302" cy="4203700"/>
          </a:xfrm>
        </p:spPr>
      </p:pic>
      <p:pic>
        <p:nvPicPr>
          <p:cNvPr id="23" name="Picture 22">
            <a:extLst>
              <a:ext uri="{FF2B5EF4-FFF2-40B4-BE49-F238E27FC236}">
                <a16:creationId xmlns:a16="http://schemas.microsoft.com/office/drawing/2014/main" id="{2D87AE85-F2BC-7BE4-2258-C63DF36AEC74}"/>
              </a:ext>
            </a:extLst>
          </p:cNvPr>
          <p:cNvPicPr>
            <a:picLocks noChangeAspect="1"/>
          </p:cNvPicPr>
          <p:nvPr/>
        </p:nvPicPr>
        <p:blipFill>
          <a:blip r:embed="rId3"/>
          <a:stretch>
            <a:fillRect/>
          </a:stretch>
        </p:blipFill>
        <p:spPr>
          <a:xfrm>
            <a:off x="6096000" y="1690688"/>
            <a:ext cx="4978400" cy="4203700"/>
          </a:xfrm>
          <a:prstGeom prst="rect">
            <a:avLst/>
          </a:prstGeom>
        </p:spPr>
      </p:pic>
      <p:sp>
        <p:nvSpPr>
          <p:cNvPr id="24" name="TextBox 23">
            <a:extLst>
              <a:ext uri="{FF2B5EF4-FFF2-40B4-BE49-F238E27FC236}">
                <a16:creationId xmlns:a16="http://schemas.microsoft.com/office/drawing/2014/main" id="{C667C358-D785-31EC-8906-98AABBBF2B14}"/>
              </a:ext>
            </a:extLst>
          </p:cNvPr>
          <p:cNvSpPr txBox="1"/>
          <p:nvPr/>
        </p:nvSpPr>
        <p:spPr>
          <a:xfrm>
            <a:off x="1756506" y="6011056"/>
            <a:ext cx="3421193" cy="369332"/>
          </a:xfrm>
          <a:prstGeom prst="rect">
            <a:avLst/>
          </a:prstGeom>
          <a:noFill/>
        </p:spPr>
        <p:txBody>
          <a:bodyPr wrap="non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Fig. Before Data Preprocessing</a:t>
            </a:r>
          </a:p>
        </p:txBody>
      </p:sp>
      <p:sp>
        <p:nvSpPr>
          <p:cNvPr id="25" name="TextBox 24">
            <a:extLst>
              <a:ext uri="{FF2B5EF4-FFF2-40B4-BE49-F238E27FC236}">
                <a16:creationId xmlns:a16="http://schemas.microsoft.com/office/drawing/2014/main" id="{8D56685F-153D-C2E0-70D4-E6AE0DDBE328}"/>
              </a:ext>
            </a:extLst>
          </p:cNvPr>
          <p:cNvSpPr txBox="1"/>
          <p:nvPr/>
        </p:nvSpPr>
        <p:spPr>
          <a:xfrm>
            <a:off x="6968188" y="6011056"/>
            <a:ext cx="3234027" cy="369332"/>
          </a:xfrm>
          <a:prstGeom prst="rect">
            <a:avLst/>
          </a:prstGeom>
          <a:noFill/>
        </p:spPr>
        <p:txBody>
          <a:bodyPr wrap="non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Fig. After Data Preprocessing</a:t>
            </a:r>
          </a:p>
        </p:txBody>
      </p:sp>
    </p:spTree>
    <p:extLst>
      <p:ext uri="{BB962C8B-B14F-4D97-AF65-F5344CB8AC3E}">
        <p14:creationId xmlns:p14="http://schemas.microsoft.com/office/powerpoint/2010/main" val="1357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4982-2B58-9BEF-A021-D990AE8223FB}"/>
              </a:ext>
            </a:extLst>
          </p:cNvPr>
          <p:cNvSpPr>
            <a:spLocks noGrp="1"/>
          </p:cNvSpPr>
          <p:nvPr>
            <p:ph type="title"/>
          </p:nvPr>
        </p:nvSpPr>
        <p:spPr/>
        <p:txBody>
          <a:bodyPr/>
          <a:lstStyle/>
          <a:p>
            <a:r>
              <a:rPr lang="en-US" dirty="0"/>
              <a:t>Verifying the Data Preprocessing</a:t>
            </a:r>
          </a:p>
        </p:txBody>
      </p:sp>
      <p:pic>
        <p:nvPicPr>
          <p:cNvPr id="5" name="Content Placeholder 4">
            <a:extLst>
              <a:ext uri="{FF2B5EF4-FFF2-40B4-BE49-F238E27FC236}">
                <a16:creationId xmlns:a16="http://schemas.microsoft.com/office/drawing/2014/main" id="{97003F1B-86EE-86D0-5151-8311226266D4}"/>
              </a:ext>
            </a:extLst>
          </p:cNvPr>
          <p:cNvPicPr>
            <a:picLocks noGrp="1" noChangeAspect="1"/>
          </p:cNvPicPr>
          <p:nvPr>
            <p:ph idx="1"/>
          </p:nvPr>
        </p:nvPicPr>
        <p:blipFill>
          <a:blip r:embed="rId2"/>
          <a:stretch>
            <a:fillRect/>
          </a:stretch>
        </p:blipFill>
        <p:spPr>
          <a:xfrm>
            <a:off x="838200" y="1860884"/>
            <a:ext cx="10515600" cy="3136231"/>
          </a:xfrm>
        </p:spPr>
      </p:pic>
      <p:sp>
        <p:nvSpPr>
          <p:cNvPr id="6" name="TextBox 5">
            <a:extLst>
              <a:ext uri="{FF2B5EF4-FFF2-40B4-BE49-F238E27FC236}">
                <a16:creationId xmlns:a16="http://schemas.microsoft.com/office/drawing/2014/main" id="{E8B13DE5-5B54-C994-CB52-F973C90F84E2}"/>
              </a:ext>
            </a:extLst>
          </p:cNvPr>
          <p:cNvSpPr txBox="1"/>
          <p:nvPr/>
        </p:nvSpPr>
        <p:spPr>
          <a:xfrm>
            <a:off x="2832478" y="5321508"/>
            <a:ext cx="6527043"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Fig. Final Data After Cleaning and Handling the Missing Values</a:t>
            </a:r>
          </a:p>
        </p:txBody>
      </p:sp>
    </p:spTree>
    <p:extLst>
      <p:ext uri="{BB962C8B-B14F-4D97-AF65-F5344CB8AC3E}">
        <p14:creationId xmlns:p14="http://schemas.microsoft.com/office/powerpoint/2010/main" val="4040825279"/>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264</TotalTime>
  <Words>1909</Words>
  <Application>Microsoft Macintosh PowerPoint</Application>
  <PresentationFormat>Widescreen</PresentationFormat>
  <Paragraphs>170</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Avenir Next LT Pro</vt:lpstr>
      <vt:lpstr>AvenirNext LT Pro Medium</vt:lpstr>
      <vt:lpstr>Posterama</vt:lpstr>
      <vt:lpstr>Tahoma</vt:lpstr>
      <vt:lpstr>Wingdings</vt:lpstr>
      <vt:lpstr>ExploreVTI</vt:lpstr>
      <vt:lpstr>Predicting Olympic Medal Counts</vt:lpstr>
      <vt:lpstr>Project Overview</vt:lpstr>
      <vt:lpstr>About the Dataset</vt:lpstr>
      <vt:lpstr>Data Preprocessing</vt:lpstr>
      <vt:lpstr>Data Preprocessing</vt:lpstr>
      <vt:lpstr>Data Preprocessing</vt:lpstr>
      <vt:lpstr>Data Preprocessing</vt:lpstr>
      <vt:lpstr>Verifying the Data Preprocessing</vt:lpstr>
      <vt:lpstr>Verifying the Data Preprocessing</vt:lpstr>
      <vt:lpstr>Exploratory Data Analysis (EDA)</vt:lpstr>
      <vt:lpstr>Data Visualization</vt:lpstr>
      <vt:lpstr>Data Visualization</vt:lpstr>
      <vt:lpstr>Data Visualization</vt:lpstr>
      <vt:lpstr>Data Visualization</vt:lpstr>
      <vt:lpstr>Machine Learning</vt:lpstr>
      <vt:lpstr>Simple Linear Regression</vt:lpstr>
      <vt:lpstr>Multiple Linear Regression</vt:lpstr>
      <vt:lpstr>Decision Tree Regression</vt:lpstr>
      <vt:lpstr>Random Forest Regression </vt:lpstr>
      <vt:lpstr>Deep Learning</vt:lpstr>
      <vt:lpstr>Artificial Neural Network (ANN)</vt:lpstr>
      <vt:lpstr>ANN – Experimenting with different Architectures</vt:lpstr>
      <vt:lpstr>Hyperparameter Tuning</vt:lpstr>
      <vt:lpstr>Model Comparison</vt:lpstr>
      <vt:lpstr>Model Comparison</vt:lpstr>
      <vt:lpstr>Feature Importance</vt:lpstr>
      <vt:lpstr>Feature Importance</vt:lpstr>
      <vt:lpstr>Model Interpretation</vt:lpstr>
      <vt:lpstr>Way Forward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MOTTANNAVAR, BALKRISHNA (PGT)</dc:creator>
  <cp:lastModifiedBy>MOTTANNAVAR, BALKRISHNA (PGT)</cp:lastModifiedBy>
  <cp:revision>3</cp:revision>
  <dcterms:created xsi:type="dcterms:W3CDTF">2024-08-28T09:56:11Z</dcterms:created>
  <dcterms:modified xsi:type="dcterms:W3CDTF">2024-08-28T14:20:42Z</dcterms:modified>
</cp:coreProperties>
</file>