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74" r:id="rId4"/>
    <p:sldId id="258" r:id="rId5"/>
    <p:sldId id="261" r:id="rId6"/>
    <p:sldId id="262" r:id="rId7"/>
    <p:sldId id="263" r:id="rId8"/>
    <p:sldId id="264" r:id="rId9"/>
    <p:sldId id="265" r:id="rId10"/>
    <p:sldId id="266" r:id="rId11"/>
    <p:sldId id="267" r:id="rId12"/>
    <p:sldId id="270" r:id="rId13"/>
    <p:sldId id="271" r:id="rId14"/>
    <p:sldId id="268" r:id="rId15"/>
    <p:sldId id="269"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38"/>
  </p:normalViewPr>
  <p:slideViewPr>
    <p:cSldViewPr snapToGrid="0">
      <p:cViewPr>
        <p:scale>
          <a:sx n="114" d="100"/>
          <a:sy n="114" d="100"/>
        </p:scale>
        <p:origin x="712"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9/7/24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35433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9/7/24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6875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9/7/24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11086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9/7/24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04720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9/7/24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38034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9/7/24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59331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9/7/24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82396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9/7/24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63290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9/7/24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07254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9/7/24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00388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9/7/24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97579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9/7/24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257185660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C978CD5-696C-47A1-9AEC-EEB8D7D44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D3F243C-E5E0-51FE-40E5-DB9850D8D06C}"/>
              </a:ext>
            </a:extLst>
          </p:cNvPr>
          <p:cNvSpPr>
            <a:spLocks noGrp="1"/>
          </p:cNvSpPr>
          <p:nvPr>
            <p:ph type="ctrTitle"/>
          </p:nvPr>
        </p:nvSpPr>
        <p:spPr>
          <a:xfrm>
            <a:off x="609600" y="868964"/>
            <a:ext cx="5598097" cy="2819626"/>
          </a:xfrm>
        </p:spPr>
        <p:txBody>
          <a:bodyPr>
            <a:normAutofit/>
          </a:bodyPr>
          <a:lstStyle/>
          <a:p>
            <a:pPr>
              <a:lnSpc>
                <a:spcPct val="90000"/>
              </a:lnSpc>
            </a:pPr>
            <a:r>
              <a:rPr lang="en-US" sz="4600"/>
              <a:t>Terrorism Analysis: Causality Trends and Target Vulnerability</a:t>
            </a:r>
          </a:p>
        </p:txBody>
      </p:sp>
      <p:sp>
        <p:nvSpPr>
          <p:cNvPr id="3" name="Subtitle 2">
            <a:extLst>
              <a:ext uri="{FF2B5EF4-FFF2-40B4-BE49-F238E27FC236}">
                <a16:creationId xmlns:a16="http://schemas.microsoft.com/office/drawing/2014/main" id="{2127DD20-D364-0926-ADF1-248B281B31BB}"/>
              </a:ext>
            </a:extLst>
          </p:cNvPr>
          <p:cNvSpPr>
            <a:spLocks noGrp="1"/>
          </p:cNvSpPr>
          <p:nvPr>
            <p:ph type="subTitle" idx="1"/>
          </p:nvPr>
        </p:nvSpPr>
        <p:spPr>
          <a:xfrm>
            <a:off x="609600" y="3902206"/>
            <a:ext cx="5598097" cy="2240529"/>
          </a:xfrm>
        </p:spPr>
        <p:txBody>
          <a:bodyPr>
            <a:normAutofit/>
          </a:bodyPr>
          <a:lstStyle/>
          <a:p>
            <a:r>
              <a:rPr lang="en-US" dirty="0"/>
              <a:t>A Comprehensive Study on Global Terrorist Incidents (2021)</a:t>
            </a:r>
          </a:p>
        </p:txBody>
      </p:sp>
      <p:pic>
        <p:nvPicPr>
          <p:cNvPr id="15" name="Picture 14">
            <a:extLst>
              <a:ext uri="{FF2B5EF4-FFF2-40B4-BE49-F238E27FC236}">
                <a16:creationId xmlns:a16="http://schemas.microsoft.com/office/drawing/2014/main" id="{096D3924-40EF-24A1-027B-78BB690F43E0}"/>
              </a:ext>
            </a:extLst>
          </p:cNvPr>
          <p:cNvPicPr>
            <a:picLocks noChangeAspect="1"/>
          </p:cNvPicPr>
          <p:nvPr/>
        </p:nvPicPr>
        <p:blipFill>
          <a:blip r:embed="rId2"/>
          <a:srcRect l="29926" r="11204" b="-1"/>
          <a:stretch/>
        </p:blipFill>
        <p:spPr>
          <a:xfrm>
            <a:off x="6480316" y="1"/>
            <a:ext cx="5726654" cy="6857999"/>
          </a:xfrm>
          <a:custGeom>
            <a:avLst/>
            <a:gdLst/>
            <a:ahLst/>
            <a:cxnLst/>
            <a:rect l="l" t="t" r="r" b="b"/>
            <a:pathLst>
              <a:path w="5726654" h="6857999">
                <a:moveTo>
                  <a:pt x="615191" y="3536634"/>
                </a:moveTo>
                <a:cubicBezTo>
                  <a:pt x="896629" y="3536634"/>
                  <a:pt x="1124779" y="3764784"/>
                  <a:pt x="1124779" y="4046222"/>
                </a:cubicBezTo>
                <a:cubicBezTo>
                  <a:pt x="1124779" y="4327660"/>
                  <a:pt x="896629" y="4555810"/>
                  <a:pt x="615191" y="4555810"/>
                </a:cubicBezTo>
                <a:cubicBezTo>
                  <a:pt x="333753" y="4555810"/>
                  <a:pt x="105603" y="4327660"/>
                  <a:pt x="105603" y="4046222"/>
                </a:cubicBezTo>
                <a:cubicBezTo>
                  <a:pt x="105603" y="3764784"/>
                  <a:pt x="333753" y="3536634"/>
                  <a:pt x="615191" y="3536634"/>
                </a:cubicBezTo>
                <a:close/>
                <a:moveTo>
                  <a:pt x="1497781" y="0"/>
                </a:moveTo>
                <a:lnTo>
                  <a:pt x="5726654" y="0"/>
                </a:lnTo>
                <a:lnTo>
                  <a:pt x="5726654" y="6857999"/>
                </a:lnTo>
                <a:lnTo>
                  <a:pt x="311758" y="6857999"/>
                </a:lnTo>
                <a:lnTo>
                  <a:pt x="314131" y="6707669"/>
                </a:lnTo>
                <a:cubicBezTo>
                  <a:pt x="335133" y="6366408"/>
                  <a:pt x="433652" y="6019041"/>
                  <a:pt x="599703" y="5670857"/>
                </a:cubicBezTo>
                <a:cubicBezTo>
                  <a:pt x="770258" y="5311555"/>
                  <a:pt x="1010814" y="4986831"/>
                  <a:pt x="1211434" y="4641254"/>
                </a:cubicBezTo>
                <a:cubicBezTo>
                  <a:pt x="1493037" y="4154455"/>
                  <a:pt x="1511836" y="3622743"/>
                  <a:pt x="1053042" y="3164268"/>
                </a:cubicBezTo>
                <a:cubicBezTo>
                  <a:pt x="881978" y="2993263"/>
                  <a:pt x="700423" y="2805522"/>
                  <a:pt x="607049" y="2589404"/>
                </a:cubicBezTo>
                <a:cubicBezTo>
                  <a:pt x="366280" y="2032157"/>
                  <a:pt x="541126" y="1508060"/>
                  <a:pt x="1054916" y="1068098"/>
                </a:cubicBezTo>
                <a:cubicBezTo>
                  <a:pt x="1261028" y="891534"/>
                  <a:pt x="1489689" y="709487"/>
                  <a:pt x="1502878" y="419994"/>
                </a:cubicBezTo>
                <a:cubicBezTo>
                  <a:pt x="1506390" y="341909"/>
                  <a:pt x="1507263" y="263519"/>
                  <a:pt x="1505905" y="184995"/>
                </a:cubicBezTo>
                <a:close/>
                <a:moveTo>
                  <a:pt x="14544" y="0"/>
                </a:moveTo>
                <a:lnTo>
                  <a:pt x="879353" y="0"/>
                </a:lnTo>
                <a:lnTo>
                  <a:pt x="892054" y="78051"/>
                </a:lnTo>
                <a:cubicBezTo>
                  <a:pt x="904493" y="285270"/>
                  <a:pt x="770272" y="479620"/>
                  <a:pt x="561941" y="535442"/>
                </a:cubicBezTo>
                <a:cubicBezTo>
                  <a:pt x="323847" y="599239"/>
                  <a:pt x="79117" y="457944"/>
                  <a:pt x="15320" y="219851"/>
                </a:cubicBezTo>
                <a:cubicBezTo>
                  <a:pt x="-630" y="160328"/>
                  <a:pt x="-3761" y="100390"/>
                  <a:pt x="4235" y="42968"/>
                </a:cubicBezTo>
                <a:close/>
              </a:path>
            </a:pathLst>
          </a:custGeom>
        </p:spPr>
      </p:pic>
      <p:sp>
        <p:nvSpPr>
          <p:cNvPr id="5" name="TextBox 4">
            <a:extLst>
              <a:ext uri="{FF2B5EF4-FFF2-40B4-BE49-F238E27FC236}">
                <a16:creationId xmlns:a16="http://schemas.microsoft.com/office/drawing/2014/main" id="{73059A45-F492-32D5-9E62-41C6B7CA6098}"/>
              </a:ext>
            </a:extLst>
          </p:cNvPr>
          <p:cNvSpPr txBox="1"/>
          <p:nvPr/>
        </p:nvSpPr>
        <p:spPr>
          <a:xfrm>
            <a:off x="606551" y="5022470"/>
            <a:ext cx="5151475" cy="646331"/>
          </a:xfrm>
          <a:prstGeom prst="rect">
            <a:avLst/>
          </a:prstGeom>
          <a:noFill/>
        </p:spPr>
        <p:txBody>
          <a:bodyPr wrap="none" rtlCol="0">
            <a:spAutoFit/>
          </a:bodyPr>
          <a:lstStyle/>
          <a:p>
            <a:r>
              <a:rPr lang="en-US" dirty="0"/>
              <a:t>Presented By: BALKRISHNA M MOTTANNAVAR</a:t>
            </a:r>
          </a:p>
          <a:p>
            <a:r>
              <a:rPr lang="en-US" dirty="0"/>
              <a:t>Date: Sep 7, 2024</a:t>
            </a:r>
          </a:p>
        </p:txBody>
      </p:sp>
    </p:spTree>
    <p:extLst>
      <p:ext uri="{BB962C8B-B14F-4D97-AF65-F5344CB8AC3E}">
        <p14:creationId xmlns:p14="http://schemas.microsoft.com/office/powerpoint/2010/main" val="903651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1720-2E27-FDE4-5EF5-B1145DE09DDA}"/>
              </a:ext>
            </a:extLst>
          </p:cNvPr>
          <p:cNvSpPr>
            <a:spLocks noGrp="1"/>
          </p:cNvSpPr>
          <p:nvPr>
            <p:ph type="title"/>
          </p:nvPr>
        </p:nvSpPr>
        <p:spPr>
          <a:xfrm>
            <a:off x="609600" y="557784"/>
            <a:ext cx="10972800" cy="735757"/>
          </a:xfrm>
        </p:spPr>
        <p:txBody>
          <a:bodyPr>
            <a:normAutofit fontScale="90000"/>
          </a:bodyPr>
          <a:lstStyle/>
          <a:p>
            <a:r>
              <a:rPr lang="en-US" dirty="0"/>
              <a:t>Terrorist Groups and their Attacks</a:t>
            </a:r>
          </a:p>
        </p:txBody>
      </p:sp>
      <p:pic>
        <p:nvPicPr>
          <p:cNvPr id="5" name="Content Placeholder 4" descr="A screenshot of a graph&#10;&#10;Description automatically generated">
            <a:extLst>
              <a:ext uri="{FF2B5EF4-FFF2-40B4-BE49-F238E27FC236}">
                <a16:creationId xmlns:a16="http://schemas.microsoft.com/office/drawing/2014/main" id="{D92521A3-DEC9-0BEB-4897-1851D3F5082D}"/>
              </a:ext>
            </a:extLst>
          </p:cNvPr>
          <p:cNvPicPr>
            <a:picLocks noGrp="1" noChangeAspect="1"/>
          </p:cNvPicPr>
          <p:nvPr>
            <p:ph idx="1"/>
          </p:nvPr>
        </p:nvPicPr>
        <p:blipFill>
          <a:blip r:embed="rId2"/>
          <a:stretch>
            <a:fillRect/>
          </a:stretch>
        </p:blipFill>
        <p:spPr>
          <a:xfrm>
            <a:off x="609600" y="1759724"/>
            <a:ext cx="6062806" cy="4037013"/>
          </a:xfrm>
        </p:spPr>
      </p:pic>
      <p:pic>
        <p:nvPicPr>
          <p:cNvPr id="7" name="Picture 6" descr="A screen shot of a screen&#10;&#10;Description automatically generated">
            <a:extLst>
              <a:ext uri="{FF2B5EF4-FFF2-40B4-BE49-F238E27FC236}">
                <a16:creationId xmlns:a16="http://schemas.microsoft.com/office/drawing/2014/main" id="{BE2E2A7F-7262-5299-E25C-2B28B7E751A1}"/>
              </a:ext>
            </a:extLst>
          </p:cNvPr>
          <p:cNvPicPr>
            <a:picLocks noChangeAspect="1"/>
          </p:cNvPicPr>
          <p:nvPr/>
        </p:nvPicPr>
        <p:blipFill>
          <a:blip r:embed="rId3"/>
          <a:stretch>
            <a:fillRect/>
          </a:stretch>
        </p:blipFill>
        <p:spPr>
          <a:xfrm>
            <a:off x="5667102" y="1759724"/>
            <a:ext cx="1005304" cy="336705"/>
          </a:xfrm>
          <a:prstGeom prst="rect">
            <a:avLst/>
          </a:prstGeom>
        </p:spPr>
      </p:pic>
      <p:sp>
        <p:nvSpPr>
          <p:cNvPr id="8" name="TextBox 7">
            <a:extLst>
              <a:ext uri="{FF2B5EF4-FFF2-40B4-BE49-F238E27FC236}">
                <a16:creationId xmlns:a16="http://schemas.microsoft.com/office/drawing/2014/main" id="{D7738D2A-9722-B3F4-4EF6-D08B56BE7DC6}"/>
              </a:ext>
            </a:extLst>
          </p:cNvPr>
          <p:cNvSpPr txBox="1"/>
          <p:nvPr/>
        </p:nvSpPr>
        <p:spPr>
          <a:xfrm>
            <a:off x="6779941" y="1759724"/>
            <a:ext cx="4802459" cy="4031873"/>
          </a:xfrm>
          <a:prstGeom prst="rect">
            <a:avLst/>
          </a:prstGeom>
          <a:noFill/>
        </p:spPr>
        <p:txBody>
          <a:bodyPr wrap="square" rtlCol="0">
            <a:spAutoFit/>
          </a:bodyPr>
          <a:lstStyle/>
          <a:p>
            <a:pPr algn="just"/>
            <a:r>
              <a:rPr lang="en-GB" sz="1600" b="1" dirty="0">
                <a:latin typeface="Arial" panose="020B0604020202020204" pitchFamily="34" charset="0"/>
                <a:cs typeface="Arial" panose="020B0604020202020204" pitchFamily="34" charset="0"/>
              </a:rPr>
              <a:t>Unknown Groups (Largest Section):</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A significant proportion of terrorist attacks are attributed to unknown groups. This section dominates the chart, meaning that many attacks either go unclaimed or cannot be traced back to a specific terrorist organization.</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Despite the large number of attacks, the </a:t>
            </a:r>
            <a:r>
              <a:rPr lang="en-GB" sz="1600" dirty="0" err="1">
                <a:latin typeface="Arial" panose="020B0604020202020204" pitchFamily="34" charset="0"/>
                <a:cs typeface="Arial" panose="020B0604020202020204" pitchFamily="34" charset="0"/>
              </a:rPr>
              <a:t>color</a:t>
            </a:r>
            <a:r>
              <a:rPr lang="en-GB" sz="1600" dirty="0">
                <a:latin typeface="Arial" panose="020B0604020202020204" pitchFamily="34" charset="0"/>
                <a:cs typeface="Arial" panose="020B0604020202020204" pitchFamily="34" charset="0"/>
              </a:rPr>
              <a:t> is lighter compared to others, indicating that while numerous, attacks by unknown groups tend to result in fewer fatalities on average.</a:t>
            </a:r>
          </a:p>
          <a:p>
            <a:pPr algn="just"/>
            <a:endParaRPr lang="en-GB" sz="1600" b="1" dirty="0">
              <a:latin typeface="Arial" panose="020B0604020202020204" pitchFamily="34" charset="0"/>
              <a:cs typeface="Arial" panose="020B0604020202020204" pitchFamily="34" charset="0"/>
            </a:endParaRPr>
          </a:p>
          <a:p>
            <a:pPr algn="just"/>
            <a:r>
              <a:rPr lang="en-GB" sz="1600" b="1" dirty="0">
                <a:latin typeface="Arial" panose="020B0604020202020204" pitchFamily="34" charset="0"/>
                <a:cs typeface="Arial" panose="020B0604020202020204" pitchFamily="34" charset="0"/>
              </a:rPr>
              <a:t>Taliban (Second Largest Section):</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The Taliban is one of the most active and deadliest groups. Its section is the second-largest in terms of attacks, and the dark red </a:t>
            </a:r>
            <a:r>
              <a:rPr lang="en-GB" sz="1600" dirty="0" err="1">
                <a:latin typeface="Arial" panose="020B0604020202020204" pitchFamily="34" charset="0"/>
                <a:cs typeface="Arial" panose="020B0604020202020204" pitchFamily="34" charset="0"/>
              </a:rPr>
              <a:t>color</a:t>
            </a:r>
            <a:r>
              <a:rPr lang="en-GB" sz="1600" dirty="0">
                <a:latin typeface="Arial" panose="020B0604020202020204" pitchFamily="34" charset="0"/>
                <a:cs typeface="Arial" panose="020B0604020202020204" pitchFamily="34" charset="0"/>
              </a:rPr>
              <a:t> reflects a high number of fatalities.</a:t>
            </a:r>
          </a:p>
        </p:txBody>
      </p:sp>
    </p:spTree>
    <p:extLst>
      <p:ext uri="{BB962C8B-B14F-4D97-AF65-F5344CB8AC3E}">
        <p14:creationId xmlns:p14="http://schemas.microsoft.com/office/powerpoint/2010/main" val="1864416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6C09A-67B5-8042-8E1B-7C13F53D8D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75E337-E277-A6F6-755E-5704622C5DEA}"/>
              </a:ext>
            </a:extLst>
          </p:cNvPr>
          <p:cNvSpPr>
            <a:spLocks noGrp="1"/>
          </p:cNvSpPr>
          <p:nvPr>
            <p:ph type="title"/>
          </p:nvPr>
        </p:nvSpPr>
        <p:spPr>
          <a:xfrm>
            <a:off x="609600" y="557784"/>
            <a:ext cx="10972800" cy="735757"/>
          </a:xfrm>
        </p:spPr>
        <p:txBody>
          <a:bodyPr>
            <a:normAutofit fontScale="90000"/>
          </a:bodyPr>
          <a:lstStyle/>
          <a:p>
            <a:r>
              <a:rPr lang="en-US" dirty="0"/>
              <a:t>Terrorist Groups and their Attacks</a:t>
            </a:r>
          </a:p>
        </p:txBody>
      </p:sp>
      <p:sp>
        <p:nvSpPr>
          <p:cNvPr id="4" name="Content Placeholder 3">
            <a:extLst>
              <a:ext uri="{FF2B5EF4-FFF2-40B4-BE49-F238E27FC236}">
                <a16:creationId xmlns:a16="http://schemas.microsoft.com/office/drawing/2014/main" id="{0751D32C-C435-D88C-8821-B667D3B20216}"/>
              </a:ext>
            </a:extLst>
          </p:cNvPr>
          <p:cNvSpPr>
            <a:spLocks noGrp="1"/>
          </p:cNvSpPr>
          <p:nvPr>
            <p:ph idx="1"/>
          </p:nvPr>
        </p:nvSpPr>
        <p:spPr>
          <a:xfrm>
            <a:off x="609600" y="1537492"/>
            <a:ext cx="10972800" cy="4316898"/>
          </a:xfrm>
        </p:spPr>
        <p:txBody>
          <a:bodyPr>
            <a:noAutofit/>
          </a:bodyPr>
          <a:lstStyle/>
          <a:p>
            <a:pPr algn="just"/>
            <a:r>
              <a:rPr lang="en-GB" sz="1600" b="1" dirty="0">
                <a:latin typeface="Arial" panose="020B0604020202020204" pitchFamily="34" charset="0"/>
                <a:cs typeface="Arial" panose="020B0604020202020204" pitchFamily="34" charset="0"/>
              </a:rPr>
              <a:t>Other Prominent Groups</a:t>
            </a:r>
            <a:r>
              <a:rPr lang="en-GB" sz="1600"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Houthi Extremists (Ansar Allah), ISIS (Islamic State of Iraq and the Levant), and Fulani extremists are shown as major contributors to terror attacks. Their sections indicate that they are responsible for many attacks, particularly in regions like Yemen (Houthi) and Iraq/Syria (ISIS).</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Boko Haram and Al-Shabaab: Both groups, operating primarily in West Africa (Boko Haram) and East Africa (Al-Shabaab), also appear as significant perpetrators of terrorist activities. They are known for their brutality, with Boko Haram being notorious for mass kidnappings and Al-Shabaab for targeting civilians and military forces in Somalia and Kenya.</a:t>
            </a:r>
            <a:endParaRPr lang="en-US" sz="1600" dirty="0">
              <a:latin typeface="Arial" panose="020B0604020202020204" pitchFamily="34" charset="0"/>
              <a:cs typeface="Arial" panose="020B0604020202020204" pitchFamily="34" charset="0"/>
            </a:endParaRPr>
          </a:p>
          <a:p>
            <a:r>
              <a:rPr lang="en-GB" sz="1600" b="1" dirty="0">
                <a:latin typeface="Arial" panose="020B0604020202020204" pitchFamily="34" charset="0"/>
                <a:cs typeface="Arial" panose="020B0604020202020204" pitchFamily="34" charset="0"/>
              </a:rPr>
              <a:t>Other Notable Groups</a:t>
            </a:r>
            <a:r>
              <a:rPr lang="en-GB"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Smaller but still significant groups include Hamas, Maoists, and the Khorasan Chapter. Although their sections are smaller, the presence of these groups reflects their regional influence and engagement in violent activities.</a:t>
            </a:r>
          </a:p>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Hamas operates primarily in Palestine and Israel, focusing on armed conflict against Israeli forces, while Maoist insurgents operate mainly in India and Nepal, focusing on revolutionary activities.</a:t>
            </a:r>
          </a:p>
          <a:p>
            <a:pPr algn="just"/>
            <a:endParaRPr lang="en-GB"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7693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06B34-45AE-6D2B-2964-9909F4E33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C7D47F-AC5D-9A0D-D73D-0190789FF3EC}"/>
              </a:ext>
            </a:extLst>
          </p:cNvPr>
          <p:cNvSpPr>
            <a:spLocks noGrp="1"/>
          </p:cNvSpPr>
          <p:nvPr>
            <p:ph type="title"/>
          </p:nvPr>
        </p:nvSpPr>
        <p:spPr>
          <a:xfrm>
            <a:off x="609600" y="557785"/>
            <a:ext cx="10972800" cy="724606"/>
          </a:xfrm>
        </p:spPr>
        <p:txBody>
          <a:bodyPr>
            <a:normAutofit fontScale="90000"/>
          </a:bodyPr>
          <a:lstStyle/>
          <a:p>
            <a:r>
              <a:rPr lang="en-US" dirty="0"/>
              <a:t>Terror Incidents over Time Period</a:t>
            </a:r>
          </a:p>
        </p:txBody>
      </p:sp>
      <p:pic>
        <p:nvPicPr>
          <p:cNvPr id="8" name="Content Placeholder 7" descr="A graph of a graph&#10;&#10;Description automatically generated">
            <a:extLst>
              <a:ext uri="{FF2B5EF4-FFF2-40B4-BE49-F238E27FC236}">
                <a16:creationId xmlns:a16="http://schemas.microsoft.com/office/drawing/2014/main" id="{C53791C3-6B49-7AED-1B3E-F6D5E744E47B}"/>
              </a:ext>
            </a:extLst>
          </p:cNvPr>
          <p:cNvPicPr>
            <a:picLocks noGrp="1" noChangeAspect="1"/>
          </p:cNvPicPr>
          <p:nvPr>
            <p:ph idx="1"/>
          </p:nvPr>
        </p:nvPicPr>
        <p:blipFill>
          <a:blip r:embed="rId2"/>
          <a:srcRect l="8844"/>
          <a:stretch/>
        </p:blipFill>
        <p:spPr>
          <a:xfrm>
            <a:off x="609600" y="1647757"/>
            <a:ext cx="5362041" cy="4329297"/>
          </a:xfrm>
        </p:spPr>
      </p:pic>
      <p:sp>
        <p:nvSpPr>
          <p:cNvPr id="9" name="TextBox 8">
            <a:extLst>
              <a:ext uri="{FF2B5EF4-FFF2-40B4-BE49-F238E27FC236}">
                <a16:creationId xmlns:a16="http://schemas.microsoft.com/office/drawing/2014/main" id="{D13BDADA-F083-423A-F66D-4188A8F4C19D}"/>
              </a:ext>
            </a:extLst>
          </p:cNvPr>
          <p:cNvSpPr txBox="1"/>
          <p:nvPr/>
        </p:nvSpPr>
        <p:spPr>
          <a:xfrm>
            <a:off x="6220359" y="1348800"/>
            <a:ext cx="5362041" cy="5262979"/>
          </a:xfrm>
          <a:prstGeom prst="rect">
            <a:avLst/>
          </a:prstGeom>
          <a:noFill/>
        </p:spPr>
        <p:txBody>
          <a:bodyPr wrap="square" rtlCol="0">
            <a:spAutoFit/>
          </a:bodyPr>
          <a:lstStyle/>
          <a:p>
            <a:pPr algn="just"/>
            <a:r>
              <a:rPr lang="en-GB" sz="1600" b="1" dirty="0">
                <a:latin typeface="Arial" panose="020B0604020202020204" pitchFamily="34" charset="0"/>
                <a:cs typeface="Arial" panose="020B0604020202020204" pitchFamily="34" charset="0"/>
              </a:rPr>
              <a:t>Fluctuations in Terror Incidents</a:t>
            </a:r>
            <a:r>
              <a:rPr lang="en-GB" sz="1600"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The chart shows significant variability in the number of terrorist incidents over time. Some periods exhibit sharp peaks in activity, followed by steep declines, suggesting irregular spikes in the frequency of terror attacks.</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The most notable peaks occur around time intervals 5, 9, 17, and 23, indicating periods with a particularly high number of terror incidents.</a:t>
            </a:r>
          </a:p>
          <a:p>
            <a:pPr algn="just"/>
            <a:endParaRPr lang="en-GB" sz="1600" dirty="0">
              <a:latin typeface="Arial" panose="020B0604020202020204" pitchFamily="34" charset="0"/>
              <a:cs typeface="Arial" panose="020B0604020202020204" pitchFamily="34" charset="0"/>
            </a:endParaRPr>
          </a:p>
          <a:p>
            <a:pPr algn="just"/>
            <a:r>
              <a:rPr lang="en-GB" sz="1600" b="1" dirty="0">
                <a:latin typeface="Arial" panose="020B0604020202020204" pitchFamily="34" charset="0"/>
                <a:cs typeface="Arial" panose="020B0604020202020204" pitchFamily="34" charset="0"/>
              </a:rPr>
              <a:t>Periods of Decline</a:t>
            </a:r>
            <a:r>
              <a:rPr lang="en-GB" sz="1600"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After each peak, the chart shows a sharp decline in terrorist activity. For instance, after the major peak around time period 5, the number of attacks drops dramatically before rising again. This could indicate periods of successful counterterrorism efforts, temporary ceasefires, or shifts in focus by terrorist groups.</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The periods following time intervals 9, 17, and 26 also show a marked reduction in incidents, potentially indicating similar reasons for the drop in frequency.</a:t>
            </a:r>
          </a:p>
        </p:txBody>
      </p:sp>
    </p:spTree>
    <p:extLst>
      <p:ext uri="{BB962C8B-B14F-4D97-AF65-F5344CB8AC3E}">
        <p14:creationId xmlns:p14="http://schemas.microsoft.com/office/powerpoint/2010/main" val="2967930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EF2A5-1374-873C-FA91-CD32738308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95E267-C4F4-C48A-B3FF-820BA5F9D99A}"/>
              </a:ext>
            </a:extLst>
          </p:cNvPr>
          <p:cNvSpPr>
            <a:spLocks noGrp="1"/>
          </p:cNvSpPr>
          <p:nvPr>
            <p:ph type="title"/>
          </p:nvPr>
        </p:nvSpPr>
        <p:spPr>
          <a:xfrm>
            <a:off x="609600" y="557785"/>
            <a:ext cx="10972800" cy="724606"/>
          </a:xfrm>
        </p:spPr>
        <p:txBody>
          <a:bodyPr>
            <a:normAutofit fontScale="90000"/>
          </a:bodyPr>
          <a:lstStyle/>
          <a:p>
            <a:r>
              <a:rPr lang="en-US" dirty="0"/>
              <a:t>Terror Incidents over Time Period</a:t>
            </a:r>
          </a:p>
        </p:txBody>
      </p:sp>
      <p:sp>
        <p:nvSpPr>
          <p:cNvPr id="4" name="Content Placeholder 3">
            <a:extLst>
              <a:ext uri="{FF2B5EF4-FFF2-40B4-BE49-F238E27FC236}">
                <a16:creationId xmlns:a16="http://schemas.microsoft.com/office/drawing/2014/main" id="{1FF168B7-7A30-58C9-1768-1A5EC1AAB09C}"/>
              </a:ext>
            </a:extLst>
          </p:cNvPr>
          <p:cNvSpPr>
            <a:spLocks noGrp="1"/>
          </p:cNvSpPr>
          <p:nvPr>
            <p:ph idx="1"/>
          </p:nvPr>
        </p:nvSpPr>
        <p:spPr>
          <a:xfrm>
            <a:off x="609600" y="1410732"/>
            <a:ext cx="10972800" cy="5101579"/>
          </a:xfrm>
        </p:spPr>
        <p:txBody>
          <a:bodyPr>
            <a:normAutofit/>
          </a:bodyPr>
          <a:lstStyle/>
          <a:p>
            <a:r>
              <a:rPr lang="en-GB" sz="1600" b="1" dirty="0">
                <a:latin typeface="Arial" panose="020B0604020202020204" pitchFamily="34" charset="0"/>
                <a:cs typeface="Arial" panose="020B0604020202020204" pitchFamily="34" charset="0"/>
              </a:rPr>
              <a:t>Intermediate Activity Levels</a:t>
            </a:r>
            <a:r>
              <a:rPr lang="en-GB"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Between the peaks, there are periods of intermediate activity where the number of terrorist incidents hovers at a moderate level. For example, time intervals between 12 and 15 show a steady level of attacks without any extreme fluctuations, indicating more consistent, lower-level activity during these intervals.</a:t>
            </a:r>
          </a:p>
          <a:p>
            <a:r>
              <a:rPr lang="en-GB" sz="1600" b="1" dirty="0">
                <a:latin typeface="Arial" panose="020B0604020202020204" pitchFamily="34" charset="0"/>
                <a:cs typeface="Arial" panose="020B0604020202020204" pitchFamily="34" charset="0"/>
              </a:rPr>
              <a:t>End-of-Period Decline</a:t>
            </a:r>
            <a:r>
              <a:rPr lang="en-GB"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Towards the end of the chart, the number of incidents begins to decline steeply after time period 28. This could suggest a lull in terrorist activities during this phase, potentially due to factors like increased counterterrorism measures, political changes, or reduced capabilities of terrorist groups during this time.</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1509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7882-6D33-D75A-7E93-DAC620122201}"/>
              </a:ext>
            </a:extLst>
          </p:cNvPr>
          <p:cNvSpPr>
            <a:spLocks noGrp="1"/>
          </p:cNvSpPr>
          <p:nvPr>
            <p:ph type="title"/>
          </p:nvPr>
        </p:nvSpPr>
        <p:spPr>
          <a:xfrm>
            <a:off x="609600" y="557785"/>
            <a:ext cx="10972800" cy="724606"/>
          </a:xfrm>
        </p:spPr>
        <p:txBody>
          <a:bodyPr>
            <a:normAutofit fontScale="90000"/>
          </a:bodyPr>
          <a:lstStyle/>
          <a:p>
            <a:r>
              <a:rPr lang="en-US" dirty="0"/>
              <a:t>Killings over Time Period</a:t>
            </a:r>
          </a:p>
        </p:txBody>
      </p:sp>
      <p:pic>
        <p:nvPicPr>
          <p:cNvPr id="5" name="Content Placeholder 4" descr="A graph of a number of people&#10;&#10;Description automatically generated with medium confidence">
            <a:extLst>
              <a:ext uri="{FF2B5EF4-FFF2-40B4-BE49-F238E27FC236}">
                <a16:creationId xmlns:a16="http://schemas.microsoft.com/office/drawing/2014/main" id="{DE8AFC06-CA51-B8DC-AB55-B86A0A6CF0F7}"/>
              </a:ext>
            </a:extLst>
          </p:cNvPr>
          <p:cNvPicPr>
            <a:picLocks noGrp="1" noChangeAspect="1"/>
          </p:cNvPicPr>
          <p:nvPr>
            <p:ph idx="1"/>
          </p:nvPr>
        </p:nvPicPr>
        <p:blipFill>
          <a:blip r:embed="rId2"/>
          <a:stretch>
            <a:fillRect/>
          </a:stretch>
        </p:blipFill>
        <p:spPr>
          <a:xfrm>
            <a:off x="609600" y="1772347"/>
            <a:ext cx="5467350" cy="4035425"/>
          </a:xfrm>
        </p:spPr>
      </p:pic>
      <p:sp>
        <p:nvSpPr>
          <p:cNvPr id="6" name="TextBox 5">
            <a:extLst>
              <a:ext uri="{FF2B5EF4-FFF2-40B4-BE49-F238E27FC236}">
                <a16:creationId xmlns:a16="http://schemas.microsoft.com/office/drawing/2014/main" id="{DE21658F-6035-A28A-1DC3-8C011396F345}"/>
              </a:ext>
            </a:extLst>
          </p:cNvPr>
          <p:cNvSpPr txBox="1"/>
          <p:nvPr/>
        </p:nvSpPr>
        <p:spPr>
          <a:xfrm>
            <a:off x="6289288" y="1782801"/>
            <a:ext cx="5293112" cy="4278094"/>
          </a:xfrm>
          <a:prstGeom prst="rect">
            <a:avLst/>
          </a:prstGeom>
          <a:noFill/>
        </p:spPr>
        <p:txBody>
          <a:bodyPr wrap="square" rtlCol="0">
            <a:spAutoFit/>
          </a:bodyPr>
          <a:lstStyle/>
          <a:p>
            <a:pPr algn="just"/>
            <a:r>
              <a:rPr lang="en-GB" sz="1600" b="1" dirty="0">
                <a:latin typeface="Arial" panose="020B0604020202020204" pitchFamily="34" charset="0"/>
                <a:cs typeface="Arial" panose="020B0604020202020204" pitchFamily="34" charset="0"/>
              </a:rPr>
              <a:t>High Variability in Number of Kills</a:t>
            </a:r>
            <a:r>
              <a:rPr lang="en-GB" sz="1600"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There is significant variability in the number of fatalities over time. Some time periods show clusters of low-fatality attacks (lower dots on the Y-axis), while other periods feature single high-casualty events (higher dots).</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For example, between time intervals 6 and 16, there are notable spikes where some attacks resulted in much higher numbers of casualties.</a:t>
            </a:r>
          </a:p>
          <a:p>
            <a:pPr algn="just"/>
            <a:r>
              <a:rPr lang="en-GB" sz="1600" b="1" dirty="0">
                <a:latin typeface="Arial" panose="020B0604020202020204" pitchFamily="34" charset="0"/>
                <a:cs typeface="Arial" panose="020B0604020202020204" pitchFamily="34" charset="0"/>
              </a:rPr>
              <a:t>Cluster of Low-Casualty Attacks</a:t>
            </a:r>
            <a:r>
              <a:rPr lang="en-GB" sz="1600"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The </a:t>
            </a:r>
            <a:r>
              <a:rPr lang="en-GB" sz="1600" b="1" dirty="0">
                <a:latin typeface="Arial" panose="020B0604020202020204" pitchFamily="34" charset="0"/>
                <a:cs typeface="Arial" panose="020B0604020202020204" pitchFamily="34" charset="0"/>
              </a:rPr>
              <a:t>majority of attacks</a:t>
            </a:r>
            <a:r>
              <a:rPr lang="en-GB" sz="1600" dirty="0">
                <a:latin typeface="Arial" panose="020B0604020202020204" pitchFamily="34" charset="0"/>
                <a:cs typeface="Arial" panose="020B0604020202020204" pitchFamily="34" charset="0"/>
              </a:rPr>
              <a:t> result in </a:t>
            </a:r>
            <a:r>
              <a:rPr lang="en-GB" sz="1600" b="1" dirty="0">
                <a:latin typeface="Arial" panose="020B0604020202020204" pitchFamily="34" charset="0"/>
                <a:cs typeface="Arial" panose="020B0604020202020204" pitchFamily="34" charset="0"/>
              </a:rPr>
              <a:t>low casualties</a:t>
            </a:r>
            <a:r>
              <a:rPr lang="en-GB" sz="1600" dirty="0">
                <a:latin typeface="Arial" panose="020B0604020202020204" pitchFamily="34" charset="0"/>
                <a:cs typeface="Arial" panose="020B0604020202020204" pitchFamily="34" charset="0"/>
              </a:rPr>
              <a:t> (represented by the many dots close to the bottom of the chart). These events likely represent more frequent but less deadly incidents.</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These clusters suggest that many attacks may have a local impact but result in a smaller number of deaths per incident.</a:t>
            </a:r>
          </a:p>
        </p:txBody>
      </p:sp>
    </p:spTree>
    <p:extLst>
      <p:ext uri="{BB962C8B-B14F-4D97-AF65-F5344CB8AC3E}">
        <p14:creationId xmlns:p14="http://schemas.microsoft.com/office/powerpoint/2010/main" val="1191636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E43B6-9DF9-F8F4-B427-FCF5B9D758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452B18-57C2-D474-2358-22EB5C249EDE}"/>
              </a:ext>
            </a:extLst>
          </p:cNvPr>
          <p:cNvSpPr>
            <a:spLocks noGrp="1"/>
          </p:cNvSpPr>
          <p:nvPr>
            <p:ph type="title"/>
          </p:nvPr>
        </p:nvSpPr>
        <p:spPr>
          <a:xfrm>
            <a:off x="609600" y="557785"/>
            <a:ext cx="10972800" cy="724606"/>
          </a:xfrm>
        </p:spPr>
        <p:txBody>
          <a:bodyPr>
            <a:normAutofit fontScale="90000"/>
          </a:bodyPr>
          <a:lstStyle/>
          <a:p>
            <a:r>
              <a:rPr lang="en-US" dirty="0"/>
              <a:t>Killings over Time Period</a:t>
            </a:r>
          </a:p>
        </p:txBody>
      </p:sp>
      <p:sp>
        <p:nvSpPr>
          <p:cNvPr id="4" name="Content Placeholder 3">
            <a:extLst>
              <a:ext uri="{FF2B5EF4-FFF2-40B4-BE49-F238E27FC236}">
                <a16:creationId xmlns:a16="http://schemas.microsoft.com/office/drawing/2014/main" id="{0235CA05-E24E-8739-4199-A28E9A5D3AFD}"/>
              </a:ext>
            </a:extLst>
          </p:cNvPr>
          <p:cNvSpPr>
            <a:spLocks noGrp="1"/>
          </p:cNvSpPr>
          <p:nvPr>
            <p:ph idx="1"/>
          </p:nvPr>
        </p:nvSpPr>
        <p:spPr>
          <a:xfrm>
            <a:off x="609600" y="1410733"/>
            <a:ext cx="10972800" cy="5034672"/>
          </a:xfrm>
        </p:spPr>
        <p:txBody>
          <a:bodyPr>
            <a:normAutofit/>
          </a:bodyPr>
          <a:lstStyle/>
          <a:p>
            <a:pPr algn="just"/>
            <a:r>
              <a:rPr lang="en-GB" sz="1600" b="1" dirty="0">
                <a:latin typeface="Arial" panose="020B0604020202020204" pitchFamily="34" charset="0"/>
                <a:cs typeface="Arial" panose="020B0604020202020204" pitchFamily="34" charset="0"/>
              </a:rPr>
              <a:t>Isolated Spikes in Fatalities</a:t>
            </a:r>
            <a:r>
              <a:rPr lang="en-GB" sz="1600"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There are several isolated spikes scattered across the chart, representing outlier attacks where the number of deaths was significantly higher. These spikes suggest certain periods where attacks were far more lethal, possibly due to factors such as:</a:t>
            </a:r>
          </a:p>
          <a:p>
            <a:pPr marL="742950" lvl="1"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Bombings or attacks in densely populated areas.</a:t>
            </a:r>
          </a:p>
          <a:p>
            <a:pPr marL="742950" lvl="1"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Coordinated attacks with multiple targets.</a:t>
            </a:r>
          </a:p>
          <a:p>
            <a:pPr marL="742950" lvl="1"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Involvement of more dangerous terrorist groups or high-impact tactics like suicide bombings.</a:t>
            </a:r>
            <a:endParaRPr lang="en-GB" sz="1600" b="1" dirty="0">
              <a:latin typeface="Arial" panose="020B0604020202020204" pitchFamily="34" charset="0"/>
              <a:cs typeface="Arial" panose="020B0604020202020204" pitchFamily="34" charset="0"/>
            </a:endParaRPr>
          </a:p>
          <a:p>
            <a:r>
              <a:rPr lang="en-GB" sz="1600" b="1" dirty="0">
                <a:latin typeface="Arial" panose="020B0604020202020204" pitchFamily="34" charset="0"/>
                <a:cs typeface="Arial" panose="020B0604020202020204" pitchFamily="34" charset="0"/>
              </a:rPr>
              <a:t>Consistent Spread Across Time Periods</a:t>
            </a:r>
            <a:r>
              <a:rPr lang="en-GB"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The distribution of attacks seems fairly consistent across time periods, without any obvious long-term trends of increasing or decreasing fatalities. The dots are spread across the entire X-axis, indicating that terrorist attacks occurred throughout the time periods being tracked.</a:t>
            </a:r>
          </a:p>
          <a:p>
            <a:r>
              <a:rPr lang="en-GB" sz="1600" b="1" dirty="0">
                <a:latin typeface="Arial" panose="020B0604020202020204" pitchFamily="34" charset="0"/>
                <a:cs typeface="Arial" panose="020B0604020202020204" pitchFamily="34" charset="0"/>
              </a:rPr>
              <a:t>Concentration of Attacks in Some Time Periods</a:t>
            </a:r>
            <a:r>
              <a:rPr lang="en-GB"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Some time periods (like time period 6, 16, and 26) feature dense clustering of events, indicating a higher frequency of attacks during those intervals, although the majority of them resulted in low casualties.</a:t>
            </a:r>
          </a:p>
          <a:p>
            <a:endParaRPr lang="en-US" dirty="0"/>
          </a:p>
        </p:txBody>
      </p:sp>
    </p:spTree>
    <p:extLst>
      <p:ext uri="{BB962C8B-B14F-4D97-AF65-F5344CB8AC3E}">
        <p14:creationId xmlns:p14="http://schemas.microsoft.com/office/powerpoint/2010/main" val="700278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20B00-34A5-2355-3B4E-EDBAA0CB424A}"/>
              </a:ext>
            </a:extLst>
          </p:cNvPr>
          <p:cNvSpPr>
            <a:spLocks noGrp="1"/>
          </p:cNvSpPr>
          <p:nvPr>
            <p:ph type="title"/>
          </p:nvPr>
        </p:nvSpPr>
        <p:spPr>
          <a:xfrm>
            <a:off x="609600" y="557784"/>
            <a:ext cx="10972800" cy="691153"/>
          </a:xfrm>
        </p:spPr>
        <p:txBody>
          <a:bodyPr>
            <a:normAutofit fontScale="90000"/>
          </a:bodyPr>
          <a:lstStyle/>
          <a:p>
            <a:r>
              <a:rPr lang="en-US" dirty="0"/>
              <a:t>Recommendations</a:t>
            </a:r>
          </a:p>
        </p:txBody>
      </p:sp>
      <p:sp>
        <p:nvSpPr>
          <p:cNvPr id="3" name="Content Placeholder 2">
            <a:extLst>
              <a:ext uri="{FF2B5EF4-FFF2-40B4-BE49-F238E27FC236}">
                <a16:creationId xmlns:a16="http://schemas.microsoft.com/office/drawing/2014/main" id="{9E8E500B-254B-F144-61E6-C45316AF8F00}"/>
              </a:ext>
            </a:extLst>
          </p:cNvPr>
          <p:cNvSpPr>
            <a:spLocks noGrp="1"/>
          </p:cNvSpPr>
          <p:nvPr>
            <p:ph idx="1"/>
          </p:nvPr>
        </p:nvSpPr>
        <p:spPr>
          <a:xfrm>
            <a:off x="609600" y="1480582"/>
            <a:ext cx="10972800" cy="5009428"/>
          </a:xfrm>
        </p:spPr>
        <p:txBody>
          <a:bodyPr>
            <a:normAutofit fontScale="85000" lnSpcReduction="20000"/>
          </a:bodyPr>
          <a:lstStyle/>
          <a:p>
            <a:pPr marL="342900" indent="-342900" algn="just">
              <a:buFont typeface="+mj-lt"/>
              <a:buAutoNum type="arabicPeriod"/>
            </a:pPr>
            <a:r>
              <a:rPr lang="en-GB" sz="2100" dirty="0">
                <a:latin typeface="Arial" panose="020B0604020202020204" pitchFamily="34" charset="0"/>
                <a:cs typeface="Arial" panose="020B0604020202020204" pitchFamily="34" charset="0"/>
              </a:rPr>
              <a:t>Strengthen Intelligence Networks:</a:t>
            </a:r>
          </a:p>
          <a:p>
            <a:pPr marL="514350" lvl="1" indent="-285750" algn="just">
              <a:buFont typeface="Arial" panose="020B0604020202020204" pitchFamily="34" charset="0"/>
              <a:buChar char="•"/>
            </a:pPr>
            <a:r>
              <a:rPr lang="en-GB" sz="2100" dirty="0">
                <a:latin typeface="Arial" panose="020B0604020202020204" pitchFamily="34" charset="0"/>
                <a:cs typeface="Arial" panose="020B0604020202020204" pitchFamily="34" charset="0"/>
              </a:rPr>
              <a:t>The large number of attacks by unknown groups underscores the need to enhance intelligence-sharing mechanisms across national and international agencies. This will improve the tracking of smaller or emerging terrorist factions and lead to better attributions of attacks.</a:t>
            </a:r>
          </a:p>
          <a:p>
            <a:pPr marL="514350" lvl="1" indent="-285750" algn="just">
              <a:buFont typeface="Arial" panose="020B0604020202020204" pitchFamily="34" charset="0"/>
              <a:buChar char="•"/>
            </a:pPr>
            <a:r>
              <a:rPr lang="en-GB" sz="2100" dirty="0">
                <a:latin typeface="Arial" panose="020B0604020202020204" pitchFamily="34" charset="0"/>
                <a:cs typeface="Arial" panose="020B0604020202020204" pitchFamily="34" charset="0"/>
              </a:rPr>
              <a:t>Deploy advanced surveillance technologies like data analytics, AI, and satellite monitoring to detect terrorist planning and identify potential threats in their early stages.</a:t>
            </a:r>
          </a:p>
          <a:p>
            <a:pPr marL="342900" indent="-342900" algn="just">
              <a:buFont typeface="+mj-lt"/>
              <a:buAutoNum type="arabicPeriod"/>
            </a:pPr>
            <a:r>
              <a:rPr lang="en-GB" sz="2100" dirty="0">
                <a:latin typeface="Arial" panose="020B0604020202020204" pitchFamily="34" charset="0"/>
                <a:cs typeface="Arial" panose="020B0604020202020204" pitchFamily="34" charset="0"/>
              </a:rPr>
              <a:t>Deploy Counterterrorism Measures in Hotspot Regions:</a:t>
            </a:r>
          </a:p>
          <a:p>
            <a:pPr marL="514350" lvl="1" indent="-285750" algn="just">
              <a:buFont typeface="Arial" panose="020B0604020202020204" pitchFamily="34" charset="0"/>
              <a:buChar char="•"/>
            </a:pPr>
            <a:r>
              <a:rPr lang="en-GB" sz="2100" dirty="0">
                <a:latin typeface="Arial" panose="020B0604020202020204" pitchFamily="34" charset="0"/>
                <a:cs typeface="Arial" panose="020B0604020202020204" pitchFamily="34" charset="0"/>
              </a:rPr>
              <a:t>Counterterrorism forces and international coalitions should focus on high-risk regions, such as Afghanistan, Iraq, Nigeria, and Somalia, where both frequency and lethality of attacks are highest.</a:t>
            </a:r>
          </a:p>
          <a:p>
            <a:pPr marL="514350" lvl="1" indent="-285750" algn="just">
              <a:buFont typeface="Arial" panose="020B0604020202020204" pitchFamily="34" charset="0"/>
              <a:buChar char="•"/>
            </a:pPr>
            <a:r>
              <a:rPr lang="en-GB" sz="2100" dirty="0">
                <a:latin typeface="Arial" panose="020B0604020202020204" pitchFamily="34" charset="0"/>
                <a:cs typeface="Arial" panose="020B0604020202020204" pitchFamily="34" charset="0"/>
              </a:rPr>
              <a:t>Support these regions with capacity-building programs, anti-terrorism training, and military assistance to local law enforcement and military personnel.</a:t>
            </a:r>
          </a:p>
          <a:p>
            <a:pPr marL="457200" indent="-457200" algn="just">
              <a:buFont typeface="+mj-lt"/>
              <a:buAutoNum type="arabicPeriod"/>
            </a:pPr>
            <a:r>
              <a:rPr lang="en-GB" sz="2100" dirty="0">
                <a:latin typeface="Arial" panose="020B0604020202020204" pitchFamily="34" charset="0"/>
                <a:cs typeface="Arial" panose="020B0604020202020204" pitchFamily="34" charset="0"/>
              </a:rPr>
              <a:t>Focus on Preventing High-Casualty Attacks:</a:t>
            </a:r>
          </a:p>
          <a:p>
            <a:pPr marL="571500" lvl="1" indent="-342900" algn="just">
              <a:buFont typeface="Arial" panose="020B0604020202020204" pitchFamily="34" charset="0"/>
              <a:buChar char="•"/>
            </a:pPr>
            <a:r>
              <a:rPr lang="en-GB" sz="2100" dirty="0">
                <a:latin typeface="Arial" panose="020B0604020202020204" pitchFamily="34" charset="0"/>
                <a:cs typeface="Arial" panose="020B0604020202020204" pitchFamily="34" charset="0"/>
              </a:rPr>
              <a:t>Since bombings and explosions are the deadliest form of attack, counterterrorism efforts should prioritize preventing IEDs (Improvised Explosive Devices) and similar threats, especially in urban areas and crowded locations.</a:t>
            </a:r>
          </a:p>
          <a:p>
            <a:pPr marL="571500" lvl="1" indent="-342900" algn="just">
              <a:buFont typeface="Arial" panose="020B0604020202020204" pitchFamily="34" charset="0"/>
              <a:buChar char="•"/>
            </a:pPr>
            <a:r>
              <a:rPr lang="en-GB" sz="2100" dirty="0">
                <a:latin typeface="Arial" panose="020B0604020202020204" pitchFamily="34" charset="0"/>
                <a:cs typeface="Arial" panose="020B0604020202020204" pitchFamily="34" charset="0"/>
              </a:rPr>
              <a:t>Increase public awareness campaigns and reporting mechanisms to ensure that suspicious activity is reported early, which can help prevent attacks.</a:t>
            </a:r>
          </a:p>
          <a:p>
            <a:pPr algn="just"/>
            <a:endParaRPr lang="en-GB" sz="1800" dirty="0">
              <a:latin typeface="Arial" panose="020B0604020202020204" pitchFamily="34" charset="0"/>
              <a:cs typeface="Arial" panose="020B0604020202020204" pitchFamily="34" charset="0"/>
            </a:endParaRPr>
          </a:p>
          <a:p>
            <a:endParaRPr lang="en-GB" sz="18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470715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C978CD5-696C-47A1-9AEC-EEB8D7D44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4D06D1-CEC6-5F6E-C1E6-1A84797C9A87}"/>
              </a:ext>
            </a:extLst>
          </p:cNvPr>
          <p:cNvSpPr>
            <a:spLocks noGrp="1"/>
          </p:cNvSpPr>
          <p:nvPr>
            <p:ph type="title"/>
          </p:nvPr>
        </p:nvSpPr>
        <p:spPr>
          <a:xfrm>
            <a:off x="609600" y="868964"/>
            <a:ext cx="5598097" cy="2819626"/>
          </a:xfrm>
        </p:spPr>
        <p:txBody>
          <a:bodyPr vert="horz" lIns="91440" tIns="45720" rIns="91440" bIns="45720" rtlCol="0" anchor="b">
            <a:normAutofit/>
          </a:bodyPr>
          <a:lstStyle/>
          <a:p>
            <a:r>
              <a:rPr lang="en-US" sz="5400" dirty="0"/>
              <a:t>Thank You</a:t>
            </a:r>
          </a:p>
        </p:txBody>
      </p:sp>
      <p:pic>
        <p:nvPicPr>
          <p:cNvPr id="5" name="Picture 4" descr="Aerial view of a highway near the ocean">
            <a:extLst>
              <a:ext uri="{FF2B5EF4-FFF2-40B4-BE49-F238E27FC236}">
                <a16:creationId xmlns:a16="http://schemas.microsoft.com/office/drawing/2014/main" id="{8547C883-3D92-2C9B-2FCE-B53C62735E4B}"/>
              </a:ext>
            </a:extLst>
          </p:cNvPr>
          <p:cNvPicPr>
            <a:picLocks noChangeAspect="1"/>
          </p:cNvPicPr>
          <p:nvPr/>
        </p:nvPicPr>
        <p:blipFill>
          <a:blip r:embed="rId2"/>
          <a:srcRect l="22234" r="15138"/>
          <a:stretch/>
        </p:blipFill>
        <p:spPr>
          <a:xfrm>
            <a:off x="6480316" y="1"/>
            <a:ext cx="5726654" cy="6857999"/>
          </a:xfrm>
          <a:custGeom>
            <a:avLst/>
            <a:gdLst/>
            <a:ahLst/>
            <a:cxnLst/>
            <a:rect l="l" t="t" r="r" b="b"/>
            <a:pathLst>
              <a:path w="5726654" h="6857999">
                <a:moveTo>
                  <a:pt x="615191" y="3536634"/>
                </a:moveTo>
                <a:cubicBezTo>
                  <a:pt x="896629" y="3536634"/>
                  <a:pt x="1124779" y="3764784"/>
                  <a:pt x="1124779" y="4046222"/>
                </a:cubicBezTo>
                <a:cubicBezTo>
                  <a:pt x="1124779" y="4327660"/>
                  <a:pt x="896629" y="4555810"/>
                  <a:pt x="615191" y="4555810"/>
                </a:cubicBezTo>
                <a:cubicBezTo>
                  <a:pt x="333753" y="4555810"/>
                  <a:pt x="105603" y="4327660"/>
                  <a:pt x="105603" y="4046222"/>
                </a:cubicBezTo>
                <a:cubicBezTo>
                  <a:pt x="105603" y="3764784"/>
                  <a:pt x="333753" y="3536634"/>
                  <a:pt x="615191" y="3536634"/>
                </a:cubicBezTo>
                <a:close/>
                <a:moveTo>
                  <a:pt x="1497781" y="0"/>
                </a:moveTo>
                <a:lnTo>
                  <a:pt x="5726654" y="0"/>
                </a:lnTo>
                <a:lnTo>
                  <a:pt x="5726654" y="6857999"/>
                </a:lnTo>
                <a:lnTo>
                  <a:pt x="311758" y="6857999"/>
                </a:lnTo>
                <a:lnTo>
                  <a:pt x="314131" y="6707669"/>
                </a:lnTo>
                <a:cubicBezTo>
                  <a:pt x="335133" y="6366408"/>
                  <a:pt x="433652" y="6019041"/>
                  <a:pt x="599703" y="5670857"/>
                </a:cubicBezTo>
                <a:cubicBezTo>
                  <a:pt x="770258" y="5311555"/>
                  <a:pt x="1010814" y="4986831"/>
                  <a:pt x="1211434" y="4641254"/>
                </a:cubicBezTo>
                <a:cubicBezTo>
                  <a:pt x="1493037" y="4154455"/>
                  <a:pt x="1511836" y="3622743"/>
                  <a:pt x="1053042" y="3164268"/>
                </a:cubicBezTo>
                <a:cubicBezTo>
                  <a:pt x="881978" y="2993263"/>
                  <a:pt x="700423" y="2805522"/>
                  <a:pt x="607049" y="2589404"/>
                </a:cubicBezTo>
                <a:cubicBezTo>
                  <a:pt x="366280" y="2032157"/>
                  <a:pt x="541126" y="1508060"/>
                  <a:pt x="1054916" y="1068098"/>
                </a:cubicBezTo>
                <a:cubicBezTo>
                  <a:pt x="1261028" y="891534"/>
                  <a:pt x="1489689" y="709487"/>
                  <a:pt x="1502878" y="419994"/>
                </a:cubicBezTo>
                <a:cubicBezTo>
                  <a:pt x="1506390" y="341909"/>
                  <a:pt x="1507263" y="263519"/>
                  <a:pt x="1505905" y="184995"/>
                </a:cubicBezTo>
                <a:close/>
                <a:moveTo>
                  <a:pt x="14544" y="0"/>
                </a:moveTo>
                <a:lnTo>
                  <a:pt x="879353" y="0"/>
                </a:lnTo>
                <a:lnTo>
                  <a:pt x="892054" y="78051"/>
                </a:lnTo>
                <a:cubicBezTo>
                  <a:pt x="904493" y="285270"/>
                  <a:pt x="770272" y="479620"/>
                  <a:pt x="561941" y="535442"/>
                </a:cubicBezTo>
                <a:cubicBezTo>
                  <a:pt x="323847" y="599239"/>
                  <a:pt x="79117" y="457944"/>
                  <a:pt x="15320" y="219851"/>
                </a:cubicBezTo>
                <a:cubicBezTo>
                  <a:pt x="-630" y="160328"/>
                  <a:pt x="-3761" y="100390"/>
                  <a:pt x="4235" y="42968"/>
                </a:cubicBezTo>
                <a:close/>
              </a:path>
            </a:pathLst>
          </a:custGeom>
        </p:spPr>
      </p:pic>
    </p:spTree>
    <p:extLst>
      <p:ext uri="{BB962C8B-B14F-4D97-AF65-F5344CB8AC3E}">
        <p14:creationId xmlns:p14="http://schemas.microsoft.com/office/powerpoint/2010/main" val="192990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54F45-DE94-94FD-DE23-6922B26224C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9E1F186D-2654-69C2-4041-F0E100D367EC}"/>
              </a:ext>
            </a:extLst>
          </p:cNvPr>
          <p:cNvSpPr>
            <a:spLocks noGrp="1"/>
          </p:cNvSpPr>
          <p:nvPr>
            <p:ph idx="1"/>
          </p:nvPr>
        </p:nvSpPr>
        <p:spPr/>
        <p:txBody>
          <a:bodyPr>
            <a:normAutofit lnSpcReduction="10000"/>
          </a:bodyPr>
          <a:lstStyle/>
          <a:p>
            <a:pPr marL="457200" indent="-457200">
              <a:buFont typeface="+mj-lt"/>
              <a:buAutoNum type="arabicPeriod"/>
            </a:pPr>
            <a:r>
              <a:rPr lang="en-US" dirty="0"/>
              <a:t>Dashboard.</a:t>
            </a:r>
          </a:p>
          <a:p>
            <a:pPr marL="457200" indent="-457200">
              <a:buFont typeface="+mj-lt"/>
              <a:buAutoNum type="arabicPeriod"/>
            </a:pPr>
            <a:r>
              <a:rPr lang="en-US" dirty="0"/>
              <a:t>Global Distribution of Terrorist Attacks.</a:t>
            </a:r>
          </a:p>
          <a:p>
            <a:pPr marL="457200" indent="-457200">
              <a:buFont typeface="+mj-lt"/>
              <a:buAutoNum type="arabicPeriod"/>
            </a:pPr>
            <a:r>
              <a:rPr lang="en-US" dirty="0"/>
              <a:t>Casualties by Terrorist Attacks.</a:t>
            </a:r>
          </a:p>
          <a:p>
            <a:pPr marL="457200" indent="-457200">
              <a:buFont typeface="+mj-lt"/>
              <a:buAutoNum type="arabicPeriod"/>
            </a:pPr>
            <a:r>
              <a:rPr lang="en-US" dirty="0"/>
              <a:t>Types of Attacks.</a:t>
            </a:r>
          </a:p>
          <a:p>
            <a:pPr marL="457200" indent="-457200">
              <a:buFont typeface="+mj-lt"/>
              <a:buAutoNum type="arabicPeriod"/>
            </a:pPr>
            <a:r>
              <a:rPr lang="en-US" dirty="0"/>
              <a:t>Target for Attacks.</a:t>
            </a:r>
          </a:p>
          <a:p>
            <a:pPr marL="457200" indent="-457200">
              <a:buFont typeface="+mj-lt"/>
              <a:buAutoNum type="arabicPeriod"/>
            </a:pPr>
            <a:r>
              <a:rPr lang="en-US" dirty="0"/>
              <a:t>Terrorist Groups and Their Attacks.</a:t>
            </a:r>
          </a:p>
          <a:p>
            <a:pPr marL="457200" indent="-457200">
              <a:buFont typeface="+mj-lt"/>
              <a:buAutoNum type="arabicPeriod"/>
            </a:pPr>
            <a:r>
              <a:rPr lang="en-US" dirty="0"/>
              <a:t>Terror Incidents over Time Period.</a:t>
            </a:r>
          </a:p>
          <a:p>
            <a:pPr marL="457200" indent="-457200">
              <a:buFont typeface="+mj-lt"/>
              <a:buAutoNum type="arabicPeriod"/>
            </a:pPr>
            <a:r>
              <a:rPr lang="en-US" dirty="0"/>
              <a:t>Killings over Time Period.</a:t>
            </a:r>
          </a:p>
          <a:p>
            <a:pPr marL="457200" indent="-457200">
              <a:buFont typeface="+mj-lt"/>
              <a:buAutoNum type="arabicPeriod"/>
            </a:pPr>
            <a:r>
              <a:rPr lang="en-US" dirty="0"/>
              <a:t>Recommendations.</a:t>
            </a:r>
          </a:p>
        </p:txBody>
      </p:sp>
    </p:spTree>
    <p:extLst>
      <p:ext uri="{BB962C8B-B14F-4D97-AF65-F5344CB8AC3E}">
        <p14:creationId xmlns:p14="http://schemas.microsoft.com/office/powerpoint/2010/main" val="1887356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B220D-3B3A-4D18-277D-8651F5740EDC}"/>
              </a:ext>
            </a:extLst>
          </p:cNvPr>
          <p:cNvSpPr>
            <a:spLocks noGrp="1"/>
          </p:cNvSpPr>
          <p:nvPr>
            <p:ph type="title"/>
          </p:nvPr>
        </p:nvSpPr>
        <p:spPr>
          <a:xfrm>
            <a:off x="609600" y="557785"/>
            <a:ext cx="10972800" cy="724606"/>
          </a:xfrm>
        </p:spPr>
        <p:txBody>
          <a:bodyPr>
            <a:normAutofit fontScale="90000"/>
          </a:bodyPr>
          <a:lstStyle/>
          <a:p>
            <a:r>
              <a:rPr lang="en-US" dirty="0"/>
              <a:t>Dashboard</a:t>
            </a:r>
          </a:p>
        </p:txBody>
      </p:sp>
      <p:pic>
        <p:nvPicPr>
          <p:cNvPr id="5" name="Content Placeholder 4" descr="A screenshot of a graph&#10;&#10;Description automatically generated">
            <a:extLst>
              <a:ext uri="{FF2B5EF4-FFF2-40B4-BE49-F238E27FC236}">
                <a16:creationId xmlns:a16="http://schemas.microsoft.com/office/drawing/2014/main" id="{F01AAEB2-C84D-0A5F-7C7C-8EC0C30D1097}"/>
              </a:ext>
            </a:extLst>
          </p:cNvPr>
          <p:cNvPicPr>
            <a:picLocks noGrp="1" noChangeAspect="1"/>
          </p:cNvPicPr>
          <p:nvPr>
            <p:ph idx="1"/>
          </p:nvPr>
        </p:nvPicPr>
        <p:blipFill>
          <a:blip r:embed="rId2"/>
          <a:stretch>
            <a:fillRect/>
          </a:stretch>
        </p:blipFill>
        <p:spPr>
          <a:xfrm>
            <a:off x="2834268" y="1282391"/>
            <a:ext cx="6523463" cy="5218770"/>
          </a:xfrm>
        </p:spPr>
      </p:pic>
    </p:spTree>
    <p:extLst>
      <p:ext uri="{BB962C8B-B14F-4D97-AF65-F5344CB8AC3E}">
        <p14:creationId xmlns:p14="http://schemas.microsoft.com/office/powerpoint/2010/main" val="409134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68A95-0432-5E47-A044-55F47272B84E}"/>
              </a:ext>
            </a:extLst>
          </p:cNvPr>
          <p:cNvSpPr>
            <a:spLocks noGrp="1"/>
          </p:cNvSpPr>
          <p:nvPr>
            <p:ph type="title"/>
          </p:nvPr>
        </p:nvSpPr>
        <p:spPr>
          <a:xfrm>
            <a:off x="609600" y="557785"/>
            <a:ext cx="10972800" cy="758060"/>
          </a:xfrm>
        </p:spPr>
        <p:txBody>
          <a:bodyPr>
            <a:normAutofit fontScale="90000"/>
          </a:bodyPr>
          <a:lstStyle/>
          <a:p>
            <a:r>
              <a:rPr lang="en-US" dirty="0"/>
              <a:t>Global Distribution of Terrorist Attacks</a:t>
            </a:r>
          </a:p>
        </p:txBody>
      </p:sp>
      <p:pic>
        <p:nvPicPr>
          <p:cNvPr id="5" name="Content Placeholder 4" descr="A map of the world&#10;&#10;Description automatically generated">
            <a:extLst>
              <a:ext uri="{FF2B5EF4-FFF2-40B4-BE49-F238E27FC236}">
                <a16:creationId xmlns:a16="http://schemas.microsoft.com/office/drawing/2014/main" id="{48CD5283-9228-D151-34B4-3FCDBECAB44F}"/>
              </a:ext>
            </a:extLst>
          </p:cNvPr>
          <p:cNvPicPr>
            <a:picLocks noGrp="1" noChangeAspect="1"/>
          </p:cNvPicPr>
          <p:nvPr>
            <p:ph idx="1"/>
          </p:nvPr>
        </p:nvPicPr>
        <p:blipFill>
          <a:blip r:embed="rId2"/>
          <a:stretch>
            <a:fillRect/>
          </a:stretch>
        </p:blipFill>
        <p:spPr>
          <a:xfrm>
            <a:off x="609600" y="1462347"/>
            <a:ext cx="5351491" cy="4665248"/>
          </a:xfrm>
        </p:spPr>
      </p:pic>
      <p:pic>
        <p:nvPicPr>
          <p:cNvPr id="7" name="Picture 6" descr="A red and orange bar&#10;&#10;Description automatically generated">
            <a:extLst>
              <a:ext uri="{FF2B5EF4-FFF2-40B4-BE49-F238E27FC236}">
                <a16:creationId xmlns:a16="http://schemas.microsoft.com/office/drawing/2014/main" id="{B5AB6507-484F-AFFF-873A-65E861A4B56F}"/>
              </a:ext>
            </a:extLst>
          </p:cNvPr>
          <p:cNvPicPr>
            <a:picLocks noChangeAspect="1"/>
          </p:cNvPicPr>
          <p:nvPr/>
        </p:nvPicPr>
        <p:blipFill>
          <a:blip r:embed="rId3"/>
          <a:stretch>
            <a:fillRect/>
          </a:stretch>
        </p:blipFill>
        <p:spPr>
          <a:xfrm>
            <a:off x="4584700" y="2442028"/>
            <a:ext cx="1271814" cy="561580"/>
          </a:xfrm>
          <a:prstGeom prst="rect">
            <a:avLst/>
          </a:prstGeom>
        </p:spPr>
      </p:pic>
      <p:sp>
        <p:nvSpPr>
          <p:cNvPr id="8" name="TextBox 7">
            <a:extLst>
              <a:ext uri="{FF2B5EF4-FFF2-40B4-BE49-F238E27FC236}">
                <a16:creationId xmlns:a16="http://schemas.microsoft.com/office/drawing/2014/main" id="{D3DFF58A-4FAC-5A77-02D5-A97E862EE935}"/>
              </a:ext>
            </a:extLst>
          </p:cNvPr>
          <p:cNvSpPr txBox="1"/>
          <p:nvPr/>
        </p:nvSpPr>
        <p:spPr>
          <a:xfrm>
            <a:off x="6096000" y="1462347"/>
            <a:ext cx="5486399" cy="4555093"/>
          </a:xfrm>
          <a:prstGeom prst="rect">
            <a:avLst/>
          </a:prstGeom>
          <a:noFill/>
        </p:spPr>
        <p:txBody>
          <a:bodyPr wrap="square" rtlCol="0">
            <a:spAutoFit/>
          </a:bodyPr>
          <a:lstStyle/>
          <a:p>
            <a:pPr algn="just"/>
            <a:r>
              <a:rPr lang="en-US" sz="1600" b="1" dirty="0">
                <a:latin typeface="Arial" panose="020B0604020202020204" pitchFamily="34" charset="0"/>
                <a:cs typeface="Arial" panose="020B0604020202020204" pitchFamily="34" charset="0"/>
              </a:rPr>
              <a:t>Most Affected Regions</a:t>
            </a:r>
            <a:r>
              <a:rPr lang="en-US" sz="1600" dirty="0">
                <a:latin typeface="Arial" panose="020B0604020202020204" pitchFamily="34" charset="0"/>
                <a:cs typeface="Arial" panose="020B0604020202020204" pitchFamily="34" charset="0"/>
              </a:rPr>
              <a:t>:</a:t>
            </a:r>
          </a:p>
          <a:p>
            <a:pPr algn="just"/>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Afghanistan appears to be the country with the highest number of terrorist incidents, indicating significant instability and conflict within the region.</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Countries like Pakistan, India, and parts of Middle East (e.g., Iraq) have moderate to high number of incidents.</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Sub-Saharan Africa also shows pockets of heightened activity, such as Nigeria and parts of East Africa, indicating the presence of terrorist groups in those regions (e.g., Boko Haram in Nigeria and Al-Shabaab in Somalia).</a:t>
            </a:r>
          </a:p>
          <a:p>
            <a:pPr algn="just"/>
            <a:endParaRPr lang="en-US" sz="1600" b="1" dirty="0">
              <a:latin typeface="Arial" panose="020B0604020202020204" pitchFamily="34" charset="0"/>
              <a:cs typeface="Arial" panose="020B0604020202020204" pitchFamily="34" charset="0"/>
            </a:endParaRPr>
          </a:p>
          <a:p>
            <a:pPr algn="just"/>
            <a:r>
              <a:rPr lang="en-US" sz="1600" b="1" dirty="0">
                <a:latin typeface="Arial" panose="020B0604020202020204" pitchFamily="34" charset="0"/>
                <a:cs typeface="Arial" panose="020B0604020202020204" pitchFamily="34" charset="0"/>
              </a:rPr>
              <a:t>Less Affected Regions</a:t>
            </a:r>
            <a:r>
              <a:rPr lang="en-US" sz="1600" dirty="0">
                <a:latin typeface="Arial" panose="020B0604020202020204" pitchFamily="34" charset="0"/>
                <a:cs typeface="Arial" panose="020B0604020202020204" pitchFamily="34" charset="0"/>
              </a:rPr>
              <a:t>:</a:t>
            </a:r>
          </a:p>
          <a:p>
            <a:pPr algn="just"/>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North America, South America, and Europe.</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Australia and Parts of South-East Asia.</a:t>
            </a:r>
          </a:p>
          <a:p>
            <a:pPr algn="just"/>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8932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AABEC-00BC-4C95-5938-BE13BCE32551}"/>
              </a:ext>
            </a:extLst>
          </p:cNvPr>
          <p:cNvSpPr>
            <a:spLocks noGrp="1"/>
          </p:cNvSpPr>
          <p:nvPr>
            <p:ph type="title"/>
          </p:nvPr>
        </p:nvSpPr>
        <p:spPr>
          <a:xfrm>
            <a:off x="609600" y="557784"/>
            <a:ext cx="10972800" cy="746909"/>
          </a:xfrm>
        </p:spPr>
        <p:txBody>
          <a:bodyPr>
            <a:normAutofit fontScale="90000"/>
          </a:bodyPr>
          <a:lstStyle/>
          <a:p>
            <a:r>
              <a:rPr lang="en-US" dirty="0"/>
              <a:t>Casualties by Terrorist Attacks</a:t>
            </a:r>
          </a:p>
        </p:txBody>
      </p:sp>
      <p:pic>
        <p:nvPicPr>
          <p:cNvPr id="5" name="Content Placeholder 4" descr="A map of the world&#10;&#10;Description automatically generated">
            <a:extLst>
              <a:ext uri="{FF2B5EF4-FFF2-40B4-BE49-F238E27FC236}">
                <a16:creationId xmlns:a16="http://schemas.microsoft.com/office/drawing/2014/main" id="{179A1789-D62B-28B9-7FE8-A41921F9CDAE}"/>
              </a:ext>
            </a:extLst>
          </p:cNvPr>
          <p:cNvPicPr>
            <a:picLocks noGrp="1" noChangeAspect="1"/>
          </p:cNvPicPr>
          <p:nvPr>
            <p:ph idx="1"/>
          </p:nvPr>
        </p:nvPicPr>
        <p:blipFill>
          <a:blip r:embed="rId2"/>
          <a:stretch>
            <a:fillRect/>
          </a:stretch>
        </p:blipFill>
        <p:spPr>
          <a:xfrm>
            <a:off x="609600" y="1483255"/>
            <a:ext cx="5380383" cy="4816961"/>
          </a:xfrm>
        </p:spPr>
      </p:pic>
      <p:sp>
        <p:nvSpPr>
          <p:cNvPr id="7" name="TextBox 6">
            <a:extLst>
              <a:ext uri="{FF2B5EF4-FFF2-40B4-BE49-F238E27FC236}">
                <a16:creationId xmlns:a16="http://schemas.microsoft.com/office/drawing/2014/main" id="{AC1EACCC-BABD-EFC0-DBCB-527993A32E7D}"/>
              </a:ext>
            </a:extLst>
          </p:cNvPr>
          <p:cNvSpPr txBox="1"/>
          <p:nvPr/>
        </p:nvSpPr>
        <p:spPr>
          <a:xfrm>
            <a:off x="6096000" y="1483255"/>
            <a:ext cx="5380383" cy="3785652"/>
          </a:xfrm>
          <a:prstGeom prst="rect">
            <a:avLst/>
          </a:prstGeom>
          <a:noFill/>
        </p:spPr>
        <p:txBody>
          <a:bodyPr wrap="square" rtlCol="0">
            <a:spAutoFit/>
          </a:bodyPr>
          <a:lstStyle/>
          <a:p>
            <a:pPr algn="just"/>
            <a:r>
              <a:rPr lang="en-US" sz="1600" b="1" dirty="0">
                <a:latin typeface="Arial" panose="020B0604020202020204" pitchFamily="34" charset="0"/>
                <a:cs typeface="Arial" panose="020B0604020202020204" pitchFamily="34" charset="0"/>
              </a:rPr>
              <a:t>Countries with Highest Fatalities</a:t>
            </a:r>
            <a:r>
              <a:rPr lang="en-US" sz="1600" dirty="0">
                <a:latin typeface="Arial" panose="020B0604020202020204" pitchFamily="34" charset="0"/>
                <a:cs typeface="Arial" panose="020B0604020202020204" pitchFamily="34" charset="0"/>
              </a:rPr>
              <a:t>:</a:t>
            </a:r>
          </a:p>
          <a:p>
            <a:pPr algn="just"/>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Afghanistan stands out with 1,4,84 fatalities, indicating a high concentration of deadly terrorist attacks. This is likely due to ongoing conflict, insurgencies, and extremist group activity.</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Iraq follows with 403 fatalities, reflecting the continued impact of terrorist activities, despite efforts to stabilize the country post-conflict.</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Nigeria shows 397 fatalities, which is likely tied to the activities of groups such as Boko Haram and ISWAP (Islamic State West Africa Province).</a:t>
            </a: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Somalia (266) and Yemen (182) also have high casualty counts, in </a:t>
            </a:r>
            <a:r>
              <a:rPr lang="en-US" sz="1600" dirty="0" err="1">
                <a:latin typeface="Arial" panose="020B0604020202020204" pitchFamily="34" charset="0"/>
                <a:cs typeface="Arial" panose="020B0604020202020204" pitchFamily="34" charset="0"/>
              </a:rPr>
              <a:t>dicating</a:t>
            </a:r>
            <a:r>
              <a:rPr lang="en-US" sz="1600" dirty="0">
                <a:latin typeface="Arial" panose="020B0604020202020204" pitchFamily="34" charset="0"/>
                <a:cs typeface="Arial" panose="020B0604020202020204" pitchFamily="34" charset="0"/>
              </a:rPr>
              <a:t> significant instability and terrorist presence, such as Al-Shabaab in Somalia.</a:t>
            </a:r>
          </a:p>
        </p:txBody>
      </p:sp>
    </p:spTree>
    <p:extLst>
      <p:ext uri="{BB962C8B-B14F-4D97-AF65-F5344CB8AC3E}">
        <p14:creationId xmlns:p14="http://schemas.microsoft.com/office/powerpoint/2010/main" val="4008335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AF195-57A5-E49C-873C-46E368784C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41A97F-611B-8F57-DF67-61E9CEE52DD2}"/>
              </a:ext>
            </a:extLst>
          </p:cNvPr>
          <p:cNvSpPr>
            <a:spLocks noGrp="1"/>
          </p:cNvSpPr>
          <p:nvPr>
            <p:ph type="title"/>
          </p:nvPr>
        </p:nvSpPr>
        <p:spPr/>
        <p:txBody>
          <a:bodyPr/>
          <a:lstStyle/>
          <a:p>
            <a:r>
              <a:rPr lang="en-US" dirty="0"/>
              <a:t>Casualties by Terrorist Attacks</a:t>
            </a:r>
          </a:p>
        </p:txBody>
      </p:sp>
      <p:sp>
        <p:nvSpPr>
          <p:cNvPr id="4" name="Content Placeholder 3">
            <a:extLst>
              <a:ext uri="{FF2B5EF4-FFF2-40B4-BE49-F238E27FC236}">
                <a16:creationId xmlns:a16="http://schemas.microsoft.com/office/drawing/2014/main" id="{FD3C05E6-C466-2B00-CF0A-D5DF406345DE}"/>
              </a:ext>
            </a:extLst>
          </p:cNvPr>
          <p:cNvSpPr>
            <a:spLocks noGrp="1"/>
          </p:cNvSpPr>
          <p:nvPr>
            <p:ph idx="1"/>
          </p:nvPr>
        </p:nvSpPr>
        <p:spPr/>
        <p:txBody>
          <a:bodyPr>
            <a:normAutofit/>
          </a:bodyPr>
          <a:lstStyle/>
          <a:p>
            <a:pPr algn="just"/>
            <a:r>
              <a:rPr lang="en-US" sz="1600" b="1" dirty="0">
                <a:latin typeface="Arial" panose="020B0604020202020204" pitchFamily="34" charset="0"/>
                <a:cs typeface="Arial" panose="020B0604020202020204" pitchFamily="34" charset="0"/>
              </a:rPr>
              <a:t>Moderately Affected Countries</a:t>
            </a:r>
            <a:r>
              <a:rPr lang="en-US" sz="1600" dirty="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n-US" sz="1600" dirty="0">
                <a:latin typeface="Arial" panose="020B0604020202020204" pitchFamily="34" charset="0"/>
                <a:cs typeface="Arial" panose="020B0604020202020204" pitchFamily="34" charset="0"/>
              </a:rPr>
              <a:t>India (41 deaths), indicating ongoing terrorist threats, particularly in regions like Kashmir.</a:t>
            </a:r>
          </a:p>
          <a:p>
            <a:pPr marL="342900" indent="-342900" algn="just">
              <a:buFont typeface="Arial" panose="020B0604020202020204" pitchFamily="34" charset="0"/>
              <a:buChar char="•"/>
            </a:pPr>
            <a:r>
              <a:rPr lang="en-US" sz="1600" dirty="0">
                <a:latin typeface="Arial" panose="020B0604020202020204" pitchFamily="34" charset="0"/>
                <a:cs typeface="Arial" panose="020B0604020202020204" pitchFamily="34" charset="0"/>
              </a:rPr>
              <a:t>Pakistan (187 deaths).</a:t>
            </a:r>
          </a:p>
          <a:p>
            <a:pPr marL="342900" indent="-342900" algn="just">
              <a:buFont typeface="Arial" panose="020B0604020202020204" pitchFamily="34" charset="0"/>
              <a:buChar char="•"/>
            </a:pPr>
            <a:r>
              <a:rPr lang="en-US" sz="1600" dirty="0">
                <a:latin typeface="Arial" panose="020B0604020202020204" pitchFamily="34" charset="0"/>
                <a:cs typeface="Arial" panose="020B0604020202020204" pitchFamily="34" charset="0"/>
              </a:rPr>
              <a:t>African Nations like Mali (149 deaths) and Kenya (58 deaths).</a:t>
            </a:r>
          </a:p>
          <a:p>
            <a:pPr algn="just"/>
            <a:r>
              <a:rPr lang="en-GB" sz="1600" b="1" dirty="0">
                <a:latin typeface="Arial" panose="020B0604020202020204" pitchFamily="34" charset="0"/>
                <a:cs typeface="Arial" panose="020B0604020202020204" pitchFamily="34" charset="0"/>
              </a:rPr>
              <a:t>Countries with Lower Fatalities</a:t>
            </a:r>
            <a:r>
              <a:rPr lang="en-GB" sz="1600" dirty="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n-GB" sz="1600" dirty="0">
                <a:latin typeface="Arial" panose="020B0604020202020204" pitchFamily="34" charset="0"/>
                <a:cs typeface="Arial" panose="020B0604020202020204" pitchFamily="34" charset="0"/>
              </a:rPr>
              <a:t>European countries, such as France (5 deaths), Germany (3 deaths), and UK (1 death), reflecting a smaller number of successful terrorist incidents.</a:t>
            </a:r>
          </a:p>
          <a:p>
            <a:pPr marL="342900" indent="-342900" algn="just">
              <a:buFont typeface="Arial" panose="020B0604020202020204" pitchFamily="34" charset="0"/>
              <a:buChar char="•"/>
            </a:pPr>
            <a:r>
              <a:rPr lang="en-GB" sz="1600" dirty="0">
                <a:latin typeface="Arial" panose="020B0604020202020204" pitchFamily="34" charset="0"/>
                <a:cs typeface="Arial" panose="020B0604020202020204" pitchFamily="34" charset="0"/>
              </a:rPr>
              <a:t>The Americas show relatively low numbers, with Mexico (43 deaths) being the most affected country in this region, while the United States reported 4 fatalities.</a:t>
            </a:r>
          </a:p>
          <a:p>
            <a:pPr marL="342900" indent="-342900" algn="just">
              <a:buFont typeface="Arial" panose="020B0604020202020204" pitchFamily="34" charset="0"/>
              <a:buChar char="•"/>
            </a:pPr>
            <a:r>
              <a:rPr lang="en-GB" sz="1600" dirty="0">
                <a:latin typeface="Arial" panose="020B0604020202020204" pitchFamily="34" charset="0"/>
                <a:cs typeface="Arial" panose="020B0604020202020204" pitchFamily="34" charset="0"/>
              </a:rPr>
              <a:t>Australia, New Zealand, and much of South America report 0 casualties, showing little to no fatalities from terrorism during this period.</a:t>
            </a:r>
          </a:p>
          <a:p>
            <a:endParaRPr lang="en-US" sz="1600" dirty="0"/>
          </a:p>
        </p:txBody>
      </p:sp>
    </p:spTree>
    <p:extLst>
      <p:ext uri="{BB962C8B-B14F-4D97-AF65-F5344CB8AC3E}">
        <p14:creationId xmlns:p14="http://schemas.microsoft.com/office/powerpoint/2010/main" val="2248214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5FBFB-75FE-4AAF-62E6-0B5B593D68A9}"/>
              </a:ext>
            </a:extLst>
          </p:cNvPr>
          <p:cNvSpPr>
            <a:spLocks noGrp="1"/>
          </p:cNvSpPr>
          <p:nvPr>
            <p:ph type="title"/>
          </p:nvPr>
        </p:nvSpPr>
        <p:spPr>
          <a:xfrm>
            <a:off x="609600" y="557784"/>
            <a:ext cx="10972800" cy="691153"/>
          </a:xfrm>
        </p:spPr>
        <p:txBody>
          <a:bodyPr>
            <a:normAutofit fontScale="90000"/>
          </a:bodyPr>
          <a:lstStyle/>
          <a:p>
            <a:r>
              <a:rPr lang="en-US" dirty="0"/>
              <a:t>Types of Attacks</a:t>
            </a:r>
          </a:p>
        </p:txBody>
      </p:sp>
      <p:pic>
        <p:nvPicPr>
          <p:cNvPr id="5" name="Content Placeholder 4" descr="A graph of different colored bars&#10;&#10;Description automatically generated">
            <a:extLst>
              <a:ext uri="{FF2B5EF4-FFF2-40B4-BE49-F238E27FC236}">
                <a16:creationId xmlns:a16="http://schemas.microsoft.com/office/drawing/2014/main" id="{66E47554-9D5D-23D4-C7CD-50E03C1DD799}"/>
              </a:ext>
            </a:extLst>
          </p:cNvPr>
          <p:cNvPicPr>
            <a:picLocks noGrp="1" noChangeAspect="1"/>
          </p:cNvPicPr>
          <p:nvPr>
            <p:ph idx="1"/>
          </p:nvPr>
        </p:nvPicPr>
        <p:blipFill>
          <a:blip r:embed="rId2"/>
          <a:stretch>
            <a:fillRect/>
          </a:stretch>
        </p:blipFill>
        <p:spPr>
          <a:xfrm>
            <a:off x="609599" y="1470752"/>
            <a:ext cx="5374302" cy="4707024"/>
          </a:xfrm>
        </p:spPr>
      </p:pic>
      <p:pic>
        <p:nvPicPr>
          <p:cNvPr id="7" name="Picture 6" descr="A screenshot of a computer&#10;&#10;Description automatically generated">
            <a:extLst>
              <a:ext uri="{FF2B5EF4-FFF2-40B4-BE49-F238E27FC236}">
                <a16:creationId xmlns:a16="http://schemas.microsoft.com/office/drawing/2014/main" id="{F314AF7A-AB5B-2106-B325-54335621202B}"/>
              </a:ext>
            </a:extLst>
          </p:cNvPr>
          <p:cNvPicPr>
            <a:picLocks noChangeAspect="1"/>
          </p:cNvPicPr>
          <p:nvPr/>
        </p:nvPicPr>
        <p:blipFill>
          <a:blip r:embed="rId3"/>
          <a:stretch>
            <a:fillRect/>
          </a:stretch>
        </p:blipFill>
        <p:spPr>
          <a:xfrm>
            <a:off x="4148718" y="2172475"/>
            <a:ext cx="1657350" cy="1479550"/>
          </a:xfrm>
          <a:prstGeom prst="rect">
            <a:avLst/>
          </a:prstGeom>
        </p:spPr>
      </p:pic>
      <p:sp>
        <p:nvSpPr>
          <p:cNvPr id="8" name="TextBox 7">
            <a:extLst>
              <a:ext uri="{FF2B5EF4-FFF2-40B4-BE49-F238E27FC236}">
                <a16:creationId xmlns:a16="http://schemas.microsoft.com/office/drawing/2014/main" id="{A4BE7478-4F9D-D7FE-01EC-C6026BE3B781}"/>
              </a:ext>
            </a:extLst>
          </p:cNvPr>
          <p:cNvSpPr txBox="1"/>
          <p:nvPr/>
        </p:nvSpPr>
        <p:spPr>
          <a:xfrm>
            <a:off x="6208101" y="1470752"/>
            <a:ext cx="5374299" cy="5539978"/>
          </a:xfrm>
          <a:prstGeom prst="rect">
            <a:avLst/>
          </a:prstGeom>
          <a:noFill/>
        </p:spPr>
        <p:txBody>
          <a:bodyPr wrap="square" rtlCol="0">
            <a:spAutoFit/>
          </a:bodyPr>
          <a:lstStyle/>
          <a:p>
            <a:pPr algn="just"/>
            <a:r>
              <a:rPr lang="en-GB" sz="1600" b="1" dirty="0">
                <a:latin typeface="Arial" panose="020B0604020202020204" pitchFamily="34" charset="0"/>
                <a:cs typeface="Arial" panose="020B0604020202020204" pitchFamily="34" charset="0"/>
              </a:rPr>
              <a:t>Most Common Attack Types</a:t>
            </a:r>
            <a:r>
              <a:rPr lang="en-GB" sz="1600" dirty="0">
                <a:latin typeface="Arial" panose="020B0604020202020204" pitchFamily="34" charset="0"/>
                <a:cs typeface="Arial" panose="020B0604020202020204" pitchFamily="34" charset="0"/>
              </a:rPr>
              <a:t>:</a:t>
            </a:r>
          </a:p>
          <a:p>
            <a:pPr algn="just"/>
            <a:endParaRPr lang="en-GB"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Bombing/Explosion is by far the most common type of terrorist attack.</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Armed Assault follows as the second most frequent attack type, though with significantly fewer occurrences than bombings.</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Other attack types such as Assassination, Hostage Taking, and Facility/Infrastructure attacks are less frequent but still significant in their use.</a:t>
            </a:r>
          </a:p>
          <a:p>
            <a:pPr algn="just"/>
            <a:endParaRPr lang="en-GB" sz="1600" dirty="0">
              <a:latin typeface="Arial" panose="020B0604020202020204" pitchFamily="34" charset="0"/>
              <a:cs typeface="Arial" panose="020B0604020202020204" pitchFamily="34" charset="0"/>
            </a:endParaRPr>
          </a:p>
          <a:p>
            <a:pPr algn="just"/>
            <a:r>
              <a:rPr lang="en-GB" sz="1600" b="1" dirty="0">
                <a:latin typeface="Arial" panose="020B0604020202020204" pitchFamily="34" charset="0"/>
                <a:cs typeface="Arial" panose="020B0604020202020204" pitchFamily="34" charset="0"/>
              </a:rPr>
              <a:t>Dominance of Certain Groups</a:t>
            </a:r>
            <a:r>
              <a:rPr lang="en-GB" sz="1600" dirty="0">
                <a:latin typeface="Arial" panose="020B0604020202020204" pitchFamily="34" charset="0"/>
                <a:cs typeface="Arial" panose="020B0604020202020204" pitchFamily="34" charset="0"/>
              </a:rPr>
              <a:t>:</a:t>
            </a:r>
          </a:p>
          <a:p>
            <a:pPr algn="just"/>
            <a:endParaRPr lang="en-GB"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The Taliban (Dark Red) is highly active, especially in bombings/explosions and armed assaults.</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ISIS (Red) and Maoists are also frequent contributors to bombings and armed assaults.</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A considerable portion of attacks is attributed to Unknown groups, highlighting the presence of unverified or unidentified actors in terrorist activities.</a:t>
            </a:r>
          </a:p>
          <a:p>
            <a:pPr algn="just"/>
            <a:endParaRPr lang="en-GB" sz="1600" dirty="0">
              <a:latin typeface="Arial" panose="020B0604020202020204" pitchFamily="34" charset="0"/>
              <a:cs typeface="Arial" panose="020B0604020202020204" pitchFamily="34" charset="0"/>
            </a:endParaRPr>
          </a:p>
          <a:p>
            <a:endParaRPr lang="en-US" b="1" dirty="0"/>
          </a:p>
        </p:txBody>
      </p:sp>
    </p:spTree>
    <p:extLst>
      <p:ext uri="{BB962C8B-B14F-4D97-AF65-F5344CB8AC3E}">
        <p14:creationId xmlns:p14="http://schemas.microsoft.com/office/powerpoint/2010/main" val="282711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26CC-4BF2-BF9F-99CC-2D8FF57EFB2B}"/>
              </a:ext>
            </a:extLst>
          </p:cNvPr>
          <p:cNvSpPr>
            <a:spLocks noGrp="1"/>
          </p:cNvSpPr>
          <p:nvPr>
            <p:ph type="title"/>
          </p:nvPr>
        </p:nvSpPr>
        <p:spPr>
          <a:xfrm>
            <a:off x="609600" y="557784"/>
            <a:ext cx="10972800" cy="735757"/>
          </a:xfrm>
        </p:spPr>
        <p:txBody>
          <a:bodyPr>
            <a:normAutofit fontScale="90000"/>
          </a:bodyPr>
          <a:lstStyle/>
          <a:p>
            <a:r>
              <a:rPr lang="en-US" dirty="0"/>
              <a:t>Target for Attack</a:t>
            </a:r>
          </a:p>
        </p:txBody>
      </p:sp>
      <p:pic>
        <p:nvPicPr>
          <p:cNvPr id="5" name="Content Placeholder 4" descr="A pie chart with text&#10;&#10;Description automatically generated">
            <a:extLst>
              <a:ext uri="{FF2B5EF4-FFF2-40B4-BE49-F238E27FC236}">
                <a16:creationId xmlns:a16="http://schemas.microsoft.com/office/drawing/2014/main" id="{F063B0ED-64D1-5989-4A14-F79515C723FD}"/>
              </a:ext>
            </a:extLst>
          </p:cNvPr>
          <p:cNvPicPr>
            <a:picLocks noGrp="1" noChangeAspect="1"/>
          </p:cNvPicPr>
          <p:nvPr>
            <p:ph idx="1"/>
          </p:nvPr>
        </p:nvPicPr>
        <p:blipFill>
          <a:blip r:embed="rId2"/>
          <a:stretch>
            <a:fillRect/>
          </a:stretch>
        </p:blipFill>
        <p:spPr>
          <a:xfrm>
            <a:off x="609600" y="1526750"/>
            <a:ext cx="5801082" cy="4160372"/>
          </a:xfrm>
        </p:spPr>
      </p:pic>
      <p:pic>
        <p:nvPicPr>
          <p:cNvPr id="7" name="Picture 6" descr="A screen shot of a list of different colored squares&#10;&#10;Description automatically generated">
            <a:extLst>
              <a:ext uri="{FF2B5EF4-FFF2-40B4-BE49-F238E27FC236}">
                <a16:creationId xmlns:a16="http://schemas.microsoft.com/office/drawing/2014/main" id="{1751AF47-E763-BAD6-CEFC-3BEDE5165E85}"/>
              </a:ext>
            </a:extLst>
          </p:cNvPr>
          <p:cNvPicPr>
            <a:picLocks noChangeAspect="1"/>
          </p:cNvPicPr>
          <p:nvPr/>
        </p:nvPicPr>
        <p:blipFill>
          <a:blip r:embed="rId3"/>
          <a:stretch>
            <a:fillRect/>
          </a:stretch>
        </p:blipFill>
        <p:spPr>
          <a:xfrm>
            <a:off x="5435508" y="1772077"/>
            <a:ext cx="975174" cy="2216305"/>
          </a:xfrm>
          <a:prstGeom prst="rect">
            <a:avLst/>
          </a:prstGeom>
        </p:spPr>
      </p:pic>
      <p:sp>
        <p:nvSpPr>
          <p:cNvPr id="8" name="TextBox 7">
            <a:extLst>
              <a:ext uri="{FF2B5EF4-FFF2-40B4-BE49-F238E27FC236}">
                <a16:creationId xmlns:a16="http://schemas.microsoft.com/office/drawing/2014/main" id="{D44977F1-EF93-423E-530B-956F86CE5528}"/>
              </a:ext>
            </a:extLst>
          </p:cNvPr>
          <p:cNvSpPr txBox="1"/>
          <p:nvPr/>
        </p:nvSpPr>
        <p:spPr>
          <a:xfrm>
            <a:off x="6646127" y="1526750"/>
            <a:ext cx="4936273" cy="4801314"/>
          </a:xfrm>
          <a:prstGeom prst="rect">
            <a:avLst/>
          </a:prstGeom>
          <a:noFill/>
        </p:spPr>
        <p:txBody>
          <a:bodyPr wrap="square" rtlCol="0">
            <a:spAutoFit/>
          </a:bodyPr>
          <a:lstStyle/>
          <a:p>
            <a:pPr algn="just"/>
            <a:r>
              <a:rPr lang="en-GB" sz="1600" b="1" dirty="0">
                <a:latin typeface="Arial" panose="020B0604020202020204" pitchFamily="34" charset="0"/>
                <a:cs typeface="Arial" panose="020B0604020202020204" pitchFamily="34" charset="0"/>
              </a:rPr>
              <a:t>Most Targeted Group</a:t>
            </a:r>
            <a:r>
              <a:rPr lang="en-GB" sz="1600" dirty="0">
                <a:latin typeface="Arial" panose="020B0604020202020204" pitchFamily="34" charset="0"/>
                <a:cs typeface="Arial" panose="020B0604020202020204" pitchFamily="34" charset="0"/>
              </a:rPr>
              <a:t>: Private Citizens &amp; Property (30.28%)</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This indicates that civilian populations are the most frequent victims of terrorist attacks.</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Terrorist groups may target civilians to instil fear, gain media attention, or destabilize societies. Attacks on civilians are often aimed at maximizing casualties and psychological impact.</a:t>
            </a:r>
          </a:p>
          <a:p>
            <a:pPr algn="just"/>
            <a:endParaRPr lang="en-GB" sz="1600" dirty="0">
              <a:latin typeface="Arial" panose="020B0604020202020204" pitchFamily="34" charset="0"/>
              <a:cs typeface="Arial" panose="020B0604020202020204" pitchFamily="34" charset="0"/>
            </a:endParaRPr>
          </a:p>
          <a:p>
            <a:pPr algn="just"/>
            <a:r>
              <a:rPr lang="en-GB" sz="1600" b="1" dirty="0">
                <a:latin typeface="Arial" panose="020B0604020202020204" pitchFamily="34" charset="0"/>
                <a:cs typeface="Arial" panose="020B0604020202020204" pitchFamily="34" charset="0"/>
              </a:rPr>
              <a:t>Second Largest Target</a:t>
            </a:r>
            <a:r>
              <a:rPr lang="en-GB" sz="1600" dirty="0">
                <a:latin typeface="Arial" panose="020B0604020202020204" pitchFamily="34" charset="0"/>
                <a:cs typeface="Arial" panose="020B0604020202020204" pitchFamily="34" charset="0"/>
              </a:rPr>
              <a:t>: Military (23.41%)</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Terrorists often view military forces as direct adversaries, making them frequent targets, especially in conflict zones where terrorist groups engage in armed insurgency or guerrilla warfare.</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This also reflects terrorist attempts to weaken government control by directly attacking state military institutions.</a:t>
            </a:r>
          </a:p>
          <a:p>
            <a:pPr algn="just"/>
            <a:endParaRPr lang="en-GB" sz="1600" dirty="0">
              <a:latin typeface="Arial" panose="020B0604020202020204" pitchFamily="34" charset="0"/>
              <a:cs typeface="Arial" panose="020B0604020202020204" pitchFamily="34" charset="0"/>
            </a:endParaRPr>
          </a:p>
          <a:p>
            <a:pPr algn="just"/>
            <a:endParaRPr lang="en-US" b="1" dirty="0"/>
          </a:p>
        </p:txBody>
      </p:sp>
    </p:spTree>
    <p:extLst>
      <p:ext uri="{BB962C8B-B14F-4D97-AF65-F5344CB8AC3E}">
        <p14:creationId xmlns:p14="http://schemas.microsoft.com/office/powerpoint/2010/main" val="1182123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8A648-D1DD-904E-37F9-9CF85B5D81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7B5859-235C-A131-0597-8561FCDD8F01}"/>
              </a:ext>
            </a:extLst>
          </p:cNvPr>
          <p:cNvSpPr>
            <a:spLocks noGrp="1"/>
          </p:cNvSpPr>
          <p:nvPr>
            <p:ph type="title"/>
          </p:nvPr>
        </p:nvSpPr>
        <p:spPr>
          <a:xfrm>
            <a:off x="609600" y="557784"/>
            <a:ext cx="10972800" cy="735757"/>
          </a:xfrm>
        </p:spPr>
        <p:txBody>
          <a:bodyPr>
            <a:normAutofit fontScale="90000"/>
          </a:bodyPr>
          <a:lstStyle/>
          <a:p>
            <a:r>
              <a:rPr lang="en-US" dirty="0"/>
              <a:t>Target for Attack</a:t>
            </a:r>
          </a:p>
        </p:txBody>
      </p:sp>
      <p:sp>
        <p:nvSpPr>
          <p:cNvPr id="4" name="Content Placeholder 3">
            <a:extLst>
              <a:ext uri="{FF2B5EF4-FFF2-40B4-BE49-F238E27FC236}">
                <a16:creationId xmlns:a16="http://schemas.microsoft.com/office/drawing/2014/main" id="{569AE015-EE19-512D-9DA9-591090DD7493}"/>
              </a:ext>
            </a:extLst>
          </p:cNvPr>
          <p:cNvSpPr>
            <a:spLocks noGrp="1"/>
          </p:cNvSpPr>
          <p:nvPr>
            <p:ph idx="1"/>
          </p:nvPr>
        </p:nvSpPr>
        <p:spPr>
          <a:xfrm>
            <a:off x="609600" y="1410732"/>
            <a:ext cx="10972800" cy="5213091"/>
          </a:xfrm>
        </p:spPr>
        <p:txBody>
          <a:bodyPr>
            <a:noAutofit/>
          </a:bodyPr>
          <a:lstStyle/>
          <a:p>
            <a:pPr algn="just"/>
            <a:r>
              <a:rPr lang="en-GB" sz="1600" b="1" dirty="0">
                <a:latin typeface="Arial" panose="020B0604020202020204" pitchFamily="34" charset="0"/>
                <a:cs typeface="Arial" panose="020B0604020202020204" pitchFamily="34" charset="0"/>
              </a:rPr>
              <a:t>Police (13.47%):</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Police forces are often targeted due to their role in counterterrorism efforts, maintaining law and order, and being a visible extension of the state's power.</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Attacks on police forces could be aimed at disrupting security operations, reducing law enforcement morale, or as a tactical move in insurgencies.</a:t>
            </a:r>
          </a:p>
          <a:p>
            <a:pPr algn="just"/>
            <a:r>
              <a:rPr lang="en-GB" sz="1600" b="1" dirty="0">
                <a:latin typeface="Arial" panose="020B0604020202020204" pitchFamily="34" charset="0"/>
                <a:cs typeface="Arial" panose="020B0604020202020204" pitchFamily="34" charset="0"/>
              </a:rPr>
              <a:t>Government (General and Diplomatic, 11.36% Combined)</a:t>
            </a:r>
            <a:r>
              <a:rPr lang="en-GB" sz="1600" dirty="0">
                <a:latin typeface="Arial" panose="020B0604020202020204" pitchFamily="34" charset="0"/>
                <a:cs typeface="Arial" panose="020B0604020202020204" pitchFamily="34" charset="0"/>
              </a:rPr>
              <a:t>:</a:t>
            </a:r>
            <a:endParaRPr lang="en-GB" sz="1600" b="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Attacking government entities is often a strategic move by terrorist organizations seeking to undermine the state's legitimacy, destabilize governance, or send a political message.</a:t>
            </a:r>
          </a:p>
          <a:p>
            <a:pPr algn="just"/>
            <a:r>
              <a:rPr lang="en-GB" sz="1600" b="1" dirty="0">
                <a:latin typeface="Arial" panose="020B0604020202020204" pitchFamily="34" charset="0"/>
                <a:cs typeface="Arial" panose="020B0604020202020204" pitchFamily="34" charset="0"/>
              </a:rPr>
              <a:t>Other Significant Targets</a:t>
            </a:r>
            <a:r>
              <a:rPr lang="en-GB" sz="1600"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Journalists &amp; Media (0.99%): While a smaller proportion, attacks on journalists and media outlets are often carried out to control narratives, suppress information, or retaliate for unfavourable coverage.</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Religious Figures/Institutions (1.69%): Attacks on religious entities may be motivated by ideological or sectarian reasons. Religious figures can be targeted by opposing extremist factions or groups with differing ideologies.</a:t>
            </a:r>
          </a:p>
          <a:p>
            <a:pPr marL="285750" indent="-285750" algn="just">
              <a:buFont typeface="Arial" panose="020B0604020202020204" pitchFamily="34" charset="0"/>
              <a:buChar char="•"/>
            </a:pPr>
            <a:r>
              <a:rPr lang="en-GB" sz="1600" dirty="0">
                <a:latin typeface="Arial" panose="020B0604020202020204" pitchFamily="34" charset="0"/>
                <a:cs typeface="Arial" panose="020B0604020202020204" pitchFamily="34" charset="0"/>
              </a:rPr>
              <a:t>NGOs (0.60%): Targeted less frequently but may be attacked due to their perceived association with foreign governments, humanitarian efforts, or development initiatives that contradict terrorist objectives.</a:t>
            </a:r>
          </a:p>
        </p:txBody>
      </p:sp>
    </p:spTree>
    <p:extLst>
      <p:ext uri="{BB962C8B-B14F-4D97-AF65-F5344CB8AC3E}">
        <p14:creationId xmlns:p14="http://schemas.microsoft.com/office/powerpoint/2010/main" val="843840995"/>
      </p:ext>
    </p:extLst>
  </p:cSld>
  <p:clrMapOvr>
    <a:masterClrMapping/>
  </p:clrMapOvr>
</p:sld>
</file>

<file path=ppt/theme/theme1.xml><?xml version="1.0" encoding="utf-8"?>
<a:theme xmlns:a="http://schemas.openxmlformats.org/drawingml/2006/main" name="SplashVTI">
  <a:themeElements>
    <a:clrScheme name="AnalogousFromRegularSeedRightStep">
      <a:dk1>
        <a:srgbClr val="000000"/>
      </a:dk1>
      <a:lt1>
        <a:srgbClr val="FFFFFF"/>
      </a:lt1>
      <a:dk2>
        <a:srgbClr val="311E34"/>
      </a:dk2>
      <a:lt2>
        <a:srgbClr val="E8E2E4"/>
      </a:lt2>
      <a:accent1>
        <a:srgbClr val="46B38A"/>
      </a:accent1>
      <a:accent2>
        <a:srgbClr val="3BADB1"/>
      </a:accent2>
      <a:accent3>
        <a:srgbClr val="4D8DC3"/>
      </a:accent3>
      <a:accent4>
        <a:srgbClr val="3B4AB1"/>
      </a:accent4>
      <a:accent5>
        <a:srgbClr val="6F4DC3"/>
      </a:accent5>
      <a:accent6>
        <a:srgbClr val="8F3BB1"/>
      </a:accent6>
      <a:hlink>
        <a:srgbClr val="BF3F6F"/>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198</TotalTime>
  <Words>1982</Words>
  <Application>Microsoft Macintosh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Avenir Next LT Pro</vt:lpstr>
      <vt:lpstr>Posterama</vt:lpstr>
      <vt:lpstr>SplashVTI</vt:lpstr>
      <vt:lpstr>Terrorism Analysis: Causality Trends and Target Vulnerability</vt:lpstr>
      <vt:lpstr>Agenda</vt:lpstr>
      <vt:lpstr>Dashboard</vt:lpstr>
      <vt:lpstr>Global Distribution of Terrorist Attacks</vt:lpstr>
      <vt:lpstr>Casualties by Terrorist Attacks</vt:lpstr>
      <vt:lpstr>Casualties by Terrorist Attacks</vt:lpstr>
      <vt:lpstr>Types of Attacks</vt:lpstr>
      <vt:lpstr>Target for Attack</vt:lpstr>
      <vt:lpstr>Target for Attack</vt:lpstr>
      <vt:lpstr>Terrorist Groups and their Attacks</vt:lpstr>
      <vt:lpstr>Terrorist Groups and their Attacks</vt:lpstr>
      <vt:lpstr>Terror Incidents over Time Period</vt:lpstr>
      <vt:lpstr>Terror Incidents over Time Period</vt:lpstr>
      <vt:lpstr>Killings over Time Period</vt:lpstr>
      <vt:lpstr>Killings over Time Period</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MOTTANNAVAR, BALKRISHNA (PGT)</dc:creator>
  <cp:lastModifiedBy>MOTTANNAVAR, BALKRISHNA (PGT)</cp:lastModifiedBy>
  <cp:revision>4</cp:revision>
  <dcterms:created xsi:type="dcterms:W3CDTF">2024-09-07T06:38:29Z</dcterms:created>
  <dcterms:modified xsi:type="dcterms:W3CDTF">2024-09-07T09:56:38Z</dcterms:modified>
</cp:coreProperties>
</file>