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6" r:id="rId4"/>
    <p:sldId id="276" r:id="rId5"/>
    <p:sldId id="258" r:id="rId6"/>
    <p:sldId id="268" r:id="rId7"/>
    <p:sldId id="267" r:id="rId8"/>
    <p:sldId id="261" r:id="rId9"/>
    <p:sldId id="260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[Book1]Sheet1!$D$3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[Book1]Sheet1!$C$4:$C$14</c:f>
              <c:strCache>
                <c:ptCount val="11"/>
                <c:pt idx="0">
                  <c:v>2022-2023</c:v>
                </c:pt>
                <c:pt idx="1">
                  <c:v>2023-2024</c:v>
                </c:pt>
                <c:pt idx="2">
                  <c:v>2024-2025</c:v>
                </c:pt>
                <c:pt idx="3">
                  <c:v>2025-2026</c:v>
                </c:pt>
                <c:pt idx="4">
                  <c:v>2026-2027</c:v>
                </c:pt>
                <c:pt idx="5">
                  <c:v>2027-2028</c:v>
                </c:pt>
                <c:pt idx="6">
                  <c:v>2028-2029</c:v>
                </c:pt>
                <c:pt idx="7">
                  <c:v>2029-2030</c:v>
                </c:pt>
                <c:pt idx="8">
                  <c:v>2030-2031</c:v>
                </c:pt>
                <c:pt idx="9">
                  <c:v>2031-2032</c:v>
                </c:pt>
                <c:pt idx="10">
                  <c:v>2032-2033</c:v>
                </c:pt>
              </c:strCache>
            </c:strRef>
          </c:cat>
          <c:val>
            <c:numRef>
              <c:f>[Book1]Sheet1!$D$4:$D$14</c:f>
              <c:numCache>
                <c:formatCode>General</c:formatCode>
                <c:ptCount val="11"/>
                <c:pt idx="0">
                  <c:v>1796516000</c:v>
                </c:pt>
                <c:pt idx="1">
                  <c:v>2245645000</c:v>
                </c:pt>
                <c:pt idx="2">
                  <c:v>2807056250</c:v>
                </c:pt>
                <c:pt idx="3">
                  <c:v>3508820312.5</c:v>
                </c:pt>
                <c:pt idx="4">
                  <c:v>4386025390.625</c:v>
                </c:pt>
                <c:pt idx="5">
                  <c:v>5482531738.28125</c:v>
                </c:pt>
                <c:pt idx="6">
                  <c:v>6853164672.85156</c:v>
                </c:pt>
                <c:pt idx="7">
                  <c:v>8566455841.06445</c:v>
                </c:pt>
                <c:pt idx="8">
                  <c:v>10708069801.3306</c:v>
                </c:pt>
                <c:pt idx="9">
                  <c:v>13385087251.6632</c:v>
                </c:pt>
                <c:pt idx="10">
                  <c:v>16731359064.579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0691387"/>
        <c:axId val="274791579"/>
      </c:lineChart>
      <c:catAx>
        <c:axId val="5306913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4791579"/>
        <c:crosses val="autoZero"/>
        <c:auto val="1"/>
        <c:lblAlgn val="ctr"/>
        <c:lblOffset val="100"/>
        <c:noMultiLvlLbl val="0"/>
      </c:catAx>
      <c:valAx>
        <c:axId val="2747915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6913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546860"/>
            <a:ext cx="9144000" cy="1963420"/>
          </a:xfrm>
        </p:spPr>
        <p:txBody>
          <a:bodyPr/>
          <a:p>
            <a:r>
              <a:rPr lang="en-US" b="1"/>
              <a:t>Drone Delivery System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04340" y="401320"/>
            <a:ext cx="854265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Orders and Revenue from all hubs</a:t>
            </a:r>
            <a:endParaRPr lang="en-US" sz="2400" b="1"/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936625" y="1007110"/>
          <a:ext cx="11068685" cy="42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685"/>
              </a:tblGrid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Orders and Revenue for Total hubs (10)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3"/>
            </p:custDataLst>
          </p:nvPr>
        </p:nvGraphicFramePr>
        <p:xfrm>
          <a:off x="937260" y="1454150"/>
          <a:ext cx="11067415" cy="4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25"/>
                <a:gridCol w="7781290"/>
              </a:tblGrid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Number of hubs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4"/>
            </p:custDataLst>
          </p:nvPr>
        </p:nvGraphicFramePr>
        <p:xfrm>
          <a:off x="936625" y="1926590"/>
          <a:ext cx="110680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105"/>
                <a:gridCol w="4364355"/>
                <a:gridCol w="1185545"/>
                <a:gridCol w="1238250"/>
                <a:gridCol w="10267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Number of orders received by each cust to rest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>
            <p:custDataLst>
              <p:tags r:id="rId5"/>
            </p:custDataLst>
          </p:nvPr>
        </p:nvGraphicFramePr>
        <p:xfrm>
          <a:off x="937260" y="2585720"/>
          <a:ext cx="1106741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935"/>
                <a:gridCol w="1466850"/>
                <a:gridCol w="1574800"/>
                <a:gridCol w="1306830"/>
                <a:gridCol w="1184275"/>
                <a:gridCol w="1168400"/>
                <a:gridCol w="1076325"/>
              </a:tblGrid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Distance from restaurant to customer home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custDataLst>
              <p:tags r:id="rId6"/>
            </p:custDataLst>
          </p:nvPr>
        </p:nvGraphicFramePr>
        <p:xfrm>
          <a:off x="936625" y="3244850"/>
          <a:ext cx="11068685" cy="246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490"/>
                <a:gridCol w="1499235"/>
                <a:gridCol w="1572260"/>
                <a:gridCol w="1126490"/>
                <a:gridCol w="1247775"/>
                <a:gridCol w="1120140"/>
                <a:gridCol w="1217295"/>
              </a:tblGrid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of deliveries per day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1920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of deliveries per month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of deliveries per year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322560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322560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Revenue per month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Revenue per Year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45158400</a:t>
                      </a:r>
                      <a:endParaRPr lang="en-US"/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66800" y="432435"/>
            <a:ext cx="9881235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Comparison of operational cost for both the system</a:t>
            </a:r>
            <a:endParaRPr lang="en-US" sz="2400" b="1"/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314960" y="895985"/>
          <a:ext cx="41529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</a:tblGrid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Operational cost for current system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314960" y="1396365"/>
          <a:ext cx="4152265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840"/>
                <a:gridCol w="1749425"/>
              </a:tblGrid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Avg Orders (per month by 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delivery executive)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425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Avg orders per day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of orders during peak hrs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 anchor="ctr" anchorCtr="0"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Fixed salary(per month)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4000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Bonus(per order)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bonus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605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monthly total 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4605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yearly total salary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55260</a:t>
                      </a:r>
                      <a:endParaRPr lang="en-US"/>
                    </a:p>
                  </a:txBody>
                  <a:tcPr anchor="ctr" anchorCtr="0"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 total executives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231539400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profit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1030119600</a:t>
                      </a:r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profit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34337320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4"/>
            </p:custDataLst>
          </p:nvPr>
        </p:nvGraphicFramePr>
        <p:xfrm>
          <a:off x="4601210" y="895985"/>
          <a:ext cx="73069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Operational cost for drone delivery system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5"/>
            </p:custDataLst>
          </p:nvPr>
        </p:nvGraphicFramePr>
        <p:xfrm>
          <a:off x="4601210" y="1261745"/>
          <a:ext cx="7307580" cy="53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475"/>
                <a:gridCol w="2618105"/>
              </a:tblGrid>
              <a:tr h="3111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Total number of drones required</a:t>
                      </a:r>
                      <a:endParaRPr lang="en-US" sz="13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80</a:t>
                      </a:r>
                      <a:endParaRPr lang="en-US" sz="13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Total number of batteries required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320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5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Setup(10 hubs)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7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Master control center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drone license for master pilot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for 80 drones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7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cost of total drones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10400000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drone maintenance cost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520000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35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drone maintenance cost per year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6240000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total batteries cost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16640000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7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salary of per pilot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35000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pilots required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salaries for 20 pilots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7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  <a:sym typeface="+mn-ea"/>
                        </a:rPr>
                        <a:t>salaries for 20 pilots per year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35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maintenance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maintenance per month 10 hubs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5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hub maintenance per year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6000000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operational cost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51260000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profit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1796516000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60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profit per month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59883867</a:t>
                      </a:r>
                      <a:endParaRPr lang="en-US" sz="1100" spc="6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2009775" y="742315"/>
          <a:ext cx="9782175" cy="428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709930" y="759460"/>
            <a:ext cx="1878965" cy="19062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Customer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79990" y="676910"/>
            <a:ext cx="1878965" cy="198882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Delivery Agent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93385" y="5053330"/>
            <a:ext cx="1855470" cy="16605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Restaurant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6355" y="1526540"/>
            <a:ext cx="1972945" cy="13912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Application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48535" y="1934210"/>
            <a:ext cx="2894965" cy="526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74140" y="150241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48280" y="1526540"/>
            <a:ext cx="2218690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Place the order</a:t>
            </a:r>
            <a:endParaRPr lang="en-US"/>
          </a:p>
        </p:txBody>
      </p:sp>
      <p:cxnSp>
        <p:nvCxnSpPr>
          <p:cNvPr id="14" name="Straight Arrow Connector 13"/>
          <p:cNvCxnSpPr>
            <a:stCxn id="7" idx="4"/>
          </p:cNvCxnSpPr>
          <p:nvPr/>
        </p:nvCxnSpPr>
        <p:spPr>
          <a:xfrm>
            <a:off x="6113145" y="2917825"/>
            <a:ext cx="105410" cy="21348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492750" y="4007485"/>
            <a:ext cx="25019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492750" y="3148965"/>
            <a:ext cx="453390" cy="1903730"/>
          </a:xfrm>
          <a:prstGeom prst="rect">
            <a:avLst/>
          </a:prstGeom>
          <a:noFill/>
        </p:spPr>
        <p:txBody>
          <a:bodyPr vert="mongolianVert" wrap="square" rtlCol="0">
            <a:noAutofit/>
          </a:bodyPr>
          <a:p>
            <a:r>
              <a:rPr lang="en-US"/>
              <a:t>Order details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744970" y="3149600"/>
            <a:ext cx="353695" cy="139890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/>
              <a:t>delivery agent allocation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19960" y="2504440"/>
            <a:ext cx="3335020" cy="3021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04875" y="3913505"/>
            <a:ext cx="245237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Food preparation details</a:t>
            </a:r>
            <a:endParaRPr lang="en-US"/>
          </a:p>
        </p:txBody>
      </p:sp>
      <p:cxnSp>
        <p:nvCxnSpPr>
          <p:cNvPr id="20" name="Straight Arrow Connector 19"/>
          <p:cNvCxnSpPr>
            <a:stCxn id="7" idx="6"/>
            <a:endCxn id="5" idx="2"/>
          </p:cNvCxnSpPr>
          <p:nvPr/>
        </p:nvCxnSpPr>
        <p:spPr>
          <a:xfrm flipV="1">
            <a:off x="7099300" y="1671320"/>
            <a:ext cx="2980690" cy="551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099300" y="1281430"/>
            <a:ext cx="2607310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Restaurant details</a:t>
            </a:r>
            <a:endParaRPr lang="en-US"/>
          </a:p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454910" y="1189355"/>
            <a:ext cx="7625080" cy="6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H="1">
            <a:off x="7261860" y="2374265"/>
            <a:ext cx="3093085" cy="302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780145" y="4007485"/>
            <a:ext cx="2295525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Picks the delivery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989070" y="501650"/>
            <a:ext cx="392303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Delivers the order and ETA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09575" y="132080"/>
            <a:ext cx="4557395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Traditional Delivery System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Hexagon 5"/>
          <p:cNvSpPr/>
          <p:nvPr/>
        </p:nvSpPr>
        <p:spPr>
          <a:xfrm>
            <a:off x="4608195" y="502920"/>
            <a:ext cx="1654810" cy="133921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Return to home feature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6076950" y="1266825"/>
            <a:ext cx="1720215" cy="140398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150-300ft altitude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854065" y="2786380"/>
            <a:ext cx="2169160" cy="173164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autonomous flight features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 rot="21300000">
            <a:off x="7751445" y="2123440"/>
            <a:ext cx="1650365" cy="139573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max capacity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5kg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7797165" y="3773170"/>
            <a:ext cx="1770380" cy="141287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3D obstacle sensing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4251325" y="2054860"/>
            <a:ext cx="1859915" cy="148336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Flying range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7-8 kms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4344670" y="3741420"/>
            <a:ext cx="1766570" cy="158178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flight time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30min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008370" y="4725035"/>
            <a:ext cx="1897380" cy="14998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navigation visual sensing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 rot="21240000">
            <a:off x="7694295" y="391795"/>
            <a:ext cx="1689100" cy="15506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battery cost 13k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 rot="21180000">
            <a:off x="2597785" y="2967355"/>
            <a:ext cx="1793240" cy="153733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avg speed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40kph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4451350" y="5526405"/>
            <a:ext cx="1628140" cy="1283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3months battery life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7905750" y="5370195"/>
            <a:ext cx="1915160" cy="137477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maintenance 6.5k per month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 rot="21180000">
            <a:off x="9306560" y="2900045"/>
            <a:ext cx="1910080" cy="159702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130k per drone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86385" y="307340"/>
            <a:ext cx="3108960" cy="476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Drone Specification</a:t>
            </a:r>
            <a:endParaRPr lang="en-US" sz="2400" b="1"/>
          </a:p>
        </p:txBody>
      </p:sp>
      <p:pic>
        <p:nvPicPr>
          <p:cNvPr id="2" name="Picture 1" descr="food-delivery-drone-autonomous-robot-600nw-2092101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706120"/>
            <a:ext cx="3324225" cy="2080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5945" y="281940"/>
            <a:ext cx="4815840" cy="431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Areas of Implementation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575945" y="525780"/>
            <a:ext cx="11156950" cy="615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Each hub covering a radius of 5 km.</a:t>
            </a:r>
            <a:endParaRPr lang="en-US"/>
          </a:p>
          <a:p>
            <a:r>
              <a:rPr lang="en-US"/>
              <a:t>Area of Bangalore = 741 sq.kms</a:t>
            </a:r>
            <a:endParaRPr lang="en-US"/>
          </a:p>
          <a:p>
            <a:r>
              <a:rPr lang="en-US"/>
              <a:t>No of hubs = 741/3.14*5*5=9.37 ~ 10</a:t>
            </a:r>
            <a:endParaRPr lang="en-US"/>
          </a:p>
          <a:p>
            <a:r>
              <a:rPr lang="en-US"/>
              <a:t>Average monthly orders = 7500000</a:t>
            </a:r>
            <a:endParaRPr lang="en-US"/>
          </a:p>
          <a:p>
            <a:r>
              <a:rPr lang="en-US"/>
              <a:t>Average orders in bangalore= 0.24*7500000=1800000</a:t>
            </a:r>
            <a:endParaRPr lang="en-US"/>
          </a:p>
          <a:p>
            <a:r>
              <a:rPr lang="en-US"/>
              <a:t>Orders during peak time in bangalore=0.7*1800000=1260000 (monthly) 42000 (per day)</a:t>
            </a:r>
            <a:endParaRPr lang="en-US"/>
          </a:p>
          <a:p>
            <a:r>
              <a:rPr lang="en-US"/>
              <a:t>Distribution of orders received by a typical restaurant</a:t>
            </a:r>
            <a:endParaRPr lang="en-US"/>
          </a:p>
          <a:p>
            <a:r>
              <a:rPr lang="en-US"/>
              <a:t>Distance  &lt;=3                   4             5               6</a:t>
            </a:r>
            <a:endParaRPr lang="en-US"/>
          </a:p>
          <a:p>
            <a:r>
              <a:rPr lang="en-US"/>
              <a:t>orders       504000     441000    252000     63000</a:t>
            </a:r>
            <a:endParaRPr lang="en-US"/>
          </a:p>
          <a:p>
            <a:r>
              <a:rPr lang="en-US"/>
              <a:t>orders(d)  16800        14700      8400           2100</a:t>
            </a:r>
            <a:endParaRPr lang="en-US"/>
          </a:p>
          <a:p>
            <a:r>
              <a:rPr lang="en-US"/>
              <a:t>revenue for total orders=1260000*70=88200000</a:t>
            </a:r>
            <a:endParaRPr lang="en-US"/>
          </a:p>
          <a:p>
            <a:r>
              <a:rPr lang="en-US"/>
              <a:t>no of delivery boys per month=1260000/500=2520</a:t>
            </a:r>
            <a:endParaRPr lang="en-US"/>
          </a:p>
          <a:p>
            <a:r>
              <a:rPr lang="en-US"/>
              <a:t>bonus for all orders=1260000*55=69300000</a:t>
            </a:r>
            <a:endParaRPr lang="en-US"/>
          </a:p>
          <a:p>
            <a:r>
              <a:rPr lang="en-US"/>
              <a:t>total monthly salary for delivery boys=2520*4000=10080000</a:t>
            </a:r>
            <a:endParaRPr lang="en-US"/>
          </a:p>
          <a:p>
            <a:r>
              <a:rPr lang="en-US"/>
              <a:t>total monthly salary for delivery boy including bonus=10080000+69300000=79380000</a:t>
            </a:r>
            <a:endParaRPr lang="en-US"/>
          </a:p>
          <a:p>
            <a:r>
              <a:rPr lang="en-US"/>
              <a:t>Total expense for drones</a:t>
            </a:r>
            <a:endParaRPr lang="en-US"/>
          </a:p>
          <a:p>
            <a:r>
              <a:rPr lang="en-US"/>
              <a:t>cost for drone = 130K</a:t>
            </a:r>
            <a:endParaRPr lang="en-US"/>
          </a:p>
          <a:p>
            <a:r>
              <a:rPr lang="en-US"/>
              <a:t>cost for battery = 13K</a:t>
            </a:r>
            <a:endParaRPr lang="en-US"/>
          </a:p>
          <a:p>
            <a:r>
              <a:rPr lang="en-US"/>
              <a:t>maintenance cost for month = 6.5K</a:t>
            </a:r>
            <a:endParaRPr lang="en-US"/>
          </a:p>
          <a:p>
            <a:r>
              <a:rPr lang="en-US"/>
              <a:t>average speed = 40Km/Hr</a:t>
            </a:r>
            <a:endParaRPr lang="en-US"/>
          </a:p>
          <a:p>
            <a:r>
              <a:rPr lang="en-US"/>
              <a:t>Avg Battery life = 3 months</a:t>
            </a:r>
            <a:endParaRPr lang="en-US"/>
          </a:p>
          <a:p>
            <a:r>
              <a:rPr lang="en-US"/>
              <a:t>flying range = 7-8 Km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908050" y="495935"/>
            <a:ext cx="1026287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/>
              <a:t>Average Monthly orders of existing system</a:t>
            </a:r>
            <a:endParaRPr lang="en-US" sz="2800" b="1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1223010" y="1039495"/>
          <a:ext cx="9681210" cy="46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210"/>
              </a:tblGrid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Avg monthly orders for 2022 using straight line trend (time series)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3"/>
            </p:custDataLst>
          </p:nvPr>
        </p:nvGraphicFramePr>
        <p:xfrm>
          <a:off x="1222375" y="1499870"/>
          <a:ext cx="9683750" cy="390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/>
                <a:gridCol w="1936750"/>
                <a:gridCol w="1936750"/>
                <a:gridCol w="1936750"/>
                <a:gridCol w="1936750"/>
              </a:tblGrid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x(year-mid year)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-2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-4000000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2500000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-2500000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3000000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7600000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15200000</a:t>
                      </a:r>
                      <a:endParaRPr lang="en-US"/>
                    </a:p>
                  </a:txBody>
                  <a:tcPr anchor="ctr" anchorCtr="0"/>
                </a:tc>
              </a:tr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20300000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13900000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116330" y="438150"/>
            <a:ext cx="965327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Revenue per order(RPO) of existing system</a:t>
            </a:r>
            <a:endParaRPr lang="en-US" sz="2400" b="1"/>
          </a:p>
        </p:txBody>
      </p:sp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1828800" y="1183640"/>
          <a:ext cx="8533765" cy="52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RPO for the last 5 years is as follows</a:t>
                      </a:r>
                      <a:endParaRPr lang="en-US" b="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3"/>
            </p:custDataLst>
          </p:nvPr>
        </p:nvGraphicFramePr>
        <p:xfrm>
          <a:off x="1828800" y="1704340"/>
          <a:ext cx="8532495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RPO(Rs)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Annual growth rate(%)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2017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52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19.23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2018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62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3.23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2019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1.56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65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7.69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2021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70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7.18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6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2022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?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     ?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828800" y="5054600"/>
            <a:ext cx="8532495" cy="116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Revenue per order in 2022 = 70*(1+7.18%) = 75.026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3175" y="115570"/>
            <a:ext cx="9857105" cy="448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Orders and Revenue per Drone</a:t>
            </a:r>
            <a:endParaRPr lang="en-US" sz="2400" b="1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682625" y="516255"/>
          <a:ext cx="11099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8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Orders and revenue per drone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3"/>
            </p:custDataLst>
          </p:nvPr>
        </p:nvGraphicFramePr>
        <p:xfrm>
          <a:off x="683260" y="882015"/>
          <a:ext cx="11098530" cy="39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810"/>
                <a:gridCol w="4009390"/>
                <a:gridCol w="1095375"/>
                <a:gridCol w="1208405"/>
                <a:gridCol w="1225550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No of orders received by cust to rest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4"/>
            </p:custDataLst>
          </p:nvPr>
        </p:nvGraphicFramePr>
        <p:xfrm>
          <a:off x="682625" y="1181735"/>
          <a:ext cx="11100435" cy="556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830"/>
                <a:gridCol w="1378585"/>
                <a:gridCol w="1379220"/>
                <a:gridCol w="1235710"/>
                <a:gridCol w="1059815"/>
                <a:gridCol w="1228725"/>
                <a:gridCol w="1225550"/>
              </a:tblGrid>
              <a:tr h="34480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Distance from rest to cust hom</a:t>
                      </a:r>
                      <a:r>
                        <a:rPr lang="en-US" sz="18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e</a:t>
                      </a:r>
                      <a:endParaRPr lang="en-US" sz="18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ea typeface="Microsoft YaHei" panose="020B0503020204020204" charset="-122"/>
                          <a:cs typeface="+mn-lt"/>
                        </a:rPr>
                        <a:t>1</a:t>
                      </a:r>
                      <a:endParaRPr lang="en-US" sz="1400" b="0" spc="120">
                        <a:solidFill>
                          <a:schemeClr val="tx1"/>
                        </a:solidFill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2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3</a:t>
                      </a:r>
                      <a:endParaRPr lang="en-US" sz="140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4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5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chemeClr val="tx1"/>
                          </a:solidFill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6</a:t>
                      </a:r>
                      <a:endParaRPr lang="en-US" sz="1400" b="0" spc="120">
                        <a:solidFill>
                          <a:schemeClr val="tx1"/>
                        </a:solidFill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ea typeface="Microsoft YaHei" panose="020B0503020204020204" charset="-122"/>
                          <a:cs typeface="+mn-lt"/>
                        </a:rPr>
                        <a:t>dist from hub to rest</a:t>
                      </a:r>
                      <a:endParaRPr lang="en-US" sz="1600" spc="120"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dist from cust to nearest hub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ea typeface="Microsoft YaHei" panose="020B0503020204020204" charset="-122"/>
                          <a:cs typeface="+mn-lt"/>
                        </a:rPr>
                        <a:t>dist covered by drone in 1 del</a:t>
                      </a:r>
                      <a:endParaRPr lang="en-US" sz="1600" spc="120">
                        <a:ea typeface="Microsoft YaHei" panose="020B0503020204020204" charset="-122"/>
                        <a:cs typeface="+mn-lt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9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flight time 30 min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average speed kmph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time taken to deliver order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10.5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13.5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16.5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max orders drone can deliver in 30m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delivers in 60m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day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week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month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672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336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336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no of deliveries per year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8064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4032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4032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>
                          <a:latin typeface="Calibri" panose="020F0502020204030204" charset="0"/>
                          <a:ea typeface="Microsoft YaHei" panose="020B0503020204020204" charset="-122"/>
                          <a:cs typeface="Calibri" panose="020F0502020204030204" charset="0"/>
                        </a:rPr>
                        <a:t>revenue per order</a:t>
                      </a:r>
                      <a:endParaRPr lang="en-US" sz="1600" spc="120">
                        <a:latin typeface="Calibri" panose="020F0502020204030204" charset="0"/>
                        <a:ea typeface="Microsoft YaHei" panose="020B0503020204020204" charset="-122"/>
                        <a:cs typeface="Calibri" panose="020F0502020204030204" charset="0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70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48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day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1680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840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0988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week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11760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11760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11760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11760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5880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5880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5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month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47040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47040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47040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47040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23520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23520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26416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+mn-ea"/>
                        </a:rPr>
                        <a:t>revenue per year</a:t>
                      </a:r>
                      <a:endParaRPr lang="en-US" sz="16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564480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564480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564480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564480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282240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282240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51660" y="531495"/>
            <a:ext cx="788416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                      Distribution Order received per drone </a:t>
            </a:r>
            <a:endParaRPr lang="en-US" sz="2400" b="1"/>
          </a:p>
        </p:txBody>
      </p:sp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828800" y="1451610"/>
          <a:ext cx="8531225" cy="9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315"/>
                <a:gridCol w="1409065"/>
                <a:gridCol w="1189355"/>
                <a:gridCol w="1111250"/>
                <a:gridCol w="1158240"/>
              </a:tblGrid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Distribution of 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5%</a:t>
                      </a:r>
                      <a:endParaRPr 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Monthly Orders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672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1828800" y="2433320"/>
          <a:ext cx="8533130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Total orders(considering dis of orders)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633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 Revenue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44310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79015" y="911225"/>
            <a:ext cx="747331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Orders and Revenue per Hub</a:t>
            </a:r>
            <a:endParaRPr lang="en-US" sz="2400" b="1"/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1048385" y="1406525"/>
          <a:ext cx="10603865" cy="37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865"/>
              </a:tblGrid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Orders and Revenue per hub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1047750" y="1812925"/>
          <a:ext cx="10605135" cy="37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95"/>
                <a:gridCol w="706374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of drones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4"/>
            </p:custDataLst>
          </p:nvPr>
        </p:nvGraphicFramePr>
        <p:xfrm>
          <a:off x="1048385" y="2221230"/>
          <a:ext cx="1060386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985"/>
                <a:gridCol w="3754120"/>
                <a:gridCol w="1053465"/>
                <a:gridCol w="1100455"/>
                <a:gridCol w="1132840"/>
              </a:tblGrid>
              <a:tr h="720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 of orders received by each cx to rest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20%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5%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5"/>
            </p:custDataLst>
          </p:nvPr>
        </p:nvGraphicFramePr>
        <p:xfrm>
          <a:off x="1046480" y="2979420"/>
          <a:ext cx="10608945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905"/>
                <a:gridCol w="1661160"/>
                <a:gridCol w="1056005"/>
                <a:gridCol w="1054735"/>
                <a:gridCol w="1088390"/>
                <a:gridCol w="1039495"/>
                <a:gridCol w="1151255"/>
              </a:tblGrid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Dist from rest to cust home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of deliveries per day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96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of deliveries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5376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2688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of deliveries per 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64512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32256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32256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revenue per 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376320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188160</a:t>
                      </a:r>
                      <a:endParaRPr 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revenue per year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4515840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2257920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62*36"/>
  <p:tag name="TABLE_ENDDRAG_RECT" val="96*81*762*36"/>
</p:tagLst>
</file>

<file path=ppt/tags/tag10.xml><?xml version="1.0" encoding="utf-8"?>
<p:tagLst xmlns:p="http://schemas.openxmlformats.org/presentationml/2006/main">
  <p:tag name="TABLE_ENDDRAG_ORIGIN_RECT" val="834*29"/>
  <p:tag name="TABLE_ENDDRAG_RECT" val="82*110*834*29"/>
</p:tagLst>
</file>

<file path=ppt/tags/tag11.xml><?xml version="1.0" encoding="utf-8"?>
<p:tagLst xmlns:p="http://schemas.openxmlformats.org/presentationml/2006/main">
  <p:tag name="TABLE_ENDDRAG_ORIGIN_RECT" val="809*29"/>
  <p:tag name="TABLE_ENDDRAG_RECT" val="82*142*809*29"/>
</p:tagLst>
</file>

<file path=ppt/tags/tag12.xml><?xml version="1.0" encoding="utf-8"?>
<p:tagLst xmlns:p="http://schemas.openxmlformats.org/presentationml/2006/main">
  <p:tag name="TABLE_ENDDRAG_ORIGIN_RECT" val="809*56"/>
  <p:tag name="TABLE_ENDDRAG_RECT" val="82*174*809*56"/>
</p:tagLst>
</file>

<file path=ppt/tags/tag13.xml><?xml version="1.0" encoding="utf-8"?>
<p:tagLst xmlns:p="http://schemas.openxmlformats.org/presentationml/2006/main">
  <p:tag name="TABLE_ENDDRAG_ORIGIN_RECT" val="810*199"/>
  <p:tag name="TABLE_ENDDRAG_RECT" val="82*244*810*199"/>
</p:tagLst>
</file>

<file path=ppt/tags/tag14.xml><?xml version="1.0" encoding="utf-8"?>
<p:tagLst xmlns:p="http://schemas.openxmlformats.org/presentationml/2006/main">
  <p:tag name="TABLE_ENDDRAG_ORIGIN_RECT" val="871*33"/>
  <p:tag name="TABLE_ENDDRAG_RECT" val="73*79*871*33"/>
</p:tagLst>
</file>

<file path=ppt/tags/tag15.xml><?xml version="1.0" encoding="utf-8"?>
<p:tagLst xmlns:p="http://schemas.openxmlformats.org/presentationml/2006/main">
  <p:tag name="TABLE_ENDDRAG_ORIGIN_RECT" val="871*35"/>
  <p:tag name="TABLE_ENDDRAG_RECT" val="73*114*871*35"/>
</p:tagLst>
</file>

<file path=ppt/tags/tag16.xml><?xml version="1.0" encoding="utf-8"?>
<p:tagLst xmlns:p="http://schemas.openxmlformats.org/presentationml/2006/main">
  <p:tag name="TABLE_ENDDRAG_ORIGIN_RECT" val="871*50"/>
  <p:tag name="TABLE_ENDDRAG_RECT" val="73*151*871*50"/>
</p:tagLst>
</file>

<file path=ppt/tags/tag17.xml><?xml version="1.0" encoding="utf-8"?>
<p:tagLst xmlns:p="http://schemas.openxmlformats.org/presentationml/2006/main">
  <p:tag name="TABLE_ENDDRAG_ORIGIN_RECT" val="871*50"/>
  <p:tag name="TABLE_ENDDRAG_RECT" val="73*203*871*50"/>
</p:tagLst>
</file>

<file path=ppt/tags/tag18.xml><?xml version="1.0" encoding="utf-8"?>
<p:tagLst xmlns:p="http://schemas.openxmlformats.org/presentationml/2006/main">
  <p:tag name="TABLE_ENDDRAG_ORIGIN_RECT" val="871*193"/>
  <p:tag name="TABLE_ENDDRAG_RECT" val="73*255*871*193"/>
</p:tagLst>
</file>

<file path=ppt/tags/tag19.xml><?xml version="1.0" encoding="utf-8"?>
<p:tagLst xmlns:p="http://schemas.openxmlformats.org/presentationml/2006/main">
  <p:tag name="TABLE_ENDDRAG_ORIGIN_RECT" val="327*37"/>
  <p:tag name="TABLE_ENDDRAG_RECT" val="24*70*327*37"/>
</p:tagLst>
</file>

<file path=ppt/tags/tag2.xml><?xml version="1.0" encoding="utf-8"?>
<p:tagLst xmlns:p="http://schemas.openxmlformats.org/presentationml/2006/main">
  <p:tag name="TABLE_ENDDRAG_ORIGIN_RECT" val="762*307"/>
  <p:tag name="TABLE_ENDDRAG_RECT" val="96*118*762*307"/>
</p:tagLst>
</file>

<file path=ppt/tags/tag20.xml><?xml version="1.0" encoding="utf-8"?>
<p:tagLst xmlns:p="http://schemas.openxmlformats.org/presentationml/2006/main">
  <p:tag name="TABLE_ENDDRAG_ORIGIN_RECT" val="383*382"/>
  <p:tag name="TABLE_ENDDRAG_RECT" val="24*110*383*382"/>
</p:tagLst>
</file>

<file path=ppt/tags/tag21.xml><?xml version="1.0" encoding="utf-8"?>
<p:tagLst xmlns:p="http://schemas.openxmlformats.org/presentationml/2006/main">
  <p:tag name="TABLE_ENDDRAG_ORIGIN_RECT" val="575*25"/>
  <p:tag name="TABLE_ENDDRAG_RECT" val="362*70*575*25"/>
</p:tagLst>
</file>

<file path=ppt/tags/tag22.xml><?xml version="1.0" encoding="utf-8"?>
<p:tagLst xmlns:p="http://schemas.openxmlformats.org/presentationml/2006/main">
  <p:tag name="TABLE_ENDDRAG_ORIGIN_RECT" val="575*421"/>
  <p:tag name="TABLE_ENDDRAG_RECT" val="362*99*575*421"/>
  <p:tag name="TABLE_AUTOADJUST_FLAG" val="1"/>
</p:tagLst>
</file>

<file path=ppt/tags/tag3.xml><?xml version="1.0" encoding="utf-8"?>
<p:tagLst xmlns:p="http://schemas.openxmlformats.org/presentationml/2006/main">
  <p:tag name="TABLE_ENDDRAG_ORIGIN_RECT" val="671*41"/>
  <p:tag name="TABLE_ENDDRAG_RECT" val="144*93*671*41"/>
</p:tagLst>
</file>

<file path=ppt/tags/tag4.xml><?xml version="1.0" encoding="utf-8"?>
<p:tagLst xmlns:p="http://schemas.openxmlformats.org/presentationml/2006/main">
  <p:tag name="TABLE_ENDDRAG_ORIGIN_RECT" val="671*240"/>
  <p:tag name="TABLE_ENDDRAG_RECT" val="144*134*671*240"/>
</p:tagLst>
</file>

<file path=ppt/tags/tag5.xml><?xml version="1.0" encoding="utf-8"?>
<p:tagLst xmlns:p="http://schemas.openxmlformats.org/presentationml/2006/main">
  <p:tag name="TABLE_ENDDRAG_ORIGIN_RECT" val="874*27"/>
  <p:tag name="TABLE_ENDDRAG_RECT" val="53*40*874*27"/>
</p:tagLst>
</file>

<file path=ppt/tags/tag6.xml><?xml version="1.0" encoding="utf-8"?>
<p:tagLst xmlns:p="http://schemas.openxmlformats.org/presentationml/2006/main">
  <p:tag name="TABLE_ENDDRAG_ORIGIN_RECT" val="873*31"/>
  <p:tag name="TABLE_ENDDRAG_RECT" val="53*69*873*31"/>
</p:tagLst>
</file>

<file path=ppt/tags/tag7.xml><?xml version="1.0" encoding="utf-8"?>
<p:tagLst xmlns:p="http://schemas.openxmlformats.org/presentationml/2006/main">
  <p:tag name="TABLE_ENDDRAG_ORIGIN_RECT" val="874*435"/>
  <p:tag name="TABLE_ENDDRAG_RECT" val="53*93*874*435"/>
  <p:tag name="TABLE_AUTOADJUST_FLAG" val="1"/>
</p:tagLst>
</file>

<file path=ppt/tags/tag8.xml><?xml version="1.0" encoding="utf-8"?>
<p:tagLst xmlns:p="http://schemas.openxmlformats.org/presentationml/2006/main">
  <p:tag name="TABLE_ENDDRAG_ORIGIN_RECT" val="671*94"/>
  <p:tag name="TABLE_ENDDRAG_RECT" val="144*114*671*94"/>
</p:tagLst>
</file>

<file path=ppt/tags/tag9.xml><?xml version="1.0" encoding="utf-8"?>
<p:tagLst xmlns:p="http://schemas.openxmlformats.org/presentationml/2006/main">
  <p:tag name="TABLE_ENDDRAG_ORIGIN_RECT" val="671*78"/>
  <p:tag name="TABLE_ENDDRAG_RECT" val="144*191*671*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4820</Words>
  <Application>WPS Presentation</Application>
  <PresentationFormat>Widescreen</PresentationFormat>
  <Paragraphs>840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Calibri</vt:lpstr>
      <vt:lpstr>Calibri Light</vt:lpstr>
      <vt:lpstr>Arial Unicode MS</vt:lpstr>
      <vt:lpstr>Office Theme</vt:lpstr>
      <vt:lpstr>Drone Delivery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balla n v v prasad</dc:creator>
  <cp:lastModifiedBy>balla n v v prasad</cp:lastModifiedBy>
  <cp:revision>45</cp:revision>
  <dcterms:created xsi:type="dcterms:W3CDTF">2024-08-07T15:56:00Z</dcterms:created>
  <dcterms:modified xsi:type="dcterms:W3CDTF">2024-08-30T13:04:33Z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3EC3CCBC30614F57B1C0E5188839FEC0_13</vt:lpwstr>
  </property>
  <property fmtid="{D5CDD505-2E9C-101B-9397-08002B2CF9AE}" pid="3" name="KSOProductBuildVer">
    <vt:lpwstr>1033-12.2.0.18165</vt:lpwstr>
  </property>
</Properties>
</file>