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</p:sldIdLst>
  <p:sldSz cy="5143500" cx="9144000"/>
  <p:notesSz cx="6858000" cy="9144000"/>
  <p:embeddedFontLst>
    <p:embeddedFont>
      <p:font typeface="Trirong"/>
      <p:regular r:id="rId85"/>
      <p:bold r:id="rId86"/>
      <p:italic r:id="rId87"/>
      <p:boldItalic r:id="rId88"/>
    </p:embeddedFont>
    <p:embeddedFont>
      <p:font typeface="Prompt"/>
      <p:regular r:id="rId89"/>
      <p:bold r:id="rId90"/>
      <p:italic r:id="rId91"/>
      <p:boldItalic r:id="rId9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font" Target="fonts/Trirong-bold.fntdata"/><Relationship Id="rId41" Type="http://schemas.openxmlformats.org/officeDocument/2006/relationships/slide" Target="slides/slide36.xml"/><Relationship Id="rId85" Type="http://schemas.openxmlformats.org/officeDocument/2006/relationships/font" Target="fonts/Trirong-regular.fntdata"/><Relationship Id="rId44" Type="http://schemas.openxmlformats.org/officeDocument/2006/relationships/slide" Target="slides/slide39.xml"/><Relationship Id="rId88" Type="http://schemas.openxmlformats.org/officeDocument/2006/relationships/font" Target="fonts/Trirong-boldItalic.fntdata"/><Relationship Id="rId43" Type="http://schemas.openxmlformats.org/officeDocument/2006/relationships/slide" Target="slides/slide38.xml"/><Relationship Id="rId87" Type="http://schemas.openxmlformats.org/officeDocument/2006/relationships/font" Target="fonts/Trirong-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Prompt-regular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Prompt-italic.fntdata"/><Relationship Id="rId90" Type="http://schemas.openxmlformats.org/officeDocument/2006/relationships/font" Target="fonts/Prompt-bold.fntdata"/><Relationship Id="rId92" Type="http://schemas.openxmlformats.org/officeDocument/2006/relationships/font" Target="fonts/Prompt-boldItalic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1b8415f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1b8415f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616ab469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616ab469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616ab469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616ab469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616ab46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616ab46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41b8415f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41b8415f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c2de9712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c2de9712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bc8d73a4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bc8d73a4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bc8d73a45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bc8d73a45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c2de9712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c2de9712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bc8d73a4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bc8d73a4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c2de9712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c2de9712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8881ddf7_1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8881ddf7_1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075c7786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075c7786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bc8d73a4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bc8d73a4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bc8d73a4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bc8d73a4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bc8d73a45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bc8d73a45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c2de9712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c2de9712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bc8d73a45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bc8d73a45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c155733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c155733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bc8d73a45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bc8d73a45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bc8d73a45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bc8d73a45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bcde1130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bcde1130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075c778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075c778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bcde1130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bcde1130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bcde1130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bcde1130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bcde1130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bcde1130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bbb4d30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bbb4d30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bf9fc243c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bf9fc243c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bf9fc243c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bf9fc243c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bf9fc243c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bf9fc243c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bf9fc243c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bf9fc243c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bfc8aa077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bfc8aa077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bcde1130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bcde1130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616ab469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616ab469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bcde1130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bcde1130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bfc8aa077_8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bfc8aa077_8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bcde1130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bcde1130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bf9fc243c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7bf9fc243c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c2de9712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c2de9712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bbb4d30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bbb4d30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bbb4d305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bbb4d305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7bfc8aa077_8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7bfc8aa077_8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7bbb4d305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7bbb4d305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bbb4d305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7bbb4d305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616ab46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616ab46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bbb4d305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bbb4d305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7bfc8aa077_8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7bfc8aa077_8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7c2de9712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7c2de9712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7c2de9712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7c2de9712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7c2de9712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7c2de9712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7bcde1130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7bcde1130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7bbb4d305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7bbb4d305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7bfc8aa077_8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7bfc8aa077_8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7bcde1130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7bcde1130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7bbb4d305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7bbb4d305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616ab469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616ab46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bbb4d305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bbb4d305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7bfc8aa077_8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7bfc8aa077_8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7bbb4d305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7bbb4d305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7c2de9712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7c2de9712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7bfc8aa077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7bfc8aa077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7bfc8aa077_8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7bfc8aa077_8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7bcde113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7bcde113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7c2de9712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7c2de9712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7bbb4d305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7bbb4d305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7bfc8aa077_8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7bfc8aa077_8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616ab469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616ab469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7bcde1130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7bcde1130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7bbb4d305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7bbb4d305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7c064811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7c064811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7bfc8aa077_8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7bfc8aa077_8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7bbb4d305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7bbb4d305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7bfc8aa077_8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7bfc8aa077_8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7bbb4d305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7bbb4d305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7bc8d73a45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7bc8d73a45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641b8415f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641b8415f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641b8415f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641b8415f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616ab469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616ab469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16ab469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616ab469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27.png"/><Relationship Id="rId8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457950" y="4710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21226" y="153014"/>
            <a:ext cx="3949800" cy="4439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4309131" y="827284"/>
            <a:ext cx="4786800" cy="11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rirong"/>
              <a:buNone/>
              <a:defRPr b="1" i="0" sz="3000" u="none" cap="none" strike="noStrike">
                <a:solidFill>
                  <a:srgbClr val="FFFFFF"/>
                </a:solidFill>
                <a:latin typeface="Trirong"/>
                <a:ea typeface="Trirong"/>
                <a:cs typeface="Trirong"/>
                <a:sym typeface="Triro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Trirong"/>
              <a:buNone/>
              <a:defRPr b="1" sz="3000">
                <a:latin typeface="Trirong"/>
                <a:ea typeface="Trirong"/>
                <a:cs typeface="Trirong"/>
                <a:sym typeface="Triron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Trirong"/>
              <a:buNone/>
              <a:defRPr b="1" sz="3000">
                <a:latin typeface="Trirong"/>
                <a:ea typeface="Trirong"/>
                <a:cs typeface="Trirong"/>
                <a:sym typeface="Triron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Trirong"/>
              <a:buNone/>
              <a:defRPr b="1" sz="3000">
                <a:latin typeface="Trirong"/>
                <a:ea typeface="Trirong"/>
                <a:cs typeface="Trirong"/>
                <a:sym typeface="Triron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Trirong"/>
              <a:buNone/>
              <a:defRPr b="1" sz="3000">
                <a:latin typeface="Trirong"/>
                <a:ea typeface="Trirong"/>
                <a:cs typeface="Trirong"/>
                <a:sym typeface="Triron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Trirong"/>
              <a:buNone/>
              <a:defRPr b="1" sz="3000">
                <a:latin typeface="Trirong"/>
                <a:ea typeface="Trirong"/>
                <a:cs typeface="Trirong"/>
                <a:sym typeface="Triron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Trirong"/>
              <a:buNone/>
              <a:defRPr b="1" sz="3000">
                <a:latin typeface="Trirong"/>
                <a:ea typeface="Trirong"/>
                <a:cs typeface="Trirong"/>
                <a:sym typeface="Triron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Trirong"/>
              <a:buNone/>
              <a:defRPr b="1" sz="3000">
                <a:latin typeface="Trirong"/>
                <a:ea typeface="Trirong"/>
                <a:cs typeface="Trirong"/>
                <a:sym typeface="Triron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Trirong"/>
              <a:buNone/>
              <a:defRPr b="1" sz="3000">
                <a:latin typeface="Trirong"/>
                <a:ea typeface="Trirong"/>
                <a:cs typeface="Trirong"/>
                <a:sym typeface="Trirong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4392165" y="2970456"/>
            <a:ext cx="43629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Trirong"/>
              <a:buNone/>
              <a:defRPr i="0" sz="2100" u="none" cap="none" strike="noStrike">
                <a:solidFill>
                  <a:srgbClr val="FFFFFF"/>
                </a:solidFill>
                <a:latin typeface="Trirong"/>
                <a:ea typeface="Trirong"/>
                <a:cs typeface="Trirong"/>
                <a:sym typeface="Trirong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1341" y="633532"/>
            <a:ext cx="2818154" cy="2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/>
        </p:nvSpPr>
        <p:spPr>
          <a:xfrm>
            <a:off x="4488028" y="2032160"/>
            <a:ext cx="4362900" cy="1106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t/>
            </a:r>
            <a:endParaRPr b="0" i="0" sz="7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9;p2"/>
          <p:cNvGrpSpPr/>
          <p:nvPr/>
        </p:nvGrpSpPr>
        <p:grpSpPr>
          <a:xfrm>
            <a:off x="698906" y="3368471"/>
            <a:ext cx="3001857" cy="413894"/>
            <a:chOff x="931875" y="4758883"/>
            <a:chExt cx="4002476" cy="551859"/>
          </a:xfrm>
        </p:grpSpPr>
        <p:pic>
          <p:nvPicPr>
            <p:cNvPr id="20" name="Google Shape;2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31875" y="4758883"/>
              <a:ext cx="4002476" cy="5518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21;p2"/>
            <p:cNvSpPr/>
            <p:nvPr/>
          </p:nvSpPr>
          <p:spPr>
            <a:xfrm>
              <a:off x="3519377" y="4871060"/>
              <a:ext cx="1031400" cy="334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25801" y="4872628"/>
              <a:ext cx="1134600" cy="334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" name="Google Shape;23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83271" y="4945856"/>
              <a:ext cx="901699" cy="17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12946" y="4842511"/>
              <a:ext cx="793749" cy="381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" name="Google Shape;25;p2"/>
          <p:cNvPicPr preferRelativeResize="0"/>
          <p:nvPr/>
        </p:nvPicPr>
        <p:blipFill rotWithShape="1">
          <a:blip r:embed="rId6">
            <a:alphaModFix/>
          </a:blip>
          <a:srcRect b="37353" l="38426" r="36951" t="27542"/>
          <a:stretch/>
        </p:blipFill>
        <p:spPr>
          <a:xfrm>
            <a:off x="1985616" y="3401874"/>
            <a:ext cx="366998" cy="369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88399" y="3906675"/>
            <a:ext cx="487218" cy="369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43525" y="3980675"/>
            <a:ext cx="706335" cy="2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85631" y="3908122"/>
            <a:ext cx="367000" cy="3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>
            <a:off x="204425" y="918725"/>
            <a:ext cx="8770200" cy="369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32" name="Google Shape;32;p3"/>
          <p:cNvSpPr txBox="1"/>
          <p:nvPr/>
        </p:nvSpPr>
        <p:spPr>
          <a:xfrm>
            <a:off x="204425" y="161750"/>
            <a:ext cx="8770200" cy="63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th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3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9375" y="147675"/>
            <a:ext cx="708997" cy="63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rong"/>
              <a:buNone/>
              <a:defRPr b="1" i="0" sz="30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irong"/>
              <a:buChar char="•"/>
              <a:defRPr i="0" sz="18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rong"/>
              <a:buChar char="•"/>
              <a:defRPr i="0" sz="17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irong"/>
              <a:buChar char="•"/>
              <a:defRPr i="0" sz="15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rong"/>
              <a:buChar char="•"/>
              <a:defRPr i="0" sz="14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rong"/>
              <a:buChar char="•"/>
              <a:defRPr i="0" sz="14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rong"/>
              <a:buChar char="•"/>
              <a:defRPr i="0" sz="14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rong"/>
              <a:buChar char="•"/>
              <a:defRPr i="0" sz="14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rong"/>
              <a:buChar char="•"/>
              <a:defRPr i="0" sz="14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rong"/>
              <a:buChar char="•"/>
              <a:defRPr i="0" sz="14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628650" y="2136530"/>
            <a:ext cx="78867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rirong"/>
              <a:buNone/>
              <a:defRPr b="1" i="0" sz="3800" u="none" cap="none" strike="noStrike">
                <a:solidFill>
                  <a:schemeClr val="lt1"/>
                </a:solidFill>
                <a:latin typeface="Trirong"/>
                <a:ea typeface="Trirong"/>
                <a:cs typeface="Trirong"/>
                <a:sym typeface="Triro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Prompt"/>
              <a:buNone/>
              <a:defRPr sz="1400"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Prompt"/>
              <a:buNone/>
              <a:defRPr sz="1400"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Prompt"/>
              <a:buNone/>
              <a:defRPr sz="1400"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Prompt"/>
              <a:buNone/>
              <a:defRPr sz="1400"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Prompt"/>
              <a:buNone/>
              <a:defRPr sz="1400"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Prompt"/>
              <a:buNone/>
              <a:defRPr sz="1400"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Prompt"/>
              <a:buNone/>
              <a:defRPr sz="1400"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Prompt"/>
              <a:buNone/>
              <a:defRPr sz="1400"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idx="1" type="body"/>
          </p:nvPr>
        </p:nvSpPr>
        <p:spPr>
          <a:xfrm>
            <a:off x="205150" y="884900"/>
            <a:ext cx="4245900" cy="38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4191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rong"/>
              <a:buChar char="•"/>
              <a:defRPr i="0" sz="18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1pPr>
            <a:lvl2pPr indent="-3746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irong"/>
              <a:buChar char="•"/>
              <a:defRPr i="0" sz="17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irong"/>
              <a:buChar char="•"/>
              <a:defRPr i="0" sz="15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rong"/>
              <a:buChar char="•"/>
              <a:defRPr i="0" sz="14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629150" y="884900"/>
            <a:ext cx="4345800" cy="381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4191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rong"/>
              <a:buChar char="•"/>
              <a:defRPr i="0" sz="18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1pPr>
            <a:lvl2pPr indent="-3746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irong"/>
              <a:buChar char="•"/>
              <a:defRPr i="0" sz="17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irong"/>
              <a:buChar char="•"/>
              <a:defRPr i="0" sz="15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43" name="Google Shape;43;p5"/>
          <p:cNvSpPr txBox="1"/>
          <p:nvPr/>
        </p:nvSpPr>
        <p:spPr>
          <a:xfrm>
            <a:off x="204425" y="161750"/>
            <a:ext cx="8770200" cy="63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th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9375" y="147675"/>
            <a:ext cx="708997" cy="63239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rong"/>
              <a:buNone/>
              <a:defRPr b="1" i="0" sz="3000" u="none" cap="none" strike="noStrike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48" name="Google Shape;48;p6"/>
          <p:cNvSpPr txBox="1"/>
          <p:nvPr/>
        </p:nvSpPr>
        <p:spPr>
          <a:xfrm>
            <a:off x="197827" y="191233"/>
            <a:ext cx="8773500" cy="448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51" name="Google Shape;51;p7"/>
          <p:cNvSpPr txBox="1"/>
          <p:nvPr/>
        </p:nvSpPr>
        <p:spPr>
          <a:xfrm>
            <a:off x="197827" y="191233"/>
            <a:ext cx="8773500" cy="448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53700" y="217825"/>
            <a:ext cx="4436600" cy="44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1">
  <p:cSld name="BLANK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55" name="Google Shape;55;p8"/>
          <p:cNvSpPr txBox="1"/>
          <p:nvPr/>
        </p:nvSpPr>
        <p:spPr>
          <a:xfrm>
            <a:off x="197827" y="191233"/>
            <a:ext cx="8773500" cy="448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92038" y="215588"/>
            <a:ext cx="4559924" cy="455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.xml"/><Relationship Id="rId10" Type="http://schemas.openxmlformats.org/officeDocument/2006/relationships/slideLayout" Target="../slideLayouts/slideLayout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7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554150" y="4773475"/>
            <a:ext cx="949800" cy="3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2">
            <a:alphaModFix/>
          </a:blip>
          <a:srcRect b="37353" l="38426" r="36951" t="27542"/>
          <a:stretch/>
        </p:blipFill>
        <p:spPr>
          <a:xfrm>
            <a:off x="1833216" y="4773474"/>
            <a:ext cx="366998" cy="369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724" y="4786325"/>
            <a:ext cx="487218" cy="369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450" y="4835656"/>
            <a:ext cx="706335" cy="2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0247" y="4787772"/>
            <a:ext cx="367000" cy="367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learngitbranching.js.org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w3schools.com/html/html_intro.asp" TargetMode="External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w3schools.com/tags/default.asp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rello.com/b/BJrQfxA4/cc4-practice-problem-oak-code-kata" TargetMode="External"/><Relationship Id="rId4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ooks.goalkicker.com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flukeout.github.io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w3schools.com/cssref/css_units.asp" TargetMode="External"/><Relationship Id="rId4" Type="http://schemas.openxmlformats.org/officeDocument/2006/relationships/hyperlink" Target="https://webdesign.tutsplus.com/th/articles/7-css-units-you-might-not-know-about--cms-22573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google.com/search?newwindow=1&amp;biw=681&amp;bih=643&amp;sxsrf=ACYBGNSluZlgUxVqHoQZjJlREDiMcqLUlg%3A1577714329001&amp;ei=mAIKXvTIPLWFmge0sYagDg&amp;q=hex+color&amp;oq=hex+color&amp;gs_l=psy-ab.3..35i39l2j0i67l8.21491.21491..22583...0.3..0.95.95.1......0....1..gws-wiz.......0i71.PIZq86jQtxs&amp;ved=0ahUKEwj09Ivxw93mAhW1guYKHbSYAeQQ4dUDCAs&amp;uact=5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fonts.google.com/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www.w3schools.com/cssref/pr_list-style-type.asp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git-scm.com/downloads" TargetMode="External"/><Relationship Id="rId5" Type="http://schemas.openxmlformats.org/officeDocument/2006/relationships/hyperlink" Target="https://github.com/join?source=header-home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www.w3schools.com/cssref/pr_background-position.asp" TargetMode="External"/><Relationship Id="rId4" Type="http://schemas.openxmlformats.org/officeDocument/2006/relationships/hyperlink" Target="https://www.w3schools.com/cssref/playit.asp?filename=playcss_background-position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www.w3schools.com/cssref/css_default_values.asp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www.w3schools.com/css/css_grid_item.asp" TargetMode="External"/><Relationship Id="rId4" Type="http://schemas.openxmlformats.org/officeDocument/2006/relationships/hyperlink" Target="https://cssgridgarden.com/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css-tricks.com/almanac/properties/j/justify-content/" TargetMode="External"/><Relationship Id="rId4" Type="http://schemas.openxmlformats.org/officeDocument/2006/relationships/hyperlink" Target="https://css-tricks.com/almanac/properties/a/align-items/" TargetMode="External"/><Relationship Id="rId5" Type="http://schemas.openxmlformats.org/officeDocument/2006/relationships/hyperlink" Target="https://css-tricks.com/almanac/properties/a/align-content/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s://flexboxfroggy.com/" TargetMode="External"/><Relationship Id="rId4" Type="http://schemas.openxmlformats.org/officeDocument/2006/relationships/hyperlink" Target="https://www.w3schools.com/cssref/playit.asp?filename=playcss_align-self&amp;preval=auto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hyperlink" Target="https://trello.com/b/BJrQfxA4/cc4-practice-problem-oak-code-kata" TargetMode="Externa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ctrTitle"/>
          </p:nvPr>
        </p:nvSpPr>
        <p:spPr>
          <a:xfrm>
            <a:off x="4309131" y="827284"/>
            <a:ext cx="4786800" cy="110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Front-end , basic HTML, basic CSS</a:t>
            </a:r>
            <a:endParaRPr/>
          </a:p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4654965" y="3020531"/>
            <a:ext cx="4362900" cy="1241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th"/>
              <a:t>Bhornumnard Wanasrisun</a:t>
            </a:r>
            <a:endParaRPr/>
          </a:p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457950" y="471011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131" name="Google Shape;131;p18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/>
              <a:t>install VS Code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975" y="918725"/>
            <a:ext cx="477202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/>
              <a:t>install VS Code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450" y="929750"/>
            <a:ext cx="481012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VScode Extension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461400" y="122787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th"/>
              <a:t>bracket Pair colorizer</a:t>
            </a:r>
            <a:endParaRPr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th"/>
              <a:t>code Runner</a:t>
            </a:r>
            <a:endParaRPr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th"/>
              <a:t>code spell checker</a:t>
            </a:r>
            <a:endParaRPr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th"/>
              <a:t>git History</a:t>
            </a:r>
            <a:endParaRPr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th"/>
              <a:t>gitLens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4855675" y="11263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irong"/>
              <a:buAutoNum type="arabicPeriod" startAt="6"/>
            </a:pPr>
            <a:r>
              <a:rPr lang="th" sz="18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HTML snippets</a:t>
            </a:r>
            <a:endParaRPr sz="1800">
              <a:solidFill>
                <a:schemeClr val="dk1"/>
              </a:solidFill>
              <a:latin typeface="Trirong"/>
              <a:ea typeface="Trirong"/>
              <a:cs typeface="Trirong"/>
              <a:sym typeface="Trirong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irong"/>
              <a:buAutoNum type="arabicPeriod" startAt="6"/>
            </a:pPr>
            <a:r>
              <a:rPr lang="th" sz="18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HTML CSS support</a:t>
            </a:r>
            <a:endParaRPr sz="1800">
              <a:solidFill>
                <a:schemeClr val="dk1"/>
              </a:solidFill>
              <a:latin typeface="Trirong"/>
              <a:ea typeface="Trirong"/>
              <a:cs typeface="Trirong"/>
              <a:sym typeface="Trirong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irong"/>
              <a:buAutoNum type="arabicPeriod" startAt="6"/>
            </a:pPr>
            <a:r>
              <a:rPr lang="th" sz="18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Live server</a:t>
            </a:r>
            <a:endParaRPr sz="1800">
              <a:solidFill>
                <a:schemeClr val="dk1"/>
              </a:solidFill>
              <a:latin typeface="Trirong"/>
              <a:ea typeface="Trirong"/>
              <a:cs typeface="Trirong"/>
              <a:sym typeface="Trirong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irong"/>
              <a:buAutoNum type="arabicPeriod" startAt="6"/>
            </a:pPr>
            <a:r>
              <a:rPr lang="th" sz="18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Quokka.js</a:t>
            </a:r>
            <a:endParaRPr sz="1800">
              <a:solidFill>
                <a:schemeClr val="dk1"/>
              </a:solidFill>
              <a:latin typeface="Trirong"/>
              <a:ea typeface="Trirong"/>
              <a:cs typeface="Trirong"/>
              <a:sym typeface="Trirong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irong"/>
              <a:buAutoNum type="arabicPeriod" startAt="6"/>
            </a:pPr>
            <a:r>
              <a:rPr lang="th" sz="18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start git-bash</a:t>
            </a:r>
            <a:endParaRPr sz="1800">
              <a:solidFill>
                <a:schemeClr val="dk1"/>
              </a:solidFill>
              <a:latin typeface="Trirong"/>
              <a:ea typeface="Trirong"/>
              <a:cs typeface="Trirong"/>
              <a:sym typeface="Trirong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rirong"/>
              <a:buAutoNum type="arabicPeriod" startAt="6"/>
            </a:pPr>
            <a:r>
              <a:rPr lang="th" sz="18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Javascript (ES6)</a:t>
            </a:r>
            <a:endParaRPr sz="1800">
              <a:solidFill>
                <a:schemeClr val="dk1"/>
              </a:solidFill>
              <a:latin typeface="Trirong"/>
              <a:ea typeface="Trirong"/>
              <a:cs typeface="Trirong"/>
              <a:sym typeface="Trirong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6816375" y="4126325"/>
            <a:ext cx="21816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u="sng">
                <a:solidFill>
                  <a:schemeClr val="hlink"/>
                </a:solidFill>
                <a:latin typeface="Trirong"/>
                <a:ea typeface="Trirong"/>
                <a:cs typeface="Trirong"/>
                <a:sym typeface="Trirong"/>
                <a:hlinkClick r:id="rId3"/>
              </a:rPr>
              <a:t>Learn git branch</a:t>
            </a:r>
            <a:endParaRPr sz="1800">
              <a:latin typeface="Trirong"/>
              <a:ea typeface="Trirong"/>
              <a:cs typeface="Trirong"/>
              <a:sym typeface="Trirong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1180920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Outline of basic HTML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186900" y="885250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1. text editor and git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2. HTML structure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2.1 Element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2.2 Tag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2.3 attribute 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2.4 comment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3. Error on HTML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4. Practise</a:t>
            </a:r>
            <a:endParaRPr sz="3000"/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168" name="Google Shape;168;p23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HTML history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 b="0" l="0" r="0" t="16170"/>
          <a:stretch/>
        </p:blipFill>
        <p:spPr>
          <a:xfrm>
            <a:off x="695100" y="1126073"/>
            <a:ext cx="3572350" cy="296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9512" y="1076000"/>
            <a:ext cx="1943776" cy="232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3277" y="3489875"/>
            <a:ext cx="4276247" cy="7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178" name="Google Shape;178;p24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CSS history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 rotWithShape="1">
          <a:blip r:embed="rId3">
            <a:alphaModFix/>
          </a:blip>
          <a:srcRect b="0" l="0" r="0" t="14994"/>
          <a:stretch/>
        </p:blipFill>
        <p:spPr>
          <a:xfrm>
            <a:off x="1114275" y="1079588"/>
            <a:ext cx="3795624" cy="349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9400" y="986125"/>
            <a:ext cx="1927250" cy="36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192" name="Google Shape;192;p26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HTML Element and HTML Tag</a:t>
            </a: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900" y="3029213"/>
            <a:ext cx="6898176" cy="103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/>
        </p:nvSpPr>
        <p:spPr>
          <a:xfrm>
            <a:off x="452925" y="958950"/>
            <a:ext cx="7738800" cy="18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latin typeface="Trirong"/>
                <a:ea typeface="Trirong"/>
                <a:cs typeface="Trirong"/>
                <a:sym typeface="Trirong"/>
              </a:rPr>
              <a:t>Element : กล่องสี่เหลี่ยม ที่ประกอบไปด้วย tag และ ข้อความผสมกัน</a:t>
            </a:r>
            <a:endParaRPr sz="2400">
              <a:latin typeface="Trirong"/>
              <a:ea typeface="Trirong"/>
              <a:cs typeface="Trirong"/>
              <a:sym typeface="Triro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latin typeface="Trirong"/>
                <a:ea typeface="Trirong"/>
                <a:cs typeface="Trirong"/>
                <a:sym typeface="Trirong"/>
              </a:rPr>
              <a:t>Tag : จะเป็นตัวกำหนดลักษณะชนิดของข้อความที่จะแสดงบน HTML หรือ ข้อความที่เอาไว้ระบุข้อมูลของ HTMLเอง</a:t>
            </a:r>
            <a:endParaRPr sz="2400">
              <a:latin typeface="Trirong"/>
              <a:ea typeface="Trirong"/>
              <a:cs typeface="Trirong"/>
              <a:sym typeface="Triro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latin typeface="Trirong"/>
                <a:ea typeface="Trirong"/>
                <a:cs typeface="Trirong"/>
                <a:sym typeface="Trirong"/>
              </a:rPr>
              <a:t>block level element : inline level และ block level</a:t>
            </a:r>
            <a:endParaRPr sz="2400">
              <a:latin typeface="Trirong"/>
              <a:ea typeface="Trirong"/>
              <a:cs typeface="Trirong"/>
              <a:sym typeface="Trirong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200" name="Google Shape;200;p27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Tag type</a:t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rgbClr val="333333"/>
                </a:solidFill>
              </a:rPr>
              <a:t>Nested HTML Elements : </a:t>
            </a:r>
            <a:r>
              <a:rPr lang="th" sz="2400">
                <a:solidFill>
                  <a:srgbClr val="333333"/>
                </a:solidFill>
              </a:rPr>
              <a:t>html, body, main, footer, etc.</a:t>
            </a:r>
            <a:endParaRPr sz="2400">
              <a:solidFill>
                <a:srgbClr val="33333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333333"/>
                </a:solidFill>
              </a:rPr>
              <a:t>&lt;start Tag&gt;........&lt;</a:t>
            </a:r>
            <a:r>
              <a:rPr b="1" lang="th" sz="2400">
                <a:solidFill>
                  <a:srgbClr val="333333"/>
                </a:solidFill>
              </a:rPr>
              <a:t>/</a:t>
            </a:r>
            <a:r>
              <a:rPr lang="th" sz="2400">
                <a:solidFill>
                  <a:srgbClr val="333333"/>
                </a:solidFill>
              </a:rPr>
              <a:t>closed Tag&gt;</a:t>
            </a:r>
            <a:endParaRPr sz="24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rgbClr val="333333"/>
                </a:solidFill>
              </a:rPr>
              <a:t>Empty Elements : </a:t>
            </a:r>
            <a:r>
              <a:rPr lang="th" sz="2400">
                <a:solidFill>
                  <a:srgbClr val="333333"/>
                </a:solidFill>
              </a:rPr>
              <a:t>br, img, input, hr, link, etc.</a:t>
            </a:r>
            <a:endParaRPr sz="2400">
              <a:solidFill>
                <a:srgbClr val="33333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rgbClr val="333333"/>
                </a:solidFill>
              </a:rPr>
              <a:t>	</a:t>
            </a:r>
            <a:r>
              <a:rPr lang="th" sz="2400">
                <a:solidFill>
                  <a:srgbClr val="333333"/>
                </a:solidFill>
              </a:rPr>
              <a:t>&lt;Tag&gt; or &lt;Tag</a:t>
            </a:r>
            <a:r>
              <a:rPr b="1" lang="th" sz="2400">
                <a:solidFill>
                  <a:srgbClr val="333333"/>
                </a:solidFill>
              </a:rPr>
              <a:t>/</a:t>
            </a:r>
            <a:r>
              <a:rPr lang="th" sz="2400">
                <a:solidFill>
                  <a:srgbClr val="333333"/>
                </a:solidFill>
              </a:rPr>
              <a:t>&gt;</a:t>
            </a:r>
            <a:endParaRPr sz="24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rgbClr val="333333"/>
                </a:solidFill>
              </a:rPr>
              <a:t>HTML comment</a:t>
            </a:r>
            <a:r>
              <a:rPr lang="th" sz="2400">
                <a:solidFill>
                  <a:srgbClr val="333333"/>
                </a:solidFill>
              </a:rPr>
              <a:t> </a:t>
            </a:r>
            <a:endParaRPr sz="2400">
              <a:solidFill>
                <a:srgbClr val="33333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008000"/>
                </a:solidFill>
                <a:highlight>
                  <a:srgbClr val="FFFFFF"/>
                </a:highlight>
              </a:rPr>
              <a:t>&lt;!-- This is a comment --&gt;</a:t>
            </a:r>
            <a:endParaRPr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180920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Outline of basic HTML</a:t>
            </a:r>
            <a:endParaRPr/>
          </a:p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86900" y="885250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1. </a:t>
            </a:r>
            <a:r>
              <a:rPr lang="th" sz="3000"/>
              <a:t>text editor and git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2. HTML structure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2.1 Element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2.2 T</a:t>
            </a:r>
            <a:r>
              <a:rPr lang="th" sz="3000"/>
              <a:t>ag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2.3 attribute 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2.4 comment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3. Error on HTML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4. Practise</a:t>
            </a:r>
            <a:endParaRPr sz="3000"/>
          </a:p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/>
              <a:t>HTML </a:t>
            </a:r>
            <a:r>
              <a:rPr lang="th"/>
              <a:t> Hypertext Markup Language</a:t>
            </a:r>
            <a:endParaRPr/>
          </a:p>
        </p:txBody>
      </p:sp>
      <p:sp>
        <p:nvSpPr>
          <p:cNvPr id="207" name="Google Shape;207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208" name="Google Shape;208;p28"/>
          <p:cNvSpPr txBox="1"/>
          <p:nvPr/>
        </p:nvSpPr>
        <p:spPr>
          <a:xfrm>
            <a:off x="2289650" y="1232775"/>
            <a:ext cx="6678600" cy="22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DC143C"/>
                </a:solidFill>
                <a:latin typeface="Trirong"/>
                <a:ea typeface="Trirong"/>
                <a:cs typeface="Trirong"/>
                <a:sym typeface="Trirong"/>
              </a:rPr>
              <a:t>&lt;!DOCTYPE html&gt;</a:t>
            </a:r>
            <a:r>
              <a:rPr lang="th" sz="18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 ประกาศเพื่อบ่งบอกว่าไฟล์นี้เป็น HTML 5</a:t>
            </a:r>
            <a:endParaRPr sz="1800">
              <a:solidFill>
                <a:schemeClr val="dk1"/>
              </a:solidFill>
              <a:latin typeface="Trirong"/>
              <a:ea typeface="Trirong"/>
              <a:cs typeface="Trirong"/>
              <a:sym typeface="Triro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DC143C"/>
                </a:solidFill>
                <a:latin typeface="Trirong"/>
                <a:ea typeface="Trirong"/>
                <a:cs typeface="Trirong"/>
                <a:sym typeface="Trirong"/>
              </a:rPr>
              <a:t>&lt;html&gt;</a:t>
            </a:r>
            <a:r>
              <a:rPr lang="th" sz="18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 เป็น element ใหญ่ที่ครอบ element ทั้งหมดของส่วนประกอบของ HTML</a:t>
            </a:r>
            <a:endParaRPr sz="1800">
              <a:solidFill>
                <a:schemeClr val="dk1"/>
              </a:solidFill>
              <a:latin typeface="Trirong"/>
              <a:ea typeface="Trirong"/>
              <a:cs typeface="Trirong"/>
              <a:sym typeface="Triro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DC143C"/>
                </a:solidFill>
                <a:latin typeface="Trirong"/>
                <a:ea typeface="Trirong"/>
                <a:cs typeface="Trirong"/>
                <a:sym typeface="Trirong"/>
              </a:rPr>
              <a:t>&lt;head&gt;</a:t>
            </a:r>
            <a:r>
              <a:rPr lang="th" sz="18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 เป็น element ที่จะข้อมูลของ HTML โดยจะไม่แสดงบนหน้าเว็บ</a:t>
            </a:r>
            <a:endParaRPr sz="1800">
              <a:solidFill>
                <a:schemeClr val="dk1"/>
              </a:solidFill>
              <a:latin typeface="Trirong"/>
              <a:ea typeface="Trirong"/>
              <a:cs typeface="Trirong"/>
              <a:sym typeface="Triro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DC143C"/>
                </a:solidFill>
                <a:latin typeface="Trirong"/>
                <a:ea typeface="Trirong"/>
                <a:cs typeface="Trirong"/>
                <a:sym typeface="Trirong"/>
              </a:rPr>
              <a:t>&lt;title&gt;</a:t>
            </a:r>
            <a:r>
              <a:rPr lang="th" sz="18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 เป็น element เฉพาะ หัวเรื่องของ HTML</a:t>
            </a:r>
            <a:endParaRPr sz="1800">
              <a:solidFill>
                <a:schemeClr val="dk1"/>
              </a:solidFill>
              <a:latin typeface="Trirong"/>
              <a:ea typeface="Trirong"/>
              <a:cs typeface="Trirong"/>
              <a:sym typeface="Triro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rgbClr val="DC143C"/>
                </a:solidFill>
                <a:latin typeface="Trirong"/>
                <a:ea typeface="Trirong"/>
                <a:cs typeface="Trirong"/>
                <a:sym typeface="Trirong"/>
              </a:rPr>
              <a:t>&lt;body&gt;</a:t>
            </a:r>
            <a:r>
              <a:rPr lang="th" sz="18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 เป็น element ที่จะแสดงบนหน้าเว็บ</a:t>
            </a:r>
            <a:endParaRPr sz="1800">
              <a:solidFill>
                <a:schemeClr val="dk1"/>
              </a:solidFill>
              <a:latin typeface="Trirong"/>
              <a:ea typeface="Trirong"/>
              <a:cs typeface="Trirong"/>
              <a:sym typeface="Triro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irong"/>
              <a:ea typeface="Trirong"/>
              <a:cs typeface="Trirong"/>
              <a:sym typeface="Trirong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1852150" y="4142350"/>
            <a:ext cx="73836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Ref : https://www.w3schools.com/html/html_intro.asp</a:t>
            </a:r>
            <a:endParaRPr sz="24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25" y="2159150"/>
            <a:ext cx="1678225" cy="152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28"/>
          <p:cNvCxnSpPr/>
          <p:nvPr/>
        </p:nvCxnSpPr>
        <p:spPr>
          <a:xfrm flipH="1" rot="10800000">
            <a:off x="1558625" y="1374525"/>
            <a:ext cx="836100" cy="6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8"/>
          <p:cNvCxnSpPr/>
          <p:nvPr/>
        </p:nvCxnSpPr>
        <p:spPr>
          <a:xfrm flipH="1" rot="10800000">
            <a:off x="1487800" y="3258875"/>
            <a:ext cx="892800" cy="4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Popular Tag in HTML</a:t>
            </a:r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186900" y="8165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200"/>
              <a:t>&lt;h&gt; &lt;/h&gt;</a:t>
            </a:r>
            <a:r>
              <a:rPr lang="th" sz="2200"/>
              <a:t> :</a:t>
            </a:r>
            <a:r>
              <a:rPr lang="th" sz="2000"/>
              <a:t> (h1 - h6) หัวเรื่อง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200"/>
              <a:t>&lt;p&gt; &lt;/p&gt;</a:t>
            </a:r>
            <a:r>
              <a:rPr lang="th" sz="2200"/>
              <a:t> :  พารากราฟ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200"/>
              <a:t>&lt;a&gt; &lt;/a&gt;</a:t>
            </a:r>
            <a:r>
              <a:rPr lang="th" sz="2200"/>
              <a:t> :  ลิ้งค์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200"/>
              <a:t>&lt;img /&gt;</a:t>
            </a:r>
            <a:r>
              <a:rPr lang="th" sz="2200"/>
              <a:t> : รูปภาพ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200"/>
              <a:t>&lt;button&gt; &lt;/button&gt;</a:t>
            </a:r>
            <a:r>
              <a:rPr lang="th" sz="2200"/>
              <a:t> : ปุ่มกด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200"/>
              <a:t>&lt;ul&gt; &lt;/ul&gt;</a:t>
            </a:r>
            <a:r>
              <a:rPr lang="th" sz="2200"/>
              <a:t> : เรียงอันดับแบบสัญญาลักษณ์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200"/>
              <a:t>&lt;ol&gt; &lt;/ol&gt;</a:t>
            </a:r>
            <a:r>
              <a:rPr lang="th" sz="2200"/>
              <a:t> : เรียงอันดับแบบตัวเลข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200"/>
              <a:t>&lt;hr/&gt;</a:t>
            </a:r>
            <a:r>
              <a:rPr lang="th" sz="2200"/>
              <a:t> :  สร้างเส้นแนวนอน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200"/>
              <a:t>&lt;br/&gt;</a:t>
            </a:r>
            <a:r>
              <a:rPr lang="th" sz="2200"/>
              <a:t> : ตัวแบ่ง element ใน HTML หรือ ตัวหยุดสำหรับการขึ้นบรรทัดใหม่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200"/>
              <a:t>&lt;div&gt;</a:t>
            </a:r>
            <a:r>
              <a:rPr lang="th" sz="2200"/>
              <a:t> : กล่องข้อความ อยู่บรรทัดถัดไปจาก element ก่อนหน้า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200"/>
              <a:t>&lt;span&gt;</a:t>
            </a:r>
            <a:r>
              <a:rPr lang="th" sz="2200"/>
              <a:t> : กล่องข้อความอยู่ในบรรทัดเดี่ยวกันกับ element ก่อนหน้า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 </a:t>
            </a:r>
            <a:endParaRPr/>
          </a:p>
        </p:txBody>
      </p:sp>
      <p:sp>
        <p:nvSpPr>
          <p:cNvPr id="220" name="Google Shape;220;p29"/>
          <p:cNvSpPr txBox="1"/>
          <p:nvPr/>
        </p:nvSpPr>
        <p:spPr>
          <a:xfrm>
            <a:off x="7118650" y="1003875"/>
            <a:ext cx="17025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200" u="sng">
                <a:solidFill>
                  <a:schemeClr val="hlink"/>
                </a:solidFill>
                <a:latin typeface="Trirong"/>
                <a:ea typeface="Trirong"/>
                <a:cs typeface="Trirong"/>
                <a:sym typeface="Trirong"/>
                <a:hlinkClick r:id="rId3"/>
              </a:rPr>
              <a:t>HTML Tag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226" name="Google Shape;226;p30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/>
              <a:t>Popular Tag in HTML</a:t>
            </a:r>
            <a:endParaRPr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492250" y="885250"/>
            <a:ext cx="29619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&lt;table&gt; กำหนดตาราง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&lt;tr&gt;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&lt;th&gt;//หัวตาราง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&lt;/th&gt;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&lt;/tr&gt;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&lt;tr&gt;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&lt;td&gt;//แถวในตาราง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&lt;/td&gt;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&lt;/tr&gt;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&lt;/table&gt;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4046950" y="885250"/>
            <a:ext cx="4774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&lt;form&gt; กำหนดฟอร์มในการกรอกข้อมูล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&lt;input type=”ชนิดของกล่องใส่ข้อความ”&gt;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&lt;input&gt;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// อย่างน้อยต้องมีปุ่มไว้สำหรับส่ง submit สำหรับส่งข้อมูล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&lt;/form&gt;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234" name="Google Shape;234;p31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Attribute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186900" y="8165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การจัดการข้อมูลเพิ่มเติม หรือ ลักษณะเพิ่มเติมของ Tag ต่างๆ</a:t>
            </a:r>
            <a:endParaRPr sz="2400"/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186900" y="115167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000"/>
              <a:t>&lt;h&gt; &lt;/h&gt;</a:t>
            </a:r>
            <a:r>
              <a:rPr lang="th" sz="2000"/>
              <a:t> : style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000"/>
              <a:t>&lt;p&gt; &lt;/p&gt;</a:t>
            </a:r>
            <a:r>
              <a:rPr lang="th" sz="2000"/>
              <a:t> :  style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000"/>
              <a:t>&lt;a&gt; &lt;/a&gt;</a:t>
            </a:r>
            <a:r>
              <a:rPr lang="th" sz="2000"/>
              <a:t> :  href, target, style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000"/>
              <a:t>&lt;img /&gt; </a:t>
            </a:r>
            <a:r>
              <a:rPr lang="th" sz="2000"/>
              <a:t>: src , alt, style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000"/>
              <a:t>&lt;button&gt; &lt;/button&gt;</a:t>
            </a:r>
            <a:r>
              <a:rPr lang="th" sz="2000"/>
              <a:t> : style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000"/>
              <a:t>&lt;ul&gt; &lt;/ul&gt; </a:t>
            </a:r>
            <a:r>
              <a:rPr lang="th" sz="2000"/>
              <a:t>: style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000"/>
              <a:t>&lt;ol&gt; &lt;/ol&gt;</a:t>
            </a:r>
            <a:r>
              <a:rPr lang="th" sz="2000"/>
              <a:t> : style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000"/>
              <a:t>&lt;hr/&gt;</a:t>
            </a:r>
            <a:r>
              <a:rPr lang="th" sz="2000"/>
              <a:t> :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000"/>
              <a:t>&lt;br/&gt;</a:t>
            </a:r>
            <a:r>
              <a:rPr lang="th" sz="2000"/>
              <a:t> : style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000"/>
              <a:t>&lt;div&gt;</a:t>
            </a:r>
            <a:r>
              <a:rPr lang="th" sz="2000"/>
              <a:t> :  style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000"/>
              <a:t>&lt;span&gt; </a:t>
            </a:r>
            <a:r>
              <a:rPr lang="th" sz="2000"/>
              <a:t>: style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242" name="Google Shape;242;p32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th"/>
              <a:t>Error on HTML</a:t>
            </a:r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Tag name</a:t>
            </a:r>
            <a:r>
              <a:rPr lang="th" sz="2400"/>
              <a:t> : ต้องเป็นตัวอักษรตัวพิมพ์เล็กเท่านั้น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nested tag </a:t>
            </a:r>
            <a:r>
              <a:rPr lang="th" sz="2400"/>
              <a:t>: ต้องอย่าลืมปิดแท๊ก โดย / อยู่ด้านหน้า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attribute name</a:t>
            </a:r>
            <a:r>
              <a:rPr lang="th" sz="2400"/>
              <a:t> : ต้องเป็นอักษรตัวพิมพ์เล็กเท่านั้น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attribute= “value”</a:t>
            </a:r>
            <a:r>
              <a:rPr lang="th" sz="2400"/>
              <a:t> : value ต้องอยู่ในเครื่องหมาย “....” หรือ ‘.....’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249" name="Google Shape;249;p33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Lab</a:t>
            </a:r>
            <a:endParaRPr/>
          </a:p>
        </p:txBody>
      </p:sp>
      <p:sp>
        <p:nvSpPr>
          <p:cNvPr id="250" name="Google Shape;250;p33"/>
          <p:cNvSpPr txBox="1"/>
          <p:nvPr>
            <p:ph idx="1" type="body"/>
          </p:nvPr>
        </p:nvSpPr>
        <p:spPr>
          <a:xfrm>
            <a:off x="186900" y="816525"/>
            <a:ext cx="89571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th"/>
              <a:t>ให้หาว่า attribute ของ tag ต่อไปนี้มี อะไรบ้างและใช้งานอย่างไร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&lt;h&gt;, &lt;p&gt; , &lt;div&gt; , &lt;img&gt; , &lt;a&gt; , &lt;img&gt;, &lt;ul&gt;, &lt;ol&gt;, &lt;table&gt; , &lt;form&gt;, &lt;button&gt;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th"/>
              <a:t>ให้หาความเหมือนและความแตกต่างระหว่าง 2 tag ที่กำหนดให้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&lt;hr&gt; &amp; &lt;br&gt;, &lt;ul&gt; &amp; &lt;ol&gt; , &lt;select&gt; &amp; &lt;checkbox&gt; &amp; &lt;radio button&gt;,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&lt;div&gt; &amp; &lt;span&gt;, &lt;script&gt; &amp;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th"/>
              <a:t>ให้หาว่า input type มีอะไรบ้างแต่ละ type แตกต่างกันอย่างไร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/>
              <a:t>โดยให้แสดงข้อมูลแบบตาราง โดยใช้ tag table ใน HTML โดย ให้ตั้งชื่อไฟล์ว่า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/>
              <a:t>Lab.HTML, และมีชื่อบนตารางตามข้อดังนี้ 1. attribute 2.differentiation tag 3. input type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256" name="Google Shape;256;p34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lab</a:t>
            </a:r>
            <a:endParaRPr/>
          </a:p>
        </p:txBody>
      </p:sp>
      <p:sp>
        <p:nvSpPr>
          <p:cNvPr id="257" name="Google Shape;257;p34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ให้ทดลอง ครอบตัวหนังสือด้วยแท๊ก และอธิบายว่าแต่ละ tag ปรับตัวหนังสืออย่างไร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&lt;strong&gt; &lt;/strong&gt;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&lt;label&gt; &lt;/label&gt;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&lt;del&gt; &lt;/del&gt;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&lt;b&gt; &lt;/b&gt;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&lt;em&gt; &lt;/em&gt;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&lt;mark&gt; &lt;/mark&gt;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&lt;i&gt; &lt;/i&gt;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&lt;sub&gt; &lt;/sub&gt;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&lt;sup&gt; &lt;/sup&gt;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เช่น &lt;p&gt; lorem …… &lt;strong&gt; text …… &lt;/strong&gt; ……&lt;/p&gt;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263" name="Google Shape;263;p35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Lab</a:t>
            </a:r>
            <a:endParaRPr/>
          </a:p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5"/>
          <p:cNvSpPr txBox="1"/>
          <p:nvPr/>
        </p:nvSpPr>
        <p:spPr>
          <a:xfrm>
            <a:off x="7523750" y="3088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u="sng">
                <a:solidFill>
                  <a:schemeClr val="hlink"/>
                </a:solidFill>
                <a:hlinkClick r:id="rId3"/>
              </a:rPr>
              <a:t>Oak kata </a:t>
            </a:r>
            <a:endParaRPr/>
          </a:p>
        </p:txBody>
      </p:sp>
      <p:pic>
        <p:nvPicPr>
          <p:cNvPr id="266" name="Google Shape;26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425" y="1036558"/>
            <a:ext cx="8770201" cy="351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type="title"/>
          </p:nvPr>
        </p:nvSpPr>
        <p:spPr>
          <a:xfrm>
            <a:off x="1180920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Outline of basic CSS</a:t>
            </a:r>
            <a:endParaRPr/>
          </a:p>
        </p:txBody>
      </p:sp>
      <p:sp>
        <p:nvSpPr>
          <p:cNvPr id="277" name="Google Shape;277;p37"/>
          <p:cNvSpPr txBox="1"/>
          <p:nvPr>
            <p:ph idx="1" type="body"/>
          </p:nvPr>
        </p:nvSpPr>
        <p:spPr>
          <a:xfrm>
            <a:off x="186900" y="885250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1. CSS syntax (การเขียนคำสั่งใน CSS)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1.1 Where is CSS in HTML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2.</a:t>
            </a:r>
            <a:r>
              <a:rPr lang="th" sz="3000"/>
              <a:t>Class, id, pseudo class, pseudo element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3. Decoration (การตกแต่ง)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	2.1 Margin , Border, Padding, content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2.2 Properties in CSS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2.3 value in CSS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78" name="Google Shape;278;p3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Learning Outcome</a:t>
            </a:r>
            <a:endParaRPr/>
          </a:p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ผู้เรียนมีความเข้าใจและสามารถ เขียน ภาษา HTML ได้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และ สามารถออกแบบหน้าเว็บ และ โครงสร้างโดยใช้ Element และ Tag ต่างๆ ได้อย่างเหมาะสม </a:t>
            </a:r>
            <a:endParaRPr sz="3000"/>
          </a:p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78" name="Google Shape;78;p11"/>
          <p:cNvSpPr txBox="1"/>
          <p:nvPr/>
        </p:nvSpPr>
        <p:spPr>
          <a:xfrm>
            <a:off x="6833000" y="4154875"/>
            <a:ext cx="20574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u="sng">
                <a:solidFill>
                  <a:schemeClr val="hlink"/>
                </a:solidFill>
                <a:hlinkClick r:id="rId3"/>
              </a:rPr>
              <a:t>free programming book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type="title"/>
          </p:nvPr>
        </p:nvSpPr>
        <p:spPr>
          <a:xfrm>
            <a:off x="1180920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Outline of basic CSS</a:t>
            </a:r>
            <a:endParaRPr/>
          </a:p>
        </p:txBody>
      </p:sp>
      <p:sp>
        <p:nvSpPr>
          <p:cNvPr id="284" name="Google Shape;284;p38"/>
          <p:cNvSpPr txBox="1"/>
          <p:nvPr>
            <p:ph idx="1" type="body"/>
          </p:nvPr>
        </p:nvSpPr>
        <p:spPr>
          <a:xfrm>
            <a:off x="186900" y="885250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4</a:t>
            </a:r>
            <a:r>
              <a:rPr lang="th" sz="2400"/>
              <a:t>. Layout (การจัดวางรูปแบบการแสดงผลแบบต่างๆ)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	4.1 display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		4.1.1 display grid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		4.1.2 dispaly flex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	4.2 align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	4.3 justify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	4.4 position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2400"/>
              <a:t>	4.5 z-index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2400"/>
              <a:t>	4.6 media queries</a:t>
            </a:r>
            <a:endParaRPr sz="2400"/>
          </a:p>
        </p:txBody>
      </p:sp>
      <p:sp>
        <p:nvSpPr>
          <p:cNvPr id="285" name="Google Shape;285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291" name="Google Shape;291;p39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Margin, Border, Padding, content</a:t>
            </a:r>
            <a:endParaRPr/>
          </a:p>
        </p:txBody>
      </p:sp>
      <p:sp>
        <p:nvSpPr>
          <p:cNvPr id="292" name="Google Shape;292;p39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425" y="1044976"/>
            <a:ext cx="5698200" cy="34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299" name="Google Shape;299;p40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CSS  (Cascading Style Sheets)</a:t>
            </a:r>
            <a:endParaRPr/>
          </a:p>
        </p:txBody>
      </p:sp>
      <p:sp>
        <p:nvSpPr>
          <p:cNvPr id="300" name="Google Shape;300;p40"/>
          <p:cNvSpPr txBox="1"/>
          <p:nvPr>
            <p:ph idx="1" type="body"/>
          </p:nvPr>
        </p:nvSpPr>
        <p:spPr>
          <a:xfrm>
            <a:off x="279500" y="885250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th" sz="2400"/>
              <a:t>CSS syntax</a:t>
            </a:r>
            <a:r>
              <a:rPr lang="th" sz="2400"/>
              <a:t> : ประกอบไปด้วย </a:t>
            </a:r>
            <a:endParaRPr sz="24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1.1 seletor(ตำแหน่งที่เลือกว่าจะกำหนดลักษณะต่าง)</a:t>
            </a:r>
            <a:endParaRPr sz="24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1.2 declaration: การประกาศลักษณะ ประกอบด้วย </a:t>
            </a:r>
            <a:endParaRPr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1.2.1 property : คุณสมบัติ </a:t>
            </a:r>
            <a:endParaRPr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1.2.2 value  : ค่าที่กำหนด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	</a:t>
            </a:r>
            <a:r>
              <a:rPr b="1" lang="th" sz="2400">
                <a:solidFill>
                  <a:srgbClr val="CC0000"/>
                </a:solidFill>
              </a:rPr>
              <a:t>selector { property: value; property : value;}</a:t>
            </a:r>
            <a:endParaRPr b="1" sz="2400">
              <a:solidFill>
                <a:srgbClr val="CC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th" sz="2400"/>
              <a:t>Inline CSS</a:t>
            </a:r>
            <a:r>
              <a:rPr lang="th" sz="2400"/>
              <a:t> : เขียนภายใน tag HTML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th" sz="2400"/>
              <a:t>external CSS</a:t>
            </a:r>
            <a:r>
              <a:rPr lang="th" sz="2400"/>
              <a:t> : นำเข้าไฟล์ CSS จากภายนอก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th" sz="2400"/>
              <a:t>internal CSS</a:t>
            </a:r>
            <a:r>
              <a:rPr lang="th" sz="2400"/>
              <a:t> : เขียนภายใน Element HTML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306" name="Google Shape;306;p41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selector</a:t>
            </a:r>
            <a:endParaRPr/>
          </a:p>
        </p:txBody>
      </p:sp>
      <p:sp>
        <p:nvSpPr>
          <p:cNvPr id="307" name="Google Shape;307;p41"/>
          <p:cNvSpPr txBox="1"/>
          <p:nvPr>
            <p:ph idx="1" type="body"/>
          </p:nvPr>
        </p:nvSpPr>
        <p:spPr>
          <a:xfrm>
            <a:off x="186900" y="849638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600"/>
              <a:t>ID</a:t>
            </a:r>
            <a:r>
              <a:rPr lang="th" sz="2600"/>
              <a:t> 		: การกำหนดชื่อของ element โดยจะมีได้แค่ element </a:t>
            </a:r>
            <a:endParaRPr sz="2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600"/>
              <a:t>  เดียวเท่านั้น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600"/>
              <a:t>Class</a:t>
            </a:r>
            <a:r>
              <a:rPr lang="th" sz="2600"/>
              <a:t> : การกำหนดชื่อของ element โดยสามารถมีได้หลาย </a:t>
            </a:r>
            <a:endParaRPr sz="2600"/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600"/>
              <a:t>       element </a:t>
            </a:r>
            <a:endParaRPr sz="26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600"/>
              <a:t>Pseudo element</a:t>
            </a:r>
            <a:r>
              <a:rPr lang="th" sz="2600"/>
              <a:t> : การกำหนดเฉพาะบางส่วนของ element</a:t>
            </a:r>
            <a:endParaRPr sz="26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600"/>
              <a:t>Pseudo class</a:t>
            </a:r>
            <a:r>
              <a:rPr lang="th" sz="2600"/>
              <a:t> : 	การกำหนดเฉพาะบางสถานะของ class</a:t>
            </a:r>
            <a:endParaRPr sz="26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600"/>
              <a:t>Combinators</a:t>
            </a:r>
            <a:r>
              <a:rPr lang="th" sz="2600"/>
              <a:t> : การกำหนดเงื่อนระหว่าง 2 selector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600"/>
              <a:t>attribute selector</a:t>
            </a:r>
            <a:r>
              <a:rPr lang="th" sz="2600"/>
              <a:t> : </a:t>
            </a:r>
            <a:r>
              <a:rPr lang="th" sz="2200"/>
              <a:t>การกำหนดการเลือกชื่อ attribute ใน element </a:t>
            </a:r>
            <a:endParaRPr sz="2200"/>
          </a:p>
        </p:txBody>
      </p:sp>
      <p:sp>
        <p:nvSpPr>
          <p:cNvPr id="308" name="Google Shape;308;p41"/>
          <p:cNvSpPr txBox="1"/>
          <p:nvPr/>
        </p:nvSpPr>
        <p:spPr>
          <a:xfrm>
            <a:off x="6843850" y="337900"/>
            <a:ext cx="19773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u="sng">
                <a:solidFill>
                  <a:schemeClr val="hlink"/>
                </a:solidFill>
                <a:hlinkClick r:id="rId3"/>
              </a:rPr>
              <a:t>selector practise game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314" name="Google Shape;314;p42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pseudo classes</a:t>
            </a:r>
            <a:endParaRPr/>
          </a:p>
        </p:txBody>
      </p:sp>
      <p:sp>
        <p:nvSpPr>
          <p:cNvPr id="315" name="Google Shape;315;p42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th" sz="2400"/>
              <a:t>การเลือก element เฉพาะบาง attribute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: active</a:t>
            </a:r>
            <a:r>
              <a:rPr lang="th" sz="2400"/>
              <a:t> : เลือกเฉพาะลิงค์ที่ทำงาน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: checked</a:t>
            </a:r>
            <a:r>
              <a:rPr lang="th" sz="2400"/>
              <a:t> : เลือกเฉพาะช่องที่ถูกเช็ค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: disbled</a:t>
            </a:r>
            <a:r>
              <a:rPr lang="th" sz="2400"/>
              <a:t> : เลือกเฉพาะช่องที่ไม่ทำงาน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: focus</a:t>
            </a:r>
            <a:r>
              <a:rPr lang="th" sz="2400"/>
              <a:t> : เลือก input element ที่ถูกคลิก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: hover</a:t>
            </a:r>
            <a:r>
              <a:rPr lang="th" sz="2400"/>
              <a:t> : เลือกเฉพาะบล็อกที่เมาส์เลื่อนโดน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: link</a:t>
            </a:r>
            <a:r>
              <a:rPr lang="th" sz="2400"/>
              <a:t> : เลือกทุกลิงค์ที่มี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: required</a:t>
            </a:r>
            <a:r>
              <a:rPr lang="th" sz="2400"/>
              <a:t> : เลือกเฉพาะช่องที่มี required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: target</a:t>
            </a:r>
            <a:r>
              <a:rPr lang="th" sz="2400"/>
              <a:t> :  เลือกเฉพาะ target link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321" name="Google Shape;321;p43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pseudo element</a:t>
            </a:r>
            <a:endParaRPr/>
          </a:p>
        </p:txBody>
      </p:sp>
      <p:sp>
        <p:nvSpPr>
          <p:cNvPr id="322" name="Google Shape;322;p43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: : after</a:t>
            </a:r>
            <a:r>
              <a:rPr lang="th" sz="2400"/>
              <a:t> : เพิ่มข้อความหลังแท็ก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: : before</a:t>
            </a:r>
            <a:r>
              <a:rPr lang="th" sz="2400"/>
              <a:t> : เพิ่มข้อความก่อนแท็ก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: : first-letter</a:t>
            </a:r>
            <a:r>
              <a:rPr lang="th" sz="2400"/>
              <a:t> :  เลือกตัวแรกของแท็ก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: : first-line</a:t>
            </a:r>
            <a:r>
              <a:rPr lang="th" sz="2400"/>
              <a:t> : เลือกแถวแรกของแท็ก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: : selection</a:t>
            </a:r>
            <a:r>
              <a:rPr lang="th" sz="2400"/>
              <a:t> :</a:t>
            </a:r>
            <a:r>
              <a:rPr lang="th"/>
              <a:t> </a:t>
            </a:r>
            <a:r>
              <a:rPr lang="th" sz="2400"/>
              <a:t>ครอบตัวหนังสือ</a:t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328" name="Google Shape;328;p44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combinators</a:t>
            </a:r>
            <a:endParaRPr/>
          </a:p>
        </p:txBody>
      </p:sp>
      <p:sp>
        <p:nvSpPr>
          <p:cNvPr id="329" name="Google Shape;329;p44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th" sz="2400">
                <a:highlight>
                  <a:srgbClr val="FFFFFF"/>
                </a:highlight>
              </a:rPr>
              <a:t>descendant selector (space)</a:t>
            </a:r>
            <a:r>
              <a:rPr lang="th" sz="2400">
                <a:highlight>
                  <a:srgbClr val="FFFFFF"/>
                </a:highlight>
              </a:rPr>
              <a:t> : a b = tag b ทั้งหมดที่อยู่ใน a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th" sz="2400">
                <a:highlight>
                  <a:srgbClr val="FFFFFF"/>
                </a:highlight>
              </a:rPr>
              <a:t>child selector (&gt;) </a:t>
            </a:r>
            <a:r>
              <a:rPr lang="th" sz="2400">
                <a:highlight>
                  <a:srgbClr val="FFFFFF"/>
                </a:highlight>
              </a:rPr>
              <a:t>: a &gt; b = tag b ที่เป็นลูกของ a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th" sz="2400">
                <a:highlight>
                  <a:srgbClr val="FFFFFF"/>
                </a:highlight>
              </a:rPr>
              <a:t>adjacent sibling selector (+) </a:t>
            </a:r>
            <a:r>
              <a:rPr lang="th" sz="2400">
                <a:highlight>
                  <a:srgbClr val="FFFFFF"/>
                </a:highlight>
              </a:rPr>
              <a:t>: a + b = tag b ที่อยู่ล่าง a และติดกับ a เท่านั้น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th" sz="2400">
                <a:highlight>
                  <a:srgbClr val="FFFFFF"/>
                </a:highlight>
              </a:rPr>
              <a:t>general sibling selector (~)</a:t>
            </a:r>
            <a:r>
              <a:rPr lang="th" sz="2400">
                <a:highlight>
                  <a:srgbClr val="FFFFFF"/>
                </a:highlight>
              </a:rPr>
              <a:t> : a ~ b = tag b ที่อยู่ล่าง a ทุก tag</a:t>
            </a:r>
            <a:endParaRPr sz="2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335" name="Google Shape;335;p45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attribute selector</a:t>
            </a:r>
            <a:endParaRPr/>
          </a:p>
        </p:txBody>
      </p:sp>
      <p:sp>
        <p:nvSpPr>
          <p:cNvPr id="336" name="Google Shape;336;p45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tag[attribute]</a:t>
            </a:r>
            <a:r>
              <a:rPr lang="th" sz="2400"/>
              <a:t> : attribute นั้นทั้งหมด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tag[attribute = value]</a:t>
            </a:r>
            <a:r>
              <a:rPr lang="th" sz="2400"/>
              <a:t> : เท่ากับ value ค่านั้น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tag[attribute ~=value]</a:t>
            </a:r>
            <a:r>
              <a:rPr lang="th" sz="2400"/>
              <a:t> : value ที่มีตัวอักษรนี้และไม่ติดกับเครื่องหมายหรือตัวอักษรอื่นๆ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tag[attribute |= value]</a:t>
            </a:r>
            <a:r>
              <a:rPr lang="th" sz="2400"/>
              <a:t> : ขี้นต้นด้วยค่า value นั้นและถูกขั้นด้วย -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tag[attribute ^= value]</a:t>
            </a:r>
            <a:r>
              <a:rPr lang="th" sz="2400"/>
              <a:t> : ขึ้นต้นด้วย ค่า value นั้น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tag[attribute $= value]</a:t>
            </a:r>
            <a:r>
              <a:rPr lang="th" sz="2400"/>
              <a:t> : ลงท้ายด้วย ค่า value นั้น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tag[attribute *= value]</a:t>
            </a:r>
            <a:r>
              <a:rPr lang="th" sz="2400"/>
              <a:t> : value ที่มีตัวอักษรนี้ทั้งหมด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347" name="Google Shape;347;p47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property in CSS</a:t>
            </a:r>
            <a:endParaRPr/>
          </a:p>
        </p:txBody>
      </p:sp>
      <p:sp>
        <p:nvSpPr>
          <p:cNvPr id="348" name="Google Shape;348;p47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Property for content</a:t>
            </a:r>
            <a:r>
              <a:rPr lang="th" sz="2400"/>
              <a:t>: color , size , font , text, list-style-type, Height, Width, background</a:t>
            </a:r>
            <a:endParaRPr sz="24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property for border</a:t>
            </a:r>
            <a:r>
              <a:rPr lang="th" sz="2400"/>
              <a:t> : border, table</a:t>
            </a:r>
            <a:endParaRPr sz="24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property for padding</a:t>
            </a:r>
            <a:r>
              <a:rPr lang="th" sz="2400"/>
              <a:t> : padding (top right buttom left)</a:t>
            </a:r>
            <a:endParaRPr sz="24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property for margin</a:t>
            </a:r>
            <a:r>
              <a:rPr lang="th" sz="2400"/>
              <a:t> : margin (top right buttom left)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property for element</a:t>
            </a:r>
            <a:r>
              <a:rPr lang="th" sz="2400"/>
              <a:t> : display, Height, Width, Position, Float, Align, Flex, Grid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Text editor and git</a:t>
            </a:r>
            <a:endParaRPr/>
          </a:p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373800" y="1098000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th" sz="3000"/>
              <a:t>text editor และ git คืออะไร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th" sz="3000"/>
              <a:t>install VS code และ register git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th" sz="3000"/>
              <a:t>การใช้ VS code เบื้องต้น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th" sz="3000"/>
              <a:t>install git bash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th" sz="3000"/>
              <a:t>การใช้ git เบื้องต้น และ การส่งงาน git ขี้น บน cloud</a:t>
            </a:r>
            <a:endParaRPr sz="3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354" name="Google Shape;354;p48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value or CSS unit</a:t>
            </a:r>
            <a:endParaRPr/>
          </a:p>
        </p:txBody>
      </p:sp>
      <p:sp>
        <p:nvSpPr>
          <p:cNvPr id="355" name="Google Shape;355;p48"/>
          <p:cNvSpPr txBox="1"/>
          <p:nvPr>
            <p:ph idx="1" type="body"/>
          </p:nvPr>
        </p:nvSpPr>
        <p:spPr>
          <a:xfrm>
            <a:off x="186900" y="953975"/>
            <a:ext cx="28290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Absolute lenghts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cm </a:t>
            </a:r>
            <a:r>
              <a:rPr lang="th"/>
              <a:t>เซนติเมตร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mm</a:t>
            </a:r>
            <a:r>
              <a:rPr lang="th"/>
              <a:t> มิลลิเมตร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in </a:t>
            </a:r>
            <a:r>
              <a:rPr lang="th"/>
              <a:t>นิ้ว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px </a:t>
            </a:r>
            <a:r>
              <a:rPr lang="th"/>
              <a:t>พิกเซล 1/96 นิ้ว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pt </a:t>
            </a:r>
            <a:r>
              <a:rPr lang="th"/>
              <a:t>พอยท์ 1/72 นิ้ว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pc </a:t>
            </a:r>
            <a:r>
              <a:rPr lang="th"/>
              <a:t>พิคาล 1/12 นิ้ว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8"/>
          <p:cNvSpPr txBox="1"/>
          <p:nvPr/>
        </p:nvSpPr>
        <p:spPr>
          <a:xfrm>
            <a:off x="7557250" y="219825"/>
            <a:ext cx="1263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u="sng">
                <a:solidFill>
                  <a:schemeClr val="hlink"/>
                </a:solidFill>
                <a:latin typeface="Trirong"/>
                <a:ea typeface="Trirong"/>
                <a:cs typeface="Trirong"/>
                <a:sym typeface="Trirong"/>
                <a:hlinkClick r:id="rId3"/>
              </a:rPr>
              <a:t>CSS unit</a:t>
            </a:r>
            <a:endParaRPr/>
          </a:p>
        </p:txBody>
      </p:sp>
      <p:sp>
        <p:nvSpPr>
          <p:cNvPr id="357" name="Google Shape;357;p48"/>
          <p:cNvSpPr txBox="1"/>
          <p:nvPr/>
        </p:nvSpPr>
        <p:spPr>
          <a:xfrm>
            <a:off x="3962700" y="919038"/>
            <a:ext cx="5181300" cy="3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relative lenghts</a:t>
            </a:r>
            <a:endParaRPr b="1" sz="2400">
              <a:solidFill>
                <a:schemeClr val="dk1"/>
              </a:solidFill>
              <a:latin typeface="Trirong"/>
              <a:ea typeface="Trirong"/>
              <a:cs typeface="Trirong"/>
              <a:sym typeface="Triro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em </a:t>
            </a:r>
            <a:r>
              <a:rPr lang="th" sz="18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เท่าขนาดฟอนต์ของ element</a:t>
            </a:r>
            <a:endParaRPr sz="1800">
              <a:solidFill>
                <a:schemeClr val="dk1"/>
              </a:solidFill>
              <a:latin typeface="Trirong"/>
              <a:ea typeface="Trirong"/>
              <a:cs typeface="Trirong"/>
              <a:sym typeface="Triro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ex </a:t>
            </a:r>
            <a:r>
              <a:rPr lang="th" sz="18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เท่าความสูงของฟอนต์ของ element</a:t>
            </a:r>
            <a:endParaRPr sz="1800">
              <a:solidFill>
                <a:schemeClr val="dk1"/>
              </a:solidFill>
              <a:latin typeface="Trirong"/>
              <a:ea typeface="Trirong"/>
              <a:cs typeface="Trirong"/>
              <a:sym typeface="Triro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ch </a:t>
            </a:r>
            <a:r>
              <a:rPr lang="th" sz="18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ความกว้างของตัวหนังสือใน parent element</a:t>
            </a:r>
            <a:endParaRPr sz="1800">
              <a:solidFill>
                <a:schemeClr val="dk1"/>
              </a:solidFill>
              <a:latin typeface="Trirong"/>
              <a:ea typeface="Trirong"/>
              <a:cs typeface="Trirong"/>
              <a:sym typeface="Triro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rem </a:t>
            </a:r>
            <a:r>
              <a:rPr lang="th" sz="18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เท่าขนาดฟอนต์ของ root element</a:t>
            </a:r>
            <a:endParaRPr sz="1800">
              <a:solidFill>
                <a:schemeClr val="dk1"/>
              </a:solidFill>
              <a:latin typeface="Trirong"/>
              <a:ea typeface="Trirong"/>
              <a:cs typeface="Trirong"/>
              <a:sym typeface="Triro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vh </a:t>
            </a:r>
            <a:r>
              <a:rPr lang="th" sz="18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เปอร์เซ็นต์ความสูงหน้าจอ</a:t>
            </a:r>
            <a:endParaRPr sz="1800">
              <a:solidFill>
                <a:schemeClr val="dk1"/>
              </a:solidFill>
              <a:latin typeface="Trirong"/>
              <a:ea typeface="Trirong"/>
              <a:cs typeface="Trirong"/>
              <a:sym typeface="Triro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vw </a:t>
            </a:r>
            <a:r>
              <a:rPr lang="th" sz="18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เปอร์เซ็นต์ความกว้างหน้าจอ</a:t>
            </a:r>
            <a:endParaRPr sz="1800">
              <a:solidFill>
                <a:schemeClr val="dk1"/>
              </a:solidFill>
              <a:latin typeface="Trirong"/>
              <a:ea typeface="Trirong"/>
              <a:cs typeface="Trirong"/>
              <a:sym typeface="Triro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vmin </a:t>
            </a:r>
            <a:r>
              <a:rPr lang="th" sz="18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เปอร์เซ็นต์ของ view point ต่ำสุด</a:t>
            </a:r>
            <a:endParaRPr sz="1800">
              <a:solidFill>
                <a:schemeClr val="dk1"/>
              </a:solidFill>
              <a:latin typeface="Trirong"/>
              <a:ea typeface="Trirong"/>
              <a:cs typeface="Trirong"/>
              <a:sym typeface="Triro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vmax </a:t>
            </a:r>
            <a:r>
              <a:rPr lang="th" sz="18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เปอร์เซ็นต์ของ view point สูงสุด</a:t>
            </a:r>
            <a:endParaRPr sz="1800">
              <a:solidFill>
                <a:schemeClr val="dk1"/>
              </a:solidFill>
              <a:latin typeface="Trirong"/>
              <a:ea typeface="Trirong"/>
              <a:cs typeface="Trirong"/>
              <a:sym typeface="Triro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% </a:t>
            </a:r>
            <a:r>
              <a:rPr lang="th" sz="1800">
                <a:solidFill>
                  <a:schemeClr val="dk1"/>
                </a:solidFill>
                <a:latin typeface="Trirong"/>
                <a:ea typeface="Trirong"/>
                <a:cs typeface="Trirong"/>
                <a:sym typeface="Trirong"/>
              </a:rPr>
              <a:t>เปอร์เซ็นต์ของ parent element</a:t>
            </a:r>
            <a:endParaRPr sz="1800">
              <a:solidFill>
                <a:schemeClr val="dk1"/>
              </a:solidFill>
              <a:latin typeface="Trirong"/>
              <a:ea typeface="Trirong"/>
              <a:cs typeface="Trirong"/>
              <a:sym typeface="Trirong"/>
            </a:endParaRPr>
          </a:p>
        </p:txBody>
      </p:sp>
      <p:sp>
        <p:nvSpPr>
          <p:cNvPr id="358" name="Google Shape;358;p48"/>
          <p:cNvSpPr txBox="1"/>
          <p:nvPr/>
        </p:nvSpPr>
        <p:spPr>
          <a:xfrm>
            <a:off x="808200" y="2194225"/>
            <a:ext cx="75276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solidFill>
                  <a:srgbClr val="274E13"/>
                </a:solidFill>
                <a:highlight>
                  <a:srgbClr val="B6D7A8"/>
                </a:highlight>
              </a:rPr>
              <a:t>ให้หาความแตกต่างเวลาเราเลือกใช้ CSS unit หรือ value ระหว่าง absolute lenghts และ relative lenghts</a:t>
            </a:r>
            <a:endParaRPr sz="2400">
              <a:solidFill>
                <a:srgbClr val="274E13"/>
              </a:solidFill>
              <a:highlight>
                <a:srgbClr val="B6D7A8"/>
              </a:highlight>
            </a:endParaRPr>
          </a:p>
        </p:txBody>
      </p:sp>
      <p:sp>
        <p:nvSpPr>
          <p:cNvPr id="359" name="Google Shape;359;p48"/>
          <p:cNvSpPr txBox="1"/>
          <p:nvPr/>
        </p:nvSpPr>
        <p:spPr>
          <a:xfrm>
            <a:off x="6457950" y="263425"/>
            <a:ext cx="10263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u="sng">
                <a:solidFill>
                  <a:schemeClr val="hlink"/>
                </a:solidFill>
                <a:hlinkClick r:id="rId4"/>
              </a:rPr>
              <a:t>อ่านเพิ่มเติม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370" name="Google Shape;370;p50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Color</a:t>
            </a:r>
            <a:endParaRPr/>
          </a:p>
        </p:txBody>
      </p:sp>
      <p:sp>
        <p:nvSpPr>
          <p:cNvPr id="371" name="Google Shape;371;p50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2000">
                <a:latin typeface="Arial"/>
                <a:ea typeface="Arial"/>
                <a:cs typeface="Arial"/>
                <a:sym typeface="Arial"/>
              </a:rPr>
              <a:t>ค่าสีใน CSS นั้นสามารถแบ่งไดเป็น 5 แบบค่าสี</a:t>
            </a:r>
            <a:br>
              <a:rPr lang="th" sz="2000">
                <a:latin typeface="Arial"/>
                <a:ea typeface="Arial"/>
                <a:cs typeface="Arial"/>
                <a:sym typeface="Arial"/>
              </a:rPr>
            </a:br>
            <a:r>
              <a:rPr b="1" lang="th" sz="2000"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th" sz="2000">
                <a:latin typeface="Arial"/>
                <a:ea typeface="Arial"/>
                <a:cs typeface="Arial"/>
                <a:sym typeface="Arial"/>
              </a:rPr>
              <a:t> : ชื่อของสี</a:t>
            </a:r>
            <a:br>
              <a:rPr lang="th" sz="2000">
                <a:latin typeface="Arial"/>
                <a:ea typeface="Arial"/>
                <a:cs typeface="Arial"/>
                <a:sym typeface="Arial"/>
              </a:rPr>
            </a:br>
            <a:r>
              <a:rPr b="1" lang="th" sz="2000">
                <a:latin typeface="Arial"/>
                <a:ea typeface="Arial"/>
                <a:cs typeface="Arial"/>
                <a:sym typeface="Arial"/>
              </a:rPr>
              <a:t>RGB</a:t>
            </a:r>
            <a:r>
              <a:rPr lang="th" sz="2000">
                <a:latin typeface="Arial"/>
                <a:ea typeface="Arial"/>
                <a:cs typeface="Arial"/>
                <a:sym typeface="Arial"/>
              </a:rPr>
              <a:t> : (แดง, เขียว, ฟ้า) 0-255, 255,255</a:t>
            </a:r>
            <a:br>
              <a:rPr lang="th" sz="2000">
                <a:latin typeface="Arial"/>
                <a:ea typeface="Arial"/>
                <a:cs typeface="Arial"/>
                <a:sym typeface="Arial"/>
              </a:rPr>
            </a:br>
            <a:r>
              <a:rPr b="1" lang="th" sz="2000">
                <a:latin typeface="Arial"/>
                <a:ea typeface="Arial"/>
                <a:cs typeface="Arial"/>
                <a:sym typeface="Arial"/>
              </a:rPr>
              <a:t>HEX</a:t>
            </a:r>
            <a:r>
              <a:rPr lang="th" sz="2000">
                <a:latin typeface="Arial"/>
                <a:ea typeface="Arial"/>
                <a:cs typeface="Arial"/>
                <a:sym typeface="Arial"/>
              </a:rPr>
              <a:t> : (แดง, เขียว, ฟ้า) ใช้เลยฐาน 16 เป็นจำนวน 2 หลัก ได้สีทั้งหมด 16.7 ล้านสี่ 16</a:t>
            </a:r>
            <a:r>
              <a:rPr baseline="30000" lang="th" sz="2400">
                <a:latin typeface="Arial"/>
                <a:ea typeface="Arial"/>
                <a:cs typeface="Arial"/>
                <a:sym typeface="Arial"/>
              </a:rPr>
              <a:t>6</a:t>
            </a:r>
            <a:br>
              <a:rPr baseline="30000" lang="th" sz="4000">
                <a:latin typeface="Arial"/>
                <a:ea typeface="Arial"/>
                <a:cs typeface="Arial"/>
                <a:sym typeface="Arial"/>
              </a:rPr>
            </a:br>
            <a:r>
              <a:rPr b="1" lang="th" sz="2000">
                <a:latin typeface="Arial"/>
                <a:ea typeface="Arial"/>
                <a:cs typeface="Arial"/>
                <a:sym typeface="Arial"/>
              </a:rPr>
              <a:t>HSL</a:t>
            </a:r>
            <a:r>
              <a:rPr lang="th" sz="2000">
                <a:latin typeface="Arial"/>
                <a:ea typeface="Arial"/>
                <a:cs typeface="Arial"/>
                <a:sym typeface="Arial"/>
              </a:rPr>
              <a:t> : (ความเข้มสี, ความอิ่มตัวของสี, ความสว่าง) 360( 0, 120, 240) 0-100% (เทา - เต็มสี ) 0-100% (มืด - สว่าง)</a:t>
            </a:r>
            <a:br>
              <a:rPr lang="th" sz="2000">
                <a:latin typeface="Arial"/>
                <a:ea typeface="Arial"/>
                <a:cs typeface="Arial"/>
                <a:sym typeface="Arial"/>
              </a:rPr>
            </a:br>
            <a:r>
              <a:rPr b="1" lang="th" sz="2000">
                <a:latin typeface="Arial"/>
                <a:ea typeface="Arial"/>
                <a:cs typeface="Arial"/>
                <a:sym typeface="Arial"/>
              </a:rPr>
              <a:t>RGBA</a:t>
            </a:r>
            <a:r>
              <a:rPr lang="th" sz="2000">
                <a:latin typeface="Arial"/>
                <a:ea typeface="Arial"/>
                <a:cs typeface="Arial"/>
                <a:sym typeface="Arial"/>
              </a:rPr>
              <a:t> : (แดง,. เขียว, ฟ้า, ความโปร่งแสง) 255, 255, 255, 0-1</a:t>
            </a:r>
            <a:br>
              <a:rPr lang="th" sz="2000">
                <a:latin typeface="Arial"/>
                <a:ea typeface="Arial"/>
                <a:cs typeface="Arial"/>
                <a:sym typeface="Arial"/>
              </a:rPr>
            </a:br>
            <a:r>
              <a:rPr b="1" lang="th" sz="2000">
                <a:latin typeface="Arial"/>
                <a:ea typeface="Arial"/>
                <a:cs typeface="Arial"/>
                <a:sym typeface="Arial"/>
              </a:rPr>
              <a:t>HSLA</a:t>
            </a:r>
            <a:r>
              <a:rPr lang="th" sz="2000">
                <a:latin typeface="Arial"/>
                <a:ea typeface="Arial"/>
                <a:cs typeface="Arial"/>
                <a:sym typeface="Arial"/>
              </a:rPr>
              <a:t> :  (ความเช้มสี, ความอิ่มตัวของสี, ความสว่าง, ความโปร่งแสง)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0"/>
          <p:cNvSpPr txBox="1"/>
          <p:nvPr/>
        </p:nvSpPr>
        <p:spPr>
          <a:xfrm>
            <a:off x="7608850" y="4049250"/>
            <a:ext cx="1314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u="sng">
                <a:solidFill>
                  <a:schemeClr val="hlink"/>
                </a:solidFill>
                <a:hlinkClick r:id="rId3"/>
              </a:rPr>
              <a:t>Color picker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378" name="Google Shape;378;p51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Text</a:t>
            </a:r>
            <a:endParaRPr/>
          </a:p>
        </p:txBody>
      </p:sp>
      <p:sp>
        <p:nvSpPr>
          <p:cNvPr id="379" name="Google Shape;379;p51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000"/>
              <a:t>color</a:t>
            </a:r>
            <a:r>
              <a:rPr lang="th" sz="2000"/>
              <a:t> : สี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000"/>
              <a:t>text-align</a:t>
            </a:r>
            <a:r>
              <a:rPr lang="th" sz="2000"/>
              <a:t> : center, left, right, justify การจัดตัวอักษร// taxt-align-last : จัดแถวสุดท้าย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000"/>
              <a:t>text-shadow</a:t>
            </a:r>
            <a:r>
              <a:rPr lang="th" sz="2000"/>
              <a:t> : เงาตัวอักษร ( ขวา + หรือ ซ้าย - ,  ล่าง + หรือ บน -)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000"/>
              <a:t>vertical-align</a:t>
            </a:r>
            <a:r>
              <a:rPr lang="th" sz="2000"/>
              <a:t> : เลื่อนตัวอักษรในบรรทัดเดียวกันในแนวตั้ง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000"/>
              <a:t>word-spacing</a:t>
            </a:r>
            <a:r>
              <a:rPr lang="th" sz="2000"/>
              <a:t> : ช่องว่างระหว่างตัวอักษร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000"/>
              <a:t>direction</a:t>
            </a:r>
            <a:r>
              <a:rPr lang="th" sz="2000"/>
              <a:t> : จัดชิดซ้าย หรือ ชิดขวา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000"/>
              <a:t>text-decoration</a:t>
            </a:r>
            <a:r>
              <a:rPr lang="th" sz="2000"/>
              <a:t> : overline, line-though, underline เส้นในบรรทัดเดียวกับตัวอักษร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000"/>
              <a:t>text-decoration-color</a:t>
            </a:r>
            <a:r>
              <a:rPr lang="th" sz="2000"/>
              <a:t> :  แต่งสีเส้น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000"/>
              <a:t>text-decoration-stlye</a:t>
            </a:r>
            <a:r>
              <a:rPr lang="th" sz="2000"/>
              <a:t> : แต่งลักษณะเส้น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000"/>
              <a:t>text-indent</a:t>
            </a:r>
            <a:r>
              <a:rPr lang="th" sz="2000"/>
              <a:t> : การตั้งย่อหน้าแถวแรก +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385" name="Google Shape;385;p52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2400"/>
              <a:t>T</a:t>
            </a:r>
            <a:r>
              <a:rPr lang="th" sz="2400"/>
              <a:t>ext-align</a:t>
            </a:r>
            <a:endParaRPr sz="2400"/>
          </a:p>
        </p:txBody>
      </p:sp>
      <p:pic>
        <p:nvPicPr>
          <p:cNvPr id="386" name="Google Shape;38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50" y="1323975"/>
            <a:ext cx="79431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2"/>
          <p:cNvSpPr/>
          <p:nvPr/>
        </p:nvSpPr>
        <p:spPr>
          <a:xfrm>
            <a:off x="4830650" y="1934300"/>
            <a:ext cx="1789500" cy="40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8" name="Google Shape;388;p52"/>
          <p:cNvCxnSpPr/>
          <p:nvPr/>
        </p:nvCxnSpPr>
        <p:spPr>
          <a:xfrm flipH="1">
            <a:off x="3053650" y="2322250"/>
            <a:ext cx="1964700" cy="8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52"/>
          <p:cNvCxnSpPr/>
          <p:nvPr/>
        </p:nvCxnSpPr>
        <p:spPr>
          <a:xfrm flipH="1">
            <a:off x="4918300" y="2322250"/>
            <a:ext cx="475500" cy="8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52"/>
          <p:cNvCxnSpPr>
            <a:stCxn id="387" idx="2"/>
          </p:cNvCxnSpPr>
          <p:nvPr/>
        </p:nvCxnSpPr>
        <p:spPr>
          <a:xfrm>
            <a:off x="5725400" y="2334800"/>
            <a:ext cx="244200" cy="8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52"/>
          <p:cNvCxnSpPr/>
          <p:nvPr/>
        </p:nvCxnSpPr>
        <p:spPr>
          <a:xfrm>
            <a:off x="6169700" y="2322250"/>
            <a:ext cx="1063800" cy="7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52"/>
          <p:cNvSpPr/>
          <p:nvPr/>
        </p:nvSpPr>
        <p:spPr>
          <a:xfrm>
            <a:off x="2628075" y="3079200"/>
            <a:ext cx="538200" cy="5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left</a:t>
            </a:r>
            <a:endParaRPr/>
          </a:p>
        </p:txBody>
      </p:sp>
      <p:sp>
        <p:nvSpPr>
          <p:cNvPr id="393" name="Google Shape;393;p52"/>
          <p:cNvSpPr/>
          <p:nvPr/>
        </p:nvSpPr>
        <p:spPr>
          <a:xfrm>
            <a:off x="4555325" y="3123175"/>
            <a:ext cx="713400" cy="56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center</a:t>
            </a:r>
            <a:endParaRPr/>
          </a:p>
        </p:txBody>
      </p:sp>
      <p:sp>
        <p:nvSpPr>
          <p:cNvPr id="394" name="Google Shape;394;p52"/>
          <p:cNvSpPr/>
          <p:nvPr/>
        </p:nvSpPr>
        <p:spPr>
          <a:xfrm>
            <a:off x="5725400" y="3154400"/>
            <a:ext cx="625800" cy="56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right</a:t>
            </a:r>
            <a:endParaRPr/>
          </a:p>
        </p:txBody>
      </p:sp>
      <p:sp>
        <p:nvSpPr>
          <p:cNvPr id="395" name="Google Shape;395;p52"/>
          <p:cNvSpPr/>
          <p:nvPr/>
        </p:nvSpPr>
        <p:spPr>
          <a:xfrm>
            <a:off x="6908050" y="3110650"/>
            <a:ext cx="851100" cy="5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justify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401" name="Google Shape;401;p53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Font</a:t>
            </a:r>
            <a:endParaRPr/>
          </a:p>
        </p:txBody>
      </p:sp>
      <p:sp>
        <p:nvSpPr>
          <p:cNvPr id="402" name="Google Shape;402;p53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Sans-serif</a:t>
            </a:r>
            <a:r>
              <a:rPr lang="th" sz="2400"/>
              <a:t>: ตัวหนังสือไม่มีหัว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Serif</a:t>
            </a:r>
            <a:r>
              <a:rPr lang="th" sz="2400"/>
              <a:t> : ตัวหนังสือมีหัว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@font-face</a:t>
            </a:r>
            <a:r>
              <a:rPr lang="th" sz="2400"/>
              <a:t> : สำหรับเพิ่มฟอนท์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font-family</a:t>
            </a:r>
            <a:r>
              <a:rPr lang="th" sz="2400"/>
              <a:t>: ชนิดของฟอนท์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font-stlye</a:t>
            </a:r>
            <a:r>
              <a:rPr lang="th" sz="2400"/>
              <a:t>: ตัวตรง, ตัวเอียง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font-size</a:t>
            </a:r>
            <a:r>
              <a:rPr lang="th" sz="2400"/>
              <a:t>: ขนาดฟอนด์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font-weight</a:t>
            </a:r>
            <a:r>
              <a:rPr lang="th" sz="2400"/>
              <a:t>: ความหนาของฟอนท์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font-varient</a:t>
            </a:r>
            <a:r>
              <a:rPr lang="th" sz="2400"/>
              <a:t>: การกำหนดตัวอักษรพิมพ์เล็กพิมพ์ใหญ่ของฟอนท์</a:t>
            </a:r>
            <a:endParaRPr sz="2400"/>
          </a:p>
        </p:txBody>
      </p:sp>
      <p:sp>
        <p:nvSpPr>
          <p:cNvPr id="403" name="Google Shape;403;p53"/>
          <p:cNvSpPr txBox="1"/>
          <p:nvPr/>
        </p:nvSpPr>
        <p:spPr>
          <a:xfrm>
            <a:off x="7745050" y="257325"/>
            <a:ext cx="1076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u="sng">
                <a:solidFill>
                  <a:schemeClr val="hlink"/>
                </a:solidFill>
                <a:hlinkClick r:id="rId3"/>
              </a:rPr>
              <a:t>google font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409" name="Google Shape;409;p54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list</a:t>
            </a:r>
            <a:endParaRPr/>
          </a:p>
        </p:txBody>
      </p:sp>
      <p:sp>
        <p:nvSpPr>
          <p:cNvPr id="410" name="Google Shape;410;p54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list-style-type</a:t>
            </a:r>
            <a:r>
              <a:rPr lang="th" sz="2400"/>
              <a:t> : ชนิดของการแสดงอันดับ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list-style-image</a:t>
            </a:r>
            <a:r>
              <a:rPr lang="th" sz="2400"/>
              <a:t> : ใช้รูปภาพในการแสดงอันดับ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list-style-position</a:t>
            </a:r>
            <a:r>
              <a:rPr lang="th" sz="2400"/>
              <a:t> : ตำแหน่งของสัญลักษณ์อันดับหน้าข้อความ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list-style</a:t>
            </a:r>
            <a:r>
              <a:rPr lang="th" sz="2400"/>
              <a:t> : type , position , image; Short hand</a:t>
            </a:r>
            <a:endParaRPr sz="2400"/>
          </a:p>
        </p:txBody>
      </p:sp>
      <p:sp>
        <p:nvSpPr>
          <p:cNvPr id="411" name="Google Shape;411;p54"/>
          <p:cNvSpPr txBox="1"/>
          <p:nvPr/>
        </p:nvSpPr>
        <p:spPr>
          <a:xfrm>
            <a:off x="8138525" y="918725"/>
            <a:ext cx="8361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u="sng">
                <a:solidFill>
                  <a:schemeClr val="hlink"/>
                </a:solidFill>
                <a:hlinkClick r:id="rId3"/>
              </a:rPr>
              <a:t>list style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422" name="Google Shape;422;p56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Height and Width</a:t>
            </a:r>
            <a:endParaRPr/>
          </a:p>
        </p:txBody>
      </p:sp>
      <p:sp>
        <p:nvSpPr>
          <p:cNvPr id="423" name="Google Shape;423;p56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height</a:t>
            </a:r>
            <a:r>
              <a:rPr lang="th" sz="2400"/>
              <a:t> : ความสูง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min-height</a:t>
            </a:r>
            <a:r>
              <a:rPr lang="th" sz="2400"/>
              <a:t> : ความสูงต่ำสุด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max-height</a:t>
            </a:r>
            <a:r>
              <a:rPr lang="th" sz="2400"/>
              <a:t> : ความสูงสุดสูง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width</a:t>
            </a:r>
            <a:r>
              <a:rPr lang="th" sz="2400"/>
              <a:t> : ความกว้าง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min-width</a:t>
            </a:r>
            <a:r>
              <a:rPr lang="th" sz="2400"/>
              <a:t> : ความกว้างต่ำสุด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max-width</a:t>
            </a:r>
            <a:r>
              <a:rPr lang="th" sz="2400"/>
              <a:t> :  ความกว้างสูงสุด</a:t>
            </a:r>
            <a:endParaRPr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429" name="Google Shape;429;p57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Border</a:t>
            </a:r>
            <a:endParaRPr/>
          </a:p>
        </p:txBody>
      </p:sp>
      <p:sp>
        <p:nvSpPr>
          <p:cNvPr id="430" name="Google Shape;430;p57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border</a:t>
            </a:r>
            <a:r>
              <a:rPr lang="th" sz="2400"/>
              <a:t> : style width color;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border-style</a:t>
            </a:r>
            <a:r>
              <a:rPr lang="th" sz="2400"/>
              <a:t> : ลักษณะกรอบ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border-color</a:t>
            </a:r>
            <a:r>
              <a:rPr lang="th" sz="2400"/>
              <a:t> : สีกรอบ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border-width</a:t>
            </a:r>
            <a:r>
              <a:rPr lang="th" sz="2400"/>
              <a:t> : ความกว้างกรอบ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91" name="Google Shape;91;p13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VS code and git</a:t>
            </a:r>
            <a:endParaRPr/>
          </a:p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186900" y="1102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600"/>
              <a:t>VS code คือ Text editor ตัวที่ใช้สำหรับเขียนโปรแกรมสำหรับ การสร้างเว็บ หรือ การเขียน algorithm ได้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600"/>
              <a:t>git คือ cloud storage ที่ช่วยในการจัดการกับข้อมูลไฟล์ต่างๆ ที่เรา อัพโหลด ขึ้นไป และ มีการแก้ไขข้อมูลนั้นๆ บน cloud storage โดยจะต้องมีการ commit การอัพเดทนั้นๆ สำหรับ ระบุว่าใครเป็นคนแก้ไขไฟล์นั้น บน git ทำให้เราสามารถติดตาม งานของคนที่ส่งงานขึ้นมาบน git ได้</a:t>
            </a:r>
            <a:endParaRPr sz="2600"/>
          </a:p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2307250" y="3989750"/>
            <a:ext cx="8770200" cy="135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 u="sng">
                <a:solidFill>
                  <a:schemeClr val="hlink"/>
                </a:solidFill>
                <a:hlinkClick r:id="rId3"/>
              </a:rPr>
              <a:t>Download VS Code</a:t>
            </a:r>
            <a:r>
              <a:rPr lang="th" sz="2400"/>
              <a:t>  </a:t>
            </a:r>
            <a:r>
              <a:rPr lang="th" sz="2400" u="sng">
                <a:solidFill>
                  <a:schemeClr val="hlink"/>
                </a:solidFill>
                <a:hlinkClick r:id="rId4"/>
              </a:rPr>
              <a:t>git bash</a:t>
            </a:r>
            <a:r>
              <a:rPr lang="th" sz="2400"/>
              <a:t>  </a:t>
            </a:r>
            <a:r>
              <a:rPr lang="th" sz="2400" u="sng">
                <a:solidFill>
                  <a:schemeClr val="hlink"/>
                </a:solidFill>
                <a:hlinkClick r:id="rId5"/>
              </a:rPr>
              <a:t>Register github</a:t>
            </a:r>
            <a:r>
              <a:rPr lang="th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436" name="Google Shape;436;p58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Table</a:t>
            </a:r>
            <a:endParaRPr/>
          </a:p>
        </p:txBody>
      </p:sp>
      <p:sp>
        <p:nvSpPr>
          <p:cNvPr id="437" name="Google Shape;437;p58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border</a:t>
            </a:r>
            <a:r>
              <a:rPr lang="th" sz="2400"/>
              <a:t> :  กำหนดกรอบ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border-collapse</a:t>
            </a:r>
            <a:r>
              <a:rPr lang="th" sz="2400"/>
              <a:t> : ลักษณะตารางแยกแต่ละช่องหรือติดกัน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border-spacing</a:t>
            </a:r>
            <a:r>
              <a:rPr lang="th" sz="2400"/>
              <a:t> : พื้นที่ว่างแต่ละช่องของตาราง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border-side</a:t>
            </a:r>
            <a:r>
              <a:rPr lang="th" sz="2400"/>
              <a:t> : ขนาดของตาราง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caption-side</a:t>
            </a:r>
            <a:r>
              <a:rPr lang="th" sz="2400"/>
              <a:t> : คำอธิบายตาราง บน หรือ ล่าง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empty-cells</a:t>
            </a:r>
            <a:r>
              <a:rPr lang="th" sz="2400"/>
              <a:t> : แสดงตารางว่าง หรือ ไม่แสดง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table-layout</a:t>
            </a:r>
            <a:r>
              <a:rPr lang="th" sz="2400"/>
              <a:t> : ความกว้างแต่ละช่องของตาราง เท่ากัน หรือ ตามความยาวของข้อมูล</a:t>
            </a:r>
            <a:endParaRPr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448" name="Google Shape;448;p60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image</a:t>
            </a:r>
            <a:endParaRPr/>
          </a:p>
        </p:txBody>
      </p:sp>
      <p:sp>
        <p:nvSpPr>
          <p:cNvPr id="449" name="Google Shape;449;p60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border</a:t>
            </a:r>
            <a:r>
              <a:rPr lang="th" sz="2400"/>
              <a:t> : ขอบ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border-radius</a:t>
            </a:r>
            <a:r>
              <a:rPr lang="th" sz="2400"/>
              <a:t> : มุมขอบ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height</a:t>
            </a:r>
            <a:r>
              <a:rPr lang="th" sz="2400"/>
              <a:t> : ความสูง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width</a:t>
            </a:r>
            <a:r>
              <a:rPr lang="th" sz="2400"/>
              <a:t> : ความกว้าง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opacity</a:t>
            </a:r>
            <a:r>
              <a:rPr lang="th" sz="2400"/>
              <a:t> : ความโปร่งใส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455" name="Google Shape;455;p61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background</a:t>
            </a:r>
            <a:endParaRPr/>
          </a:p>
        </p:txBody>
      </p:sp>
      <p:sp>
        <p:nvSpPr>
          <p:cNvPr id="456" name="Google Shape;456;p61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background-color </a:t>
            </a:r>
            <a:r>
              <a:rPr lang="th" sz="2400"/>
              <a:t>: สีพื้นหลัง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background-image</a:t>
            </a:r>
            <a:r>
              <a:rPr lang="th" sz="2400"/>
              <a:t> :url(“ตำแหน่ง”) ตั้งรูปภาพเป็นพื้นหลัง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background-repeat</a:t>
            </a:r>
            <a:r>
              <a:rPr lang="th" sz="2400"/>
              <a:t> : ให้รูปภาพซ้ำในแนวนอนหรือแนวตั้ง repeat-x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repeat-y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background-attachment</a:t>
            </a:r>
            <a:r>
              <a:rPr lang="th" sz="2400"/>
              <a:t> : การยึดหรือไม่ยึดรูปภาพ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background-position</a:t>
            </a:r>
            <a:r>
              <a:rPr lang="th" sz="2400"/>
              <a:t> : ตำแหน่งรูปภาพ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61"/>
          <p:cNvSpPr txBox="1"/>
          <p:nvPr/>
        </p:nvSpPr>
        <p:spPr>
          <a:xfrm>
            <a:off x="7657150" y="4122300"/>
            <a:ext cx="11640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u="sng">
                <a:solidFill>
                  <a:schemeClr val="hlink"/>
                </a:solidFill>
                <a:latin typeface="Trirong"/>
                <a:ea typeface="Trirong"/>
                <a:cs typeface="Trirong"/>
                <a:sym typeface="Trirong"/>
                <a:hlinkClick r:id="rId3"/>
              </a:rPr>
              <a:t>position</a:t>
            </a:r>
            <a:endParaRPr/>
          </a:p>
        </p:txBody>
      </p:sp>
      <p:sp>
        <p:nvSpPr>
          <p:cNvPr id="458" name="Google Shape;458;p61"/>
          <p:cNvSpPr txBox="1"/>
          <p:nvPr/>
        </p:nvSpPr>
        <p:spPr>
          <a:xfrm>
            <a:off x="7247825" y="2848050"/>
            <a:ext cx="1941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u="sng">
                <a:solidFill>
                  <a:schemeClr val="hlink"/>
                </a:solidFill>
                <a:hlinkClick r:id="rId4"/>
              </a:rPr>
              <a:t>background position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469" name="Google Shape;469;p63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Padding</a:t>
            </a:r>
            <a:endParaRPr/>
          </a:p>
        </p:txBody>
      </p:sp>
      <p:sp>
        <p:nvSpPr>
          <p:cNvPr id="470" name="Google Shape;470;p63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padding</a:t>
            </a:r>
            <a:r>
              <a:rPr lang="th" sz="2400"/>
              <a:t> : (top , right, bottom, left)/ (top, right, bottom) / (top&amp;bottom, right&amp;left)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/all side</a:t>
            </a:r>
            <a:endParaRPr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476" name="Google Shape;476;p64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margin</a:t>
            </a:r>
            <a:endParaRPr/>
          </a:p>
        </p:txBody>
      </p:sp>
      <p:sp>
        <p:nvSpPr>
          <p:cNvPr id="477" name="Google Shape;477;p64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2400"/>
              <a:t>margin</a:t>
            </a:r>
            <a:r>
              <a:rPr lang="th" sz="2400"/>
              <a:t> : (top , right, bottom, left)/ (top, right, bottom) / (top&amp;bottom, right&amp;left)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2400"/>
              <a:t>/all side, auto</a:t>
            </a:r>
            <a:endParaRPr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488" name="Google Shape;488;p66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Display</a:t>
            </a:r>
            <a:endParaRPr/>
          </a:p>
        </p:txBody>
      </p:sp>
      <p:sp>
        <p:nvSpPr>
          <p:cNvPr id="489" name="Google Shape;489;p66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inline</a:t>
            </a:r>
            <a:r>
              <a:rPr lang="th"/>
              <a:t> : &lt;span&gt; อยู่บรรทัดเดียวกัน ไม่สามารถปรับแต่ง ความกว้าง ความสูงได้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block</a:t>
            </a:r>
            <a:r>
              <a:rPr lang="th"/>
              <a:t>: &lt;p&gt; อยู่คนละบรรทัด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contents</a:t>
            </a:r>
            <a:r>
              <a:rPr lang="th"/>
              <a:t> : ทำให้ elementนั้นกลายเป็น contents ไม่สามารถปรับ margin, padding, border, background ได้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flex</a:t>
            </a:r>
            <a:r>
              <a:rPr lang="th"/>
              <a:t> : การจัดรูปแบบ flex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grid</a:t>
            </a:r>
            <a:r>
              <a:rPr lang="th"/>
              <a:t> : การจัดรูปแบบ grid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inline-(block, flex, grid, table)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run-in</a:t>
            </a:r>
            <a:r>
              <a:rPr lang="th"/>
              <a:t> : block or inline ขี้นอยู่กับ เนื้อหา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table&lt;table&gt;, table-caption&lt;caption&gt;, table-column-group&lt;colgroup&gt;, table-header-group&lt;thead&gt;, table-row-group&lt;tbody&gt;,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table-cell&lt;td&gt;, table-column&lt;col&gt;, table-row&lt;tr&gt;, non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display none and visibility</a:t>
            </a:r>
            <a:r>
              <a:rPr lang="th"/>
              <a:t>: hidden</a:t>
            </a:r>
            <a:endParaRPr/>
          </a:p>
        </p:txBody>
      </p:sp>
      <p:sp>
        <p:nvSpPr>
          <p:cNvPr id="490" name="Google Shape;490;p66"/>
          <p:cNvSpPr txBox="1"/>
          <p:nvPr/>
        </p:nvSpPr>
        <p:spPr>
          <a:xfrm>
            <a:off x="7369350" y="263425"/>
            <a:ext cx="16395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u="sng">
                <a:solidFill>
                  <a:schemeClr val="hlink"/>
                </a:solidFill>
                <a:latin typeface="Trirong"/>
                <a:ea typeface="Trirong"/>
                <a:cs typeface="Trirong"/>
                <a:sym typeface="Trirong"/>
                <a:hlinkClick r:id="rId3"/>
              </a:rPr>
              <a:t>default value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496" name="Google Shape;496;p67"/>
          <p:cNvSpPr txBox="1"/>
          <p:nvPr>
            <p:ph type="title"/>
          </p:nvPr>
        </p:nvSpPr>
        <p:spPr>
          <a:xfrm>
            <a:off x="1243495" y="17818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Justify</a:t>
            </a:r>
            <a:endParaRPr/>
          </a:p>
        </p:txBody>
      </p:sp>
      <p:sp>
        <p:nvSpPr>
          <p:cNvPr id="497" name="Google Shape;497;p67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justify-content</a:t>
            </a:r>
            <a:r>
              <a:rPr lang="th"/>
              <a:t> : value (flex) จัดการแนวนอน และ ใช้เหมือนกันใน align-content (flex)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flex-start</a:t>
            </a:r>
            <a:r>
              <a:rPr lang="th"/>
              <a:t> : หน้าสุดของ container หรือ ซ้ายสุด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flex-end</a:t>
            </a:r>
            <a:r>
              <a:rPr lang="th"/>
              <a:t> : ท้ายสุดของ container หรือ ขวาสุด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center</a:t>
            </a:r>
            <a:r>
              <a:rPr lang="th"/>
              <a:t> : ตรงกลาง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space-between</a:t>
            </a:r>
            <a:r>
              <a:rPr lang="th"/>
              <a:t> : พื้นที่ระหว่าง container line เท่ากัน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space-around</a:t>
            </a:r>
            <a:r>
              <a:rPr lang="th"/>
              <a:t> : พื้นที่รอบๆ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justify-content</a:t>
            </a:r>
            <a:r>
              <a:rPr lang="th"/>
              <a:t>: value (grid) จัดการแนวนอน และ ใช้เหมือนกันใน align-content (grid)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	</a:t>
            </a:r>
            <a:r>
              <a:rPr b="1" lang="th"/>
              <a:t>start</a:t>
            </a:r>
            <a:r>
              <a:rPr lang="th"/>
              <a:t> : หน้าสุดของ container หรือ ชิดซ้าย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	</a:t>
            </a:r>
            <a:r>
              <a:rPr b="1" lang="th"/>
              <a:t>end</a:t>
            </a:r>
            <a:r>
              <a:rPr lang="th"/>
              <a:t> : ท้ายสุดของ container หรือ ชิดขวา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	</a:t>
            </a:r>
            <a:r>
              <a:rPr b="1" lang="th"/>
              <a:t>center</a:t>
            </a:r>
            <a:r>
              <a:rPr lang="th"/>
              <a:t> : ตรงกลาง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	</a:t>
            </a:r>
            <a:r>
              <a:rPr b="1" lang="th"/>
              <a:t>space-between </a:t>
            </a:r>
            <a:r>
              <a:rPr lang="th"/>
              <a:t>: พื้นที่ระหว่างคอลัมน์เท่ากัน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	</a:t>
            </a:r>
            <a:r>
              <a:rPr b="1" lang="th"/>
              <a:t>space-around</a:t>
            </a:r>
            <a:r>
              <a:rPr lang="th"/>
              <a:t> : </a:t>
            </a:r>
            <a:r>
              <a:rPr lang="th"/>
              <a:t>พื้นหน้าและหลัีงคอลัมน์เท่ากัน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	</a:t>
            </a:r>
            <a:r>
              <a:rPr b="1" lang="th"/>
              <a:t>space-evenly</a:t>
            </a:r>
            <a:r>
              <a:rPr lang="th"/>
              <a:t> : </a:t>
            </a:r>
            <a:r>
              <a:rPr lang="th"/>
              <a:t>พื้นที่หน้าและหลังแต่ละคอลัมน์ เท่ากันหมด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install VS Code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063" y="966563"/>
            <a:ext cx="7121876" cy="365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503" name="Google Shape;503;p68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Align</a:t>
            </a:r>
            <a:endParaRPr/>
          </a:p>
        </p:txBody>
      </p:sp>
      <p:sp>
        <p:nvSpPr>
          <p:cNvPr id="504" name="Google Shape;504;p68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 ใช้กับ flex จัดการแนวตั้ง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align-content</a:t>
            </a:r>
            <a:r>
              <a:rPr lang="th"/>
              <a:t> : จัดรูปแบบที่ flex line ใช้เหมือนกับ align item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value 	stretch</a:t>
            </a:r>
            <a:r>
              <a:rPr lang="th"/>
              <a:t> :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/>
              <a:t>flex-start</a:t>
            </a:r>
            <a:r>
              <a:rPr lang="th"/>
              <a:t> : หน้าสุดของ container หรือ ซ้ายสุด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/>
              <a:t>flex-end </a:t>
            </a:r>
            <a:r>
              <a:rPr lang="th"/>
              <a:t>: ท้ายสุดของ container หรือ ขวาสุด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/>
              <a:t>center </a:t>
            </a:r>
            <a:r>
              <a:rPr lang="th"/>
              <a:t>: ตรงกลาง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/>
              <a:t>space-between</a:t>
            </a:r>
            <a:r>
              <a:rPr lang="th"/>
              <a:t> : พื้นที่ระหว่าง container line เท่ากัน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/>
              <a:t>space-around </a:t>
            </a:r>
            <a:r>
              <a:rPr lang="th"/>
              <a:t>: พื้นที่รอบๆ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align-items</a:t>
            </a:r>
            <a:r>
              <a:rPr lang="th"/>
              <a:t> : จัดรูปแบบ item ใน container(คำสั่งอยู่ที่ container)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align-self </a:t>
            </a:r>
            <a:r>
              <a:rPr lang="th"/>
              <a:t>: จัดรูปแบบ item ใน container(คำสั่งอยู่ที่ item)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515" name="Google Shape;515;p70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Grid layout</a:t>
            </a:r>
            <a:endParaRPr/>
          </a:p>
        </p:txBody>
      </p:sp>
      <p:sp>
        <p:nvSpPr>
          <p:cNvPr id="516" name="Google Shape;516;p70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display</a:t>
            </a:r>
            <a:r>
              <a:rPr lang="th"/>
              <a:t>: grid; </a:t>
            </a:r>
            <a:r>
              <a:rPr lang="th" u="sng">
                <a:solidFill>
                  <a:srgbClr val="FF0000"/>
                </a:solidFill>
              </a:rPr>
              <a:t>อย่าลืมการจะจัดรูปแบบ grid ต้อง display: grid ใน</a:t>
            </a:r>
            <a:r>
              <a:rPr b="1" lang="th">
                <a:solidFill>
                  <a:srgbClr val="1155CC"/>
                </a:solidFill>
              </a:rPr>
              <a:t> container </a:t>
            </a:r>
            <a:r>
              <a:rPr lang="th" u="sng">
                <a:solidFill>
                  <a:srgbClr val="FF0000"/>
                </a:solidFill>
              </a:rPr>
              <a:t>ก่อนเสมอ</a:t>
            </a:r>
            <a:endParaRPr u="sng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grid layout</a:t>
            </a:r>
            <a:r>
              <a:rPr lang="th"/>
              <a:t> : คือการกำหนดรูปแบบหน้าจอเป็นลักษณะ คอลัมน์ และ แถว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grid column</a:t>
            </a:r>
            <a:r>
              <a:rPr lang="th"/>
              <a:t> : แถวแนวตั้ง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grid row</a:t>
            </a:r>
            <a:r>
              <a:rPr lang="th"/>
              <a:t> : แถวแนวนอน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grid gap</a:t>
            </a:r>
            <a:r>
              <a:rPr lang="th"/>
              <a:t> : ช่องว่างระหว่าง grid สามารถตั้งค่าได้ 3 แบบ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grid column gap</a:t>
            </a:r>
            <a:r>
              <a:rPr lang="th"/>
              <a:t> : ช่องว่างระหว่างคอลัมน์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grid row gap</a:t>
            </a:r>
            <a:r>
              <a:rPr lang="th"/>
              <a:t> : ช่องว่างระหว่างแถว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grid gap</a:t>
            </a:r>
            <a:r>
              <a:rPr lang="th"/>
              <a:t> : ช่องว่างระหว่างคอลัมน์ และ แถว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grid line </a:t>
            </a:r>
            <a:r>
              <a:rPr lang="th"/>
              <a:t>: ใช้กำหนดการแบ่ง grid ของจำนวนช่องที่ต้องการรวมกันเป็น 1 ช่องใหญ่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522" name="Google Shape;522;p71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Grid layout</a:t>
            </a:r>
            <a:endParaRPr/>
          </a:p>
        </p:txBody>
      </p:sp>
      <p:sp>
        <p:nvSpPr>
          <p:cNvPr id="523" name="Google Shape;523;p71"/>
          <p:cNvSpPr/>
          <p:nvPr/>
        </p:nvSpPr>
        <p:spPr>
          <a:xfrm>
            <a:off x="2827275" y="1521825"/>
            <a:ext cx="991800" cy="70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71"/>
          <p:cNvSpPr/>
          <p:nvPr/>
        </p:nvSpPr>
        <p:spPr>
          <a:xfrm>
            <a:off x="4061900" y="1519575"/>
            <a:ext cx="991800" cy="70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71"/>
          <p:cNvSpPr/>
          <p:nvPr/>
        </p:nvSpPr>
        <p:spPr>
          <a:xfrm>
            <a:off x="5296525" y="1519575"/>
            <a:ext cx="991800" cy="70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71"/>
          <p:cNvSpPr/>
          <p:nvPr/>
        </p:nvSpPr>
        <p:spPr>
          <a:xfrm>
            <a:off x="2827275" y="2433975"/>
            <a:ext cx="991800" cy="70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71"/>
          <p:cNvSpPr/>
          <p:nvPr/>
        </p:nvSpPr>
        <p:spPr>
          <a:xfrm>
            <a:off x="4061900" y="2433975"/>
            <a:ext cx="991800" cy="70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71"/>
          <p:cNvSpPr/>
          <p:nvPr/>
        </p:nvSpPr>
        <p:spPr>
          <a:xfrm>
            <a:off x="5296525" y="2433975"/>
            <a:ext cx="991800" cy="70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71"/>
          <p:cNvSpPr/>
          <p:nvPr/>
        </p:nvSpPr>
        <p:spPr>
          <a:xfrm>
            <a:off x="2827275" y="3346125"/>
            <a:ext cx="991800" cy="70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71"/>
          <p:cNvSpPr/>
          <p:nvPr/>
        </p:nvSpPr>
        <p:spPr>
          <a:xfrm>
            <a:off x="4061900" y="3348375"/>
            <a:ext cx="991800" cy="70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71"/>
          <p:cNvSpPr/>
          <p:nvPr/>
        </p:nvSpPr>
        <p:spPr>
          <a:xfrm>
            <a:off x="5296525" y="3348375"/>
            <a:ext cx="991800" cy="70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71"/>
          <p:cNvSpPr txBox="1"/>
          <p:nvPr/>
        </p:nvSpPr>
        <p:spPr>
          <a:xfrm>
            <a:off x="2764425" y="817800"/>
            <a:ext cx="11175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grid column</a:t>
            </a:r>
            <a:endParaRPr/>
          </a:p>
        </p:txBody>
      </p:sp>
      <p:cxnSp>
        <p:nvCxnSpPr>
          <p:cNvPr id="533" name="Google Shape;533;p71"/>
          <p:cNvCxnSpPr>
            <a:stCxn id="532" idx="2"/>
            <a:endCxn id="529" idx="2"/>
          </p:cNvCxnSpPr>
          <p:nvPr/>
        </p:nvCxnSpPr>
        <p:spPr>
          <a:xfrm>
            <a:off x="3323175" y="1243200"/>
            <a:ext cx="0" cy="28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4" name="Google Shape;534;p71"/>
          <p:cNvSpPr txBox="1"/>
          <p:nvPr/>
        </p:nvSpPr>
        <p:spPr>
          <a:xfrm>
            <a:off x="3999050" y="817788"/>
            <a:ext cx="11175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grid column</a:t>
            </a:r>
            <a:endParaRPr/>
          </a:p>
        </p:txBody>
      </p:sp>
      <p:cxnSp>
        <p:nvCxnSpPr>
          <p:cNvPr id="535" name="Google Shape;535;p71"/>
          <p:cNvCxnSpPr>
            <a:stCxn id="534" idx="2"/>
            <a:endCxn id="530" idx="2"/>
          </p:cNvCxnSpPr>
          <p:nvPr/>
        </p:nvCxnSpPr>
        <p:spPr>
          <a:xfrm>
            <a:off x="4557800" y="1243188"/>
            <a:ext cx="0" cy="28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6" name="Google Shape;536;p71"/>
          <p:cNvSpPr txBox="1"/>
          <p:nvPr/>
        </p:nvSpPr>
        <p:spPr>
          <a:xfrm>
            <a:off x="5233675" y="817800"/>
            <a:ext cx="11175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grid column</a:t>
            </a:r>
            <a:endParaRPr/>
          </a:p>
        </p:txBody>
      </p:sp>
      <p:cxnSp>
        <p:nvCxnSpPr>
          <p:cNvPr id="537" name="Google Shape;537;p71"/>
          <p:cNvCxnSpPr>
            <a:stCxn id="536" idx="2"/>
            <a:endCxn id="531" idx="2"/>
          </p:cNvCxnSpPr>
          <p:nvPr/>
        </p:nvCxnSpPr>
        <p:spPr>
          <a:xfrm>
            <a:off x="5792425" y="1243200"/>
            <a:ext cx="0" cy="28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" name="Google Shape;538;p71"/>
          <p:cNvSpPr txBox="1"/>
          <p:nvPr/>
        </p:nvSpPr>
        <p:spPr>
          <a:xfrm>
            <a:off x="1376650" y="1610925"/>
            <a:ext cx="86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grid row</a:t>
            </a:r>
            <a:endParaRPr/>
          </a:p>
        </p:txBody>
      </p:sp>
      <p:cxnSp>
        <p:nvCxnSpPr>
          <p:cNvPr id="539" name="Google Shape;539;p71"/>
          <p:cNvCxnSpPr>
            <a:endCxn id="525" idx="3"/>
          </p:cNvCxnSpPr>
          <p:nvPr/>
        </p:nvCxnSpPr>
        <p:spPr>
          <a:xfrm flipH="1" rot="10800000">
            <a:off x="2408725" y="1872225"/>
            <a:ext cx="38796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0" name="Google Shape;540;p71"/>
          <p:cNvSpPr txBox="1"/>
          <p:nvPr/>
        </p:nvSpPr>
        <p:spPr>
          <a:xfrm>
            <a:off x="1376650" y="2525325"/>
            <a:ext cx="86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grid row</a:t>
            </a:r>
            <a:endParaRPr/>
          </a:p>
        </p:txBody>
      </p:sp>
      <p:cxnSp>
        <p:nvCxnSpPr>
          <p:cNvPr id="541" name="Google Shape;541;p71"/>
          <p:cNvCxnSpPr/>
          <p:nvPr/>
        </p:nvCxnSpPr>
        <p:spPr>
          <a:xfrm flipH="1" rot="10800000">
            <a:off x="2408725" y="2786625"/>
            <a:ext cx="38796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71"/>
          <p:cNvSpPr txBox="1"/>
          <p:nvPr/>
        </p:nvSpPr>
        <p:spPr>
          <a:xfrm>
            <a:off x="1376650" y="3439725"/>
            <a:ext cx="86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grid row</a:t>
            </a:r>
            <a:endParaRPr/>
          </a:p>
        </p:txBody>
      </p:sp>
      <p:cxnSp>
        <p:nvCxnSpPr>
          <p:cNvPr id="543" name="Google Shape;543;p71"/>
          <p:cNvCxnSpPr/>
          <p:nvPr/>
        </p:nvCxnSpPr>
        <p:spPr>
          <a:xfrm flipH="1" rot="10800000">
            <a:off x="2408725" y="3701025"/>
            <a:ext cx="38796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71"/>
          <p:cNvCxnSpPr/>
          <p:nvPr/>
        </p:nvCxnSpPr>
        <p:spPr>
          <a:xfrm flipH="1" rot="10800000">
            <a:off x="2550500" y="2323850"/>
            <a:ext cx="39957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71"/>
          <p:cNvCxnSpPr/>
          <p:nvPr/>
        </p:nvCxnSpPr>
        <p:spPr>
          <a:xfrm flipH="1" rot="10800000">
            <a:off x="2550500" y="3244850"/>
            <a:ext cx="40524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71"/>
          <p:cNvCxnSpPr/>
          <p:nvPr/>
        </p:nvCxnSpPr>
        <p:spPr>
          <a:xfrm flipH="1" rot="10800000">
            <a:off x="2550500" y="4165850"/>
            <a:ext cx="40950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7" name="Google Shape;547;p71"/>
          <p:cNvSpPr txBox="1"/>
          <p:nvPr/>
        </p:nvSpPr>
        <p:spPr>
          <a:xfrm>
            <a:off x="6645500" y="1317650"/>
            <a:ext cx="99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gird line 1</a:t>
            </a:r>
            <a:endParaRPr/>
          </a:p>
        </p:txBody>
      </p:sp>
      <p:sp>
        <p:nvSpPr>
          <p:cNvPr id="548" name="Google Shape;548;p71"/>
          <p:cNvSpPr txBox="1"/>
          <p:nvPr/>
        </p:nvSpPr>
        <p:spPr>
          <a:xfrm>
            <a:off x="6645500" y="2155850"/>
            <a:ext cx="99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gird line 2</a:t>
            </a:r>
            <a:endParaRPr/>
          </a:p>
        </p:txBody>
      </p:sp>
      <p:sp>
        <p:nvSpPr>
          <p:cNvPr id="549" name="Google Shape;549;p71"/>
          <p:cNvSpPr txBox="1"/>
          <p:nvPr/>
        </p:nvSpPr>
        <p:spPr>
          <a:xfrm>
            <a:off x="6721700" y="3070250"/>
            <a:ext cx="99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gird line 3</a:t>
            </a:r>
            <a:endParaRPr/>
          </a:p>
        </p:txBody>
      </p:sp>
      <p:cxnSp>
        <p:nvCxnSpPr>
          <p:cNvPr id="550" name="Google Shape;550;p71"/>
          <p:cNvCxnSpPr/>
          <p:nvPr/>
        </p:nvCxnSpPr>
        <p:spPr>
          <a:xfrm>
            <a:off x="3939100" y="1516125"/>
            <a:ext cx="14400" cy="29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71"/>
          <p:cNvCxnSpPr/>
          <p:nvPr/>
        </p:nvCxnSpPr>
        <p:spPr>
          <a:xfrm flipH="1" rot="10800000">
            <a:off x="2550500" y="1409450"/>
            <a:ext cx="39957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" name="Google Shape;552;p71"/>
          <p:cNvSpPr txBox="1"/>
          <p:nvPr/>
        </p:nvSpPr>
        <p:spPr>
          <a:xfrm>
            <a:off x="6741225" y="3918763"/>
            <a:ext cx="99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gird line 4</a:t>
            </a:r>
            <a:endParaRPr/>
          </a:p>
        </p:txBody>
      </p:sp>
      <p:cxnSp>
        <p:nvCxnSpPr>
          <p:cNvPr id="553" name="Google Shape;553;p71"/>
          <p:cNvCxnSpPr/>
          <p:nvPr/>
        </p:nvCxnSpPr>
        <p:spPr>
          <a:xfrm>
            <a:off x="5158300" y="1516125"/>
            <a:ext cx="14400" cy="29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71"/>
          <p:cNvCxnSpPr/>
          <p:nvPr/>
        </p:nvCxnSpPr>
        <p:spPr>
          <a:xfrm>
            <a:off x="2643700" y="1516125"/>
            <a:ext cx="14400" cy="29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71"/>
          <p:cNvCxnSpPr/>
          <p:nvPr/>
        </p:nvCxnSpPr>
        <p:spPr>
          <a:xfrm>
            <a:off x="6453700" y="1516125"/>
            <a:ext cx="14400" cy="29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" name="Google Shape;556;p71"/>
          <p:cNvSpPr txBox="1"/>
          <p:nvPr/>
        </p:nvSpPr>
        <p:spPr>
          <a:xfrm>
            <a:off x="2240950" y="4281175"/>
            <a:ext cx="99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gird line 1</a:t>
            </a:r>
            <a:endParaRPr/>
          </a:p>
        </p:txBody>
      </p:sp>
      <p:sp>
        <p:nvSpPr>
          <p:cNvPr id="557" name="Google Shape;557;p71"/>
          <p:cNvSpPr txBox="1"/>
          <p:nvPr/>
        </p:nvSpPr>
        <p:spPr>
          <a:xfrm>
            <a:off x="3566000" y="4278925"/>
            <a:ext cx="99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gird line 2</a:t>
            </a:r>
            <a:endParaRPr/>
          </a:p>
        </p:txBody>
      </p:sp>
      <p:sp>
        <p:nvSpPr>
          <p:cNvPr id="558" name="Google Shape;558;p71"/>
          <p:cNvSpPr txBox="1"/>
          <p:nvPr/>
        </p:nvSpPr>
        <p:spPr>
          <a:xfrm>
            <a:off x="4800625" y="4278925"/>
            <a:ext cx="99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gird line 3</a:t>
            </a:r>
            <a:endParaRPr/>
          </a:p>
        </p:txBody>
      </p:sp>
      <p:sp>
        <p:nvSpPr>
          <p:cNvPr id="559" name="Google Shape;559;p71"/>
          <p:cNvSpPr txBox="1"/>
          <p:nvPr/>
        </p:nvSpPr>
        <p:spPr>
          <a:xfrm>
            <a:off x="6035250" y="4330050"/>
            <a:ext cx="99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gird line 4</a:t>
            </a:r>
            <a:endParaRPr/>
          </a:p>
        </p:txBody>
      </p:sp>
      <p:sp>
        <p:nvSpPr>
          <p:cNvPr id="560" name="Google Shape;560;p71"/>
          <p:cNvSpPr txBox="1"/>
          <p:nvPr/>
        </p:nvSpPr>
        <p:spPr>
          <a:xfrm>
            <a:off x="2198000" y="2068125"/>
            <a:ext cx="48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gap row</a:t>
            </a:r>
            <a:endParaRPr/>
          </a:p>
        </p:txBody>
      </p:sp>
      <p:sp>
        <p:nvSpPr>
          <p:cNvPr id="561" name="Google Shape;561;p71"/>
          <p:cNvSpPr txBox="1"/>
          <p:nvPr/>
        </p:nvSpPr>
        <p:spPr>
          <a:xfrm>
            <a:off x="3454503" y="1114650"/>
            <a:ext cx="1117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gap column</a:t>
            </a:r>
            <a:endParaRPr/>
          </a:p>
        </p:txBody>
      </p:sp>
      <p:sp>
        <p:nvSpPr>
          <p:cNvPr id="562" name="Google Shape;562;p71"/>
          <p:cNvSpPr/>
          <p:nvPr/>
        </p:nvSpPr>
        <p:spPr>
          <a:xfrm>
            <a:off x="2764425" y="2247650"/>
            <a:ext cx="3586500" cy="182100"/>
          </a:xfrm>
          <a:prstGeom prst="bracketPair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63" name="Google Shape;563;p71"/>
          <p:cNvSpPr/>
          <p:nvPr/>
        </p:nvSpPr>
        <p:spPr>
          <a:xfrm>
            <a:off x="2764425" y="3162050"/>
            <a:ext cx="3586500" cy="182100"/>
          </a:xfrm>
          <a:prstGeom prst="bracketPair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64" name="Google Shape;564;p71"/>
          <p:cNvSpPr/>
          <p:nvPr/>
        </p:nvSpPr>
        <p:spPr>
          <a:xfrm rot="-5400000">
            <a:off x="2626575" y="2690375"/>
            <a:ext cx="2643000" cy="182100"/>
          </a:xfrm>
          <a:prstGeom prst="bracketPair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65" name="Google Shape;565;p71"/>
          <p:cNvSpPr/>
          <p:nvPr/>
        </p:nvSpPr>
        <p:spPr>
          <a:xfrm rot="-5400000">
            <a:off x="3845775" y="2690375"/>
            <a:ext cx="2643000" cy="182100"/>
          </a:xfrm>
          <a:prstGeom prst="bracketPair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571" name="Google Shape;571;p72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grid container</a:t>
            </a:r>
            <a:endParaRPr/>
          </a:p>
        </p:txBody>
      </p:sp>
      <p:sp>
        <p:nvSpPr>
          <p:cNvPr id="572" name="Google Shape;572;p72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grid-template-columns</a:t>
            </a:r>
            <a:r>
              <a:rPr lang="th"/>
              <a:t> : กำหนด ความกว้าง ของแต่ละ คอล้มน์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grid-template-rows</a:t>
            </a:r>
            <a:r>
              <a:rPr lang="th"/>
              <a:t> : กำหนด ความสูง ของแต่ละ แถว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gird-line</a:t>
            </a:r>
            <a:r>
              <a:rPr lang="th"/>
              <a:t> : เส้นแถวหรือเส้นคอลัมน์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การกำหนด จำนวนแถวหรือคอลัมน์สามารถกำหนดได้โดย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1. การกำหนดจำนวนความกว้างในแต่ละช่อง -&gt; ถ้ามี 10 ก็ต้องกำหนด 10 ช่อง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การกำหนดความกว้าง คอลัมน์ สามารถกำหนดได้ 3 แบบหลักๆ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1. แบบ px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2. แบบ  % เปอร์เซ็นต์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3. แบบ auto (กรณีทุกช่องมีความกว้างเท่ากัน)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justify-content</a:t>
            </a:r>
            <a:r>
              <a:rPr lang="th"/>
              <a:t>: การกำหนดการจัดเรียงแบบแนวนอนของแต่ละแถวของ grid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align-content</a:t>
            </a:r>
            <a:r>
              <a:rPr lang="th"/>
              <a:t>: การกำหนดการจัดเรียงแบบแนวตั้งของแต่ละคอลัมน์ของ grid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578" name="Google Shape;578;p73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grid item</a:t>
            </a:r>
            <a:endParaRPr/>
          </a:p>
        </p:txBody>
      </p:sp>
      <p:sp>
        <p:nvSpPr>
          <p:cNvPr id="579" name="Google Shape;579;p73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/>
              <a:t>การกำหนดจำนวนช่องที่ใช้ต่อ 1 ช่องใหญ่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grid-column</a:t>
            </a:r>
            <a:r>
              <a:rPr lang="th"/>
              <a:t>: การกำหนดจำนวนช่องของคอลัมน์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grid-row</a:t>
            </a:r>
            <a:r>
              <a:rPr lang="th"/>
              <a:t>: การกำหนดจำนวนช่องของแถว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grid-area</a:t>
            </a:r>
            <a:r>
              <a:rPr lang="th"/>
              <a:t>: การกำหนดพื้นที่ (แถว , คอลัมน์)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การกำหนดมี 2 รูปแบบ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1.การกำหนด แบบ grid line (เส้นแรกจนถึงเส้นสุดท้าย) 1/4  (1-&gt; | | | |  &lt;-4)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2.การกำหนดแบบ span (จำนวนช่องที่ต่อกัน) 1(</a:t>
            </a:r>
            <a:r>
              <a:rPr lang="th"/>
              <a:t>ช่องที่ </a:t>
            </a:r>
            <a:r>
              <a:rPr lang="th"/>
              <a:t>)/ span 3 (ต่อ 3 ช่อง)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การกำหนด พื้นที่มี 2 รูปแบบ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1. เริ่มจากเส้นแถวที่/ เริ่มจากเส้นคอลัมน์ที่ / สิ้นสุดที่เส้นแถวที่ / สิ้นสุดที่เส้นคอลัมน์ที่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2. เริ่มจากช่องแถวที่/ เริ่มจากช่องคอลัมน์ที่/ ต่อแถวกี่ช่อง/ ต่อคอลัมน์กี่ช่อง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Homeword: naming grid items </a:t>
            </a:r>
            <a:endParaRPr/>
          </a:p>
        </p:txBody>
      </p:sp>
      <p:sp>
        <p:nvSpPr>
          <p:cNvPr id="580" name="Google Shape;580;p73"/>
          <p:cNvSpPr txBox="1"/>
          <p:nvPr/>
        </p:nvSpPr>
        <p:spPr>
          <a:xfrm>
            <a:off x="8055300" y="4279975"/>
            <a:ext cx="108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u="sng">
                <a:solidFill>
                  <a:schemeClr val="hlink"/>
                </a:solidFill>
                <a:hlinkClick r:id="rId3"/>
              </a:rPr>
              <a:t>grid item</a:t>
            </a:r>
            <a:endParaRPr/>
          </a:p>
        </p:txBody>
      </p:sp>
      <p:sp>
        <p:nvSpPr>
          <p:cNvPr id="581" name="Google Shape;581;p73"/>
          <p:cNvSpPr txBox="1"/>
          <p:nvPr/>
        </p:nvSpPr>
        <p:spPr>
          <a:xfrm>
            <a:off x="6543500" y="169725"/>
            <a:ext cx="23652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u="sng">
                <a:solidFill>
                  <a:schemeClr val="hlink"/>
                </a:solidFill>
                <a:latin typeface="Trirong"/>
                <a:ea typeface="Trirong"/>
                <a:cs typeface="Trirong"/>
                <a:sym typeface="Trirong"/>
                <a:hlinkClick r:id="rId4"/>
              </a:rPr>
              <a:t>Grid practise game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592" name="Google Shape;592;p75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Flex box layout</a:t>
            </a:r>
            <a:endParaRPr/>
          </a:p>
        </p:txBody>
      </p:sp>
      <p:sp>
        <p:nvSpPr>
          <p:cNvPr id="593" name="Google Shape;593;p75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75"/>
          <p:cNvSpPr/>
          <p:nvPr/>
        </p:nvSpPr>
        <p:spPr>
          <a:xfrm>
            <a:off x="566775" y="1346100"/>
            <a:ext cx="8190000" cy="2706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75"/>
          <p:cNvSpPr/>
          <p:nvPr/>
        </p:nvSpPr>
        <p:spPr>
          <a:xfrm>
            <a:off x="694325" y="1416975"/>
            <a:ext cx="1176000" cy="793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1</a:t>
            </a:r>
            <a:endParaRPr/>
          </a:p>
        </p:txBody>
      </p:sp>
      <p:sp>
        <p:nvSpPr>
          <p:cNvPr id="596" name="Google Shape;596;p75"/>
          <p:cNvSpPr/>
          <p:nvPr/>
        </p:nvSpPr>
        <p:spPr>
          <a:xfrm>
            <a:off x="2008625" y="1416975"/>
            <a:ext cx="1176000" cy="793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2</a:t>
            </a:r>
            <a:endParaRPr/>
          </a:p>
        </p:txBody>
      </p:sp>
      <p:sp>
        <p:nvSpPr>
          <p:cNvPr id="597" name="Google Shape;597;p75"/>
          <p:cNvSpPr/>
          <p:nvPr/>
        </p:nvSpPr>
        <p:spPr>
          <a:xfrm>
            <a:off x="3290313" y="1416975"/>
            <a:ext cx="1176000" cy="793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3</a:t>
            </a:r>
            <a:endParaRPr/>
          </a:p>
        </p:txBody>
      </p:sp>
      <p:sp>
        <p:nvSpPr>
          <p:cNvPr id="598" name="Google Shape;598;p75"/>
          <p:cNvSpPr/>
          <p:nvPr/>
        </p:nvSpPr>
        <p:spPr>
          <a:xfrm>
            <a:off x="4572025" y="1416975"/>
            <a:ext cx="1176000" cy="793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4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604" name="Google Shape;604;p76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Flex container properties</a:t>
            </a:r>
            <a:endParaRPr/>
          </a:p>
        </p:txBody>
      </p:sp>
      <p:sp>
        <p:nvSpPr>
          <p:cNvPr id="605" name="Google Shape;605;p76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/>
              <a:t>display: flex</a:t>
            </a:r>
            <a:r>
              <a:rPr lang="th"/>
              <a:t>; </a:t>
            </a:r>
            <a:r>
              <a:rPr lang="th" u="sng">
                <a:solidFill>
                  <a:srgbClr val="FF0000"/>
                </a:solidFill>
              </a:rPr>
              <a:t>อย่าลืมการจะจัดรูปแบบ flex ต้อง display: flex ใน </a:t>
            </a:r>
            <a:r>
              <a:rPr b="1" lang="th">
                <a:solidFill>
                  <a:srgbClr val="1155CC"/>
                </a:solidFill>
                <a:highlight>
                  <a:srgbClr val="FFFFFF"/>
                </a:highlight>
              </a:rPr>
              <a:t>container</a:t>
            </a:r>
            <a:r>
              <a:rPr lang="th" u="sng">
                <a:solidFill>
                  <a:srgbClr val="FF0000"/>
                </a:solidFill>
              </a:rPr>
              <a:t> ก่อนเสมอ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flex-direction</a:t>
            </a:r>
            <a:r>
              <a:rPr lang="th"/>
              <a:t> : การกำหนดรูปแบบการจัด item แบบ row หรือ column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flex-wrap</a:t>
            </a:r>
            <a:r>
              <a:rPr lang="th"/>
              <a:t> : กำหนดการม้วนของ item ใน flex-container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flex-flow</a:t>
            </a:r>
            <a:r>
              <a:rPr lang="th"/>
              <a:t> : การผสมระหว่าง flex direction และ flex-wrap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justify-content </a:t>
            </a:r>
            <a:r>
              <a:rPr lang="th"/>
              <a:t>: การจัดการ item แนวนอน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align-items</a:t>
            </a:r>
            <a:r>
              <a:rPr lang="th"/>
              <a:t> : การจัดการ item แนวตั้ง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align-content</a:t>
            </a:r>
            <a:r>
              <a:rPr lang="th"/>
              <a:t> : การจัดการ flex line</a:t>
            </a:r>
            <a:endParaRPr/>
          </a:p>
        </p:txBody>
      </p:sp>
      <p:sp>
        <p:nvSpPr>
          <p:cNvPr id="606" name="Google Shape;606;p76"/>
          <p:cNvSpPr txBox="1"/>
          <p:nvPr/>
        </p:nvSpPr>
        <p:spPr>
          <a:xfrm>
            <a:off x="4658750" y="2043500"/>
            <a:ext cx="1459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u="sng">
                <a:solidFill>
                  <a:schemeClr val="hlink"/>
                </a:solidFill>
                <a:hlinkClick r:id="rId3"/>
              </a:rPr>
              <a:t>justify-content</a:t>
            </a:r>
            <a:endParaRPr/>
          </a:p>
        </p:txBody>
      </p:sp>
      <p:sp>
        <p:nvSpPr>
          <p:cNvPr id="607" name="Google Shape;607;p76"/>
          <p:cNvSpPr txBox="1"/>
          <p:nvPr/>
        </p:nvSpPr>
        <p:spPr>
          <a:xfrm>
            <a:off x="3984000" y="2298550"/>
            <a:ext cx="1176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u="sng">
                <a:solidFill>
                  <a:schemeClr val="hlink"/>
                </a:solidFill>
                <a:hlinkClick r:id="rId4"/>
              </a:rPr>
              <a:t>align-items</a:t>
            </a:r>
            <a:endParaRPr/>
          </a:p>
        </p:txBody>
      </p:sp>
      <p:sp>
        <p:nvSpPr>
          <p:cNvPr id="608" name="Google Shape;608;p76"/>
          <p:cNvSpPr txBox="1"/>
          <p:nvPr/>
        </p:nvSpPr>
        <p:spPr>
          <a:xfrm>
            <a:off x="3944825" y="2623025"/>
            <a:ext cx="1289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u="sng">
                <a:solidFill>
                  <a:schemeClr val="hlink"/>
                </a:solidFill>
                <a:hlinkClick r:id="rId5"/>
              </a:rPr>
              <a:t>align-content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614" name="Google Shape;614;p77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flex items properties</a:t>
            </a:r>
            <a:endParaRPr/>
          </a:p>
        </p:txBody>
      </p:sp>
      <p:sp>
        <p:nvSpPr>
          <p:cNvPr id="615" name="Google Shape;615;p77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th" sz="2400">
                <a:solidFill>
                  <a:srgbClr val="000000"/>
                </a:solidFill>
                <a:highlight>
                  <a:srgbClr val="FFFFFF"/>
                </a:highlight>
              </a:rPr>
              <a:t>order</a:t>
            </a:r>
            <a:r>
              <a:rPr lang="th" sz="2400">
                <a:solidFill>
                  <a:srgbClr val="000000"/>
                </a:solidFill>
                <a:highlight>
                  <a:srgbClr val="FFFFFF"/>
                </a:highlight>
              </a:rPr>
              <a:t> : การจัดอันดับ item ว่า item ไหนมาก่อนหลัง</a:t>
            </a:r>
            <a:br>
              <a:rPr lang="th" sz="2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b="1" lang="th" sz="2400">
                <a:solidFill>
                  <a:srgbClr val="000000"/>
                </a:solidFill>
                <a:highlight>
                  <a:srgbClr val="FFFFFF"/>
                </a:highlight>
              </a:rPr>
              <a:t>flex-grow </a:t>
            </a:r>
            <a:r>
              <a:rPr lang="th" sz="2400">
                <a:solidFill>
                  <a:srgbClr val="000000"/>
                </a:solidFill>
                <a:highlight>
                  <a:srgbClr val="FFFFFF"/>
                </a:highlight>
              </a:rPr>
              <a:t>: item จะขยายความกว้างได้มากขึ้นเป็นจำนวนเท่า</a:t>
            </a:r>
            <a:br>
              <a:rPr lang="th" sz="2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b="1" lang="th" sz="2400">
                <a:solidFill>
                  <a:srgbClr val="000000"/>
                </a:solidFill>
                <a:highlight>
                  <a:srgbClr val="FFFFFF"/>
                </a:highlight>
              </a:rPr>
              <a:t>flex-shrink</a:t>
            </a:r>
            <a:r>
              <a:rPr lang="th" sz="2400">
                <a:solidFill>
                  <a:srgbClr val="000000"/>
                </a:solidFill>
                <a:highlight>
                  <a:srgbClr val="FFFFFF"/>
                </a:highlight>
              </a:rPr>
              <a:t> : item จะหดความกว้างได้มากขึ้นเป็นจำนวนเท่า</a:t>
            </a:r>
            <a:br>
              <a:rPr lang="th" sz="2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b="1" lang="th" sz="2400">
                <a:solidFill>
                  <a:srgbClr val="000000"/>
                </a:solidFill>
                <a:highlight>
                  <a:srgbClr val="FFFFFF"/>
                </a:highlight>
              </a:rPr>
              <a:t>flex-basis</a:t>
            </a:r>
            <a:r>
              <a:rPr lang="th" sz="2400">
                <a:solidFill>
                  <a:srgbClr val="000000"/>
                </a:solidFill>
                <a:highlight>
                  <a:srgbClr val="FFFFFF"/>
                </a:highlight>
              </a:rPr>
              <a:t> : กำหนดความกว้าง item เบื้องต้น</a:t>
            </a:r>
            <a:br>
              <a:rPr lang="th" sz="2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b="1" lang="th" sz="2400">
                <a:solidFill>
                  <a:srgbClr val="000000"/>
                </a:solidFill>
                <a:highlight>
                  <a:srgbClr val="FFFFFF"/>
                </a:highlight>
              </a:rPr>
              <a:t>flex</a:t>
            </a:r>
            <a:r>
              <a:rPr lang="th" sz="2400">
                <a:solidFill>
                  <a:srgbClr val="000000"/>
                </a:solidFill>
                <a:highlight>
                  <a:srgbClr val="FFFFFF"/>
                </a:highlight>
              </a:rPr>
              <a:t> : shorthand ของ grow, shrink, basis ตามลำดับ</a:t>
            </a:r>
            <a:br>
              <a:rPr lang="th" sz="24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b="1" lang="th" sz="2400">
                <a:solidFill>
                  <a:srgbClr val="000000"/>
                </a:solidFill>
                <a:highlight>
                  <a:srgbClr val="FFFFFF"/>
                </a:highlight>
              </a:rPr>
              <a:t>align-self</a:t>
            </a:r>
            <a:r>
              <a:rPr lang="th" sz="2400">
                <a:solidFill>
                  <a:srgbClr val="000000"/>
                </a:solidFill>
                <a:highlight>
                  <a:srgbClr val="FFFFFF"/>
                </a:highlight>
              </a:rPr>
              <a:t> : การจัด item แบบเฉพาะบาง item ใน flex-container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77"/>
          <p:cNvSpPr txBox="1"/>
          <p:nvPr/>
        </p:nvSpPr>
        <p:spPr>
          <a:xfrm>
            <a:off x="7185125" y="251175"/>
            <a:ext cx="17895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 u="sng">
                <a:solidFill>
                  <a:schemeClr val="hlink"/>
                </a:solidFill>
                <a:latin typeface="Trirong"/>
                <a:ea typeface="Trirong"/>
                <a:cs typeface="Trirong"/>
                <a:sym typeface="Trirong"/>
                <a:hlinkClick r:id="rId3"/>
              </a:rPr>
              <a:t>Flex practise</a:t>
            </a:r>
            <a:endParaRPr/>
          </a:p>
        </p:txBody>
      </p:sp>
      <p:sp>
        <p:nvSpPr>
          <p:cNvPr id="617" name="Google Shape;617;p77"/>
          <p:cNvSpPr txBox="1"/>
          <p:nvPr/>
        </p:nvSpPr>
        <p:spPr>
          <a:xfrm>
            <a:off x="7466850" y="3592850"/>
            <a:ext cx="10485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u="sng">
                <a:solidFill>
                  <a:schemeClr val="hlink"/>
                </a:solidFill>
                <a:hlinkClick r:id="rId4"/>
              </a:rPr>
              <a:t>align-self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/>
              <a:t>install VS Code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918713"/>
            <a:ext cx="47815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628" name="Google Shape;628;p79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Position</a:t>
            </a:r>
            <a:endParaRPr/>
          </a:p>
        </p:txBody>
      </p:sp>
      <p:sp>
        <p:nvSpPr>
          <p:cNvPr id="629" name="Google Shape;629;p79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static</a:t>
            </a:r>
            <a:r>
              <a:rPr lang="th"/>
              <a:t> : เป็นค่าพื้นฐานของทุกบล็อกโดนจะเลื่อนตามหน้าเว็บปกติ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relative</a:t>
            </a:r>
            <a:r>
              <a:rPr lang="th"/>
              <a:t> : การเลื่อนออกจากตำแหน่งเดิม ตามที่เรากำหนดการดัน block จากทาง ซ้าย ขวา บน ล่าง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fixed</a:t>
            </a:r>
            <a:r>
              <a:rPr lang="th"/>
              <a:t> : </a:t>
            </a:r>
            <a:r>
              <a:rPr lang="th"/>
              <a:t>กำหนดให้ block นั้นยึดอยู่กับที่บนหน้าเว็บ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alsolute</a:t>
            </a:r>
            <a:r>
              <a:rPr lang="th"/>
              <a:t> : </a:t>
            </a:r>
            <a:r>
              <a:rPr lang="th"/>
              <a:t>การเลื่อนออกจากมุมซ้ายบนสุดของหน้าจะ ตามการกำหนดการดัน block จากทาง ซ็าย ขวา บน ล่าง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sticky</a:t>
            </a:r>
            <a:r>
              <a:rPr lang="th"/>
              <a:t> : การรวม relative กับ fixed ไว้ด้วยกัน โดยการกำหนด relative เพิ่มว่าจะให้ไป fix ที่ top หรือ bottom ทำให้เราเห็น block นั้นเลื่อนและถูกตรีงไว้เมื่อเรา เลื่อน scroll เมาส์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635" name="Google Shape;635;p80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Z-index</a:t>
            </a:r>
            <a:endParaRPr/>
          </a:p>
        </p:txBody>
      </p:sp>
      <p:sp>
        <p:nvSpPr>
          <p:cNvPr id="636" name="Google Shape;636;p80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Z-index </a:t>
            </a:r>
            <a:r>
              <a:rPr lang="th"/>
              <a:t>: เป็นการจัดการ element ในรูปแบบชั้น layer บนหน้าจอโดยค่าน้อยจะอยู่ด้านหลังส่วนค่ามากจะอยู่ด้านหน้า ค่าเริ่มต้นของทุก element คือ z-index = 0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647" name="Google Shape;647;p82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Media Queries</a:t>
            </a:r>
            <a:endParaRPr/>
          </a:p>
        </p:txBody>
      </p:sp>
      <p:sp>
        <p:nvSpPr>
          <p:cNvPr id="648" name="Google Shape;648;p82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all</a:t>
            </a:r>
            <a:r>
              <a:rPr lang="th"/>
              <a:t> : ทุกอุปกรณ์ media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print </a:t>
            </a:r>
            <a:r>
              <a:rPr lang="th"/>
              <a:t>: สำหรับปริ้นเตอร์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screen : ใช้สำหรับตั้งค่าหน้าจอ คอมพิวเตอร์ แท๊บแลท สมาร์ทโฟน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/>
              <a:t>speech</a:t>
            </a:r>
            <a:r>
              <a:rPr lang="th"/>
              <a:t> : อ่านหน้าจอ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@media screen and (min-width: 480px)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8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659" name="Google Shape;659;p84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Lab</a:t>
            </a:r>
            <a:endParaRPr/>
          </a:p>
        </p:txBody>
      </p:sp>
      <p:sp>
        <p:nvSpPr>
          <p:cNvPr id="660" name="Google Shape;660;p84"/>
          <p:cNvSpPr txBox="1"/>
          <p:nvPr>
            <p:ph idx="1" type="body"/>
          </p:nvPr>
        </p:nvSpPr>
        <p:spPr>
          <a:xfrm>
            <a:off x="186900" y="95397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/>
              <a:t>ให้หาว่าแต่ละอันคืออะไร และ ให้สร้างไฟล์ HTML ในการแสดงตัวอย่างของแต่ละอัน ส่งทาง git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Tooltips</a:t>
            </a:r>
            <a:r>
              <a:rPr lang="th" sz="2400"/>
              <a:t> :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Pagination</a:t>
            </a:r>
            <a:r>
              <a:rPr lang="th" sz="2400"/>
              <a:t> :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2400"/>
              <a:t>Navigatior bar</a:t>
            </a:r>
            <a:r>
              <a:rPr lang="th" sz="2400"/>
              <a:t> :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2400"/>
              <a:t>dropdown</a:t>
            </a:r>
            <a:r>
              <a:rPr lang="th" sz="2400"/>
              <a:t> : </a:t>
            </a:r>
            <a:endParaRPr sz="2400"/>
          </a:p>
        </p:txBody>
      </p:sp>
      <p:sp>
        <p:nvSpPr>
          <p:cNvPr id="661" name="Google Shape;661;p84"/>
          <p:cNvSpPr txBox="1"/>
          <p:nvPr/>
        </p:nvSpPr>
        <p:spPr>
          <a:xfrm>
            <a:off x="7523750" y="3088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u="sng">
                <a:solidFill>
                  <a:schemeClr val="hlink"/>
                </a:solidFill>
                <a:hlinkClick r:id="rId3"/>
              </a:rPr>
              <a:t>Oak kata 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8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667" name="Google Shape;667;p85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lab</a:t>
            </a:r>
            <a:endParaRPr/>
          </a:p>
        </p:txBody>
      </p:sp>
      <p:sp>
        <p:nvSpPr>
          <p:cNvPr id="668" name="Google Shape;668;p85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/>
              <a:t>ให้ทุกคนลองคิดว่าหน้าเว็บต่อไปนี้ควรวางโครงสร้าง HTML อย่างไร และ ใช้การจัดรูปแบบ grid หรือ flex อย่างไร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latin typeface="Arial"/>
                <a:ea typeface="Arial"/>
                <a:cs typeface="Arial"/>
                <a:sym typeface="Arial"/>
              </a:rPr>
              <a:t>ให้ทุกคนหา	เว็บ ข่าว มา 1 เว็บ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latin typeface="Arial"/>
                <a:ea typeface="Arial"/>
                <a:cs typeface="Arial"/>
                <a:sym typeface="Arial"/>
              </a:rPr>
              <a:t>			เว็บ ช๊อปปิ้งมา 1 เว็บ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latin typeface="Arial"/>
                <a:ea typeface="Arial"/>
                <a:cs typeface="Arial"/>
                <a:sym typeface="Arial"/>
              </a:rPr>
              <a:t>			เว็บ กระทู้ หรือ การเรียนการสอนมา 1 เว็บ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latin typeface="Arial"/>
                <a:ea typeface="Arial"/>
                <a:cs typeface="Arial"/>
                <a:sym typeface="Arial"/>
              </a:rPr>
              <a:t>ให้ส่ง link เว็บและเขียนสรุปคราวๆว่าจะว่างโครงสร้างในการเขียนเว็บอย่างไร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2400">
                <a:latin typeface="Arial"/>
                <a:ea typeface="Arial"/>
                <a:cs typeface="Arial"/>
                <a:sym typeface="Arial"/>
              </a:rPr>
              <a:t>ถ้าสามารถทำได้อยากให้ ทำลงในไฟล์ HTML คล้ายเว็บตัวอย่างมาจะยิ่งดี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6"/>
          <p:cNvSpPr txBox="1"/>
          <p:nvPr>
            <p:ph type="title"/>
          </p:nvPr>
        </p:nvSpPr>
        <p:spPr>
          <a:xfrm>
            <a:off x="628650" y="2136530"/>
            <a:ext cx="7886700" cy="9159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Congrats!</a:t>
            </a:r>
            <a:endParaRPr/>
          </a:p>
        </p:txBody>
      </p:sp>
      <p:sp>
        <p:nvSpPr>
          <p:cNvPr id="674" name="Google Shape;674;p8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7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แนะนำผู้สอน</a:t>
            </a:r>
            <a:endParaRPr/>
          </a:p>
        </p:txBody>
      </p:sp>
      <p:sp>
        <p:nvSpPr>
          <p:cNvPr id="680" name="Google Shape;680;p87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8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/>
              <a:t>install VS Code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944050"/>
            <a:ext cx="478155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1293545" y="111236"/>
            <a:ext cx="7527600" cy="705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/>
              <a:t>install VS Code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204425" y="918725"/>
            <a:ext cx="8770200" cy="381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513" y="939288"/>
            <a:ext cx="475297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