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72"/>
    <p:restoredTop sz="96928"/>
  </p:normalViewPr>
  <p:slideViewPr>
    <p:cSldViewPr snapToGrid="0">
      <p:cViewPr varScale="1">
        <p:scale>
          <a:sx n="146" d="100"/>
          <a:sy n="146" d="100"/>
        </p:scale>
        <p:origin x="10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llester, Pedro" userId="dc748e11-3ada-4e02-9cc1-025abef9f9f7" providerId="ADAL" clId="{05649017-3507-48F3-8938-4F6D18CC4ACC}"/>
    <pc:docChg chg="custSel modSld">
      <pc:chgData name="Ballester, Pedro" userId="dc748e11-3ada-4e02-9cc1-025abef9f9f7" providerId="ADAL" clId="{05649017-3507-48F3-8938-4F6D18CC4ACC}" dt="2024-09-30T17:25:12.361" v="10" actId="1076"/>
      <pc:docMkLst>
        <pc:docMk/>
      </pc:docMkLst>
      <pc:sldChg chg="addSp delSp modSp mod">
        <pc:chgData name="Ballester, Pedro" userId="dc748e11-3ada-4e02-9cc1-025abef9f9f7" providerId="ADAL" clId="{05649017-3507-48F3-8938-4F6D18CC4ACC}" dt="2024-09-30T17:25:12.361" v="10" actId="1076"/>
        <pc:sldMkLst>
          <pc:docMk/>
          <pc:sldMk cId="0" sldId="260"/>
        </pc:sldMkLst>
        <pc:spChg chg="mod">
          <ac:chgData name="Ballester, Pedro" userId="dc748e11-3ada-4e02-9cc1-025abef9f9f7" providerId="ADAL" clId="{05649017-3507-48F3-8938-4F6D18CC4ACC}" dt="2024-09-30T17:24:09.548" v="4" actId="20577"/>
          <ac:spMkLst>
            <pc:docMk/>
            <pc:sldMk cId="0" sldId="260"/>
            <ac:spMk id="87" creationId="{00000000-0000-0000-0000-000000000000}"/>
          </ac:spMkLst>
        </pc:spChg>
        <pc:picChg chg="del">
          <ac:chgData name="Ballester, Pedro" userId="dc748e11-3ada-4e02-9cc1-025abef9f9f7" providerId="ADAL" clId="{05649017-3507-48F3-8938-4F6D18CC4ACC}" dt="2024-09-30T17:23:48.261" v="0" actId="478"/>
          <ac:picMkLst>
            <pc:docMk/>
            <pc:sldMk cId="0" sldId="260"/>
            <ac:picMk id="2" creationId="{00000000-0000-0000-0000-000000000000}"/>
          </ac:picMkLst>
        </pc:picChg>
        <pc:picChg chg="add mod">
          <ac:chgData name="Ballester, Pedro" userId="dc748e11-3ada-4e02-9cc1-025abef9f9f7" providerId="ADAL" clId="{05649017-3507-48F3-8938-4F6D18CC4ACC}" dt="2024-09-30T17:25:12.361" v="10" actId="1076"/>
          <ac:picMkLst>
            <pc:docMk/>
            <pc:sldMk cId="0" sldId="260"/>
            <ac:picMk id="4" creationId="{E5803D69-2F1B-2C4E-C69C-17AE1F8CECE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07563-E74B-EB4C-A3CA-58DA0B1C59F0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E0979-417E-3F4B-A2C3-926F8C8DE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8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E0979-417E-3F4B-A2C3-926F8C8DED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2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600" y="3682080"/>
            <a:ext cx="1097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600" y="368208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520" y="160452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440" y="160452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600" y="368208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520" y="368208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440" y="368208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600" y="273600"/>
            <a:ext cx="1097232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600" y="368208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600" y="3682080"/>
            <a:ext cx="1097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600" y="3682080"/>
            <a:ext cx="1097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600" y="368208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520" y="160452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440" y="160452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600" y="368208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520" y="368208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440" y="368208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600" y="273600"/>
            <a:ext cx="1097232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600" y="368208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600" y="3682080"/>
            <a:ext cx="1097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00" indent="-324000" algn="l" defTabSz="914400" rtl="0" eaLnBrk="1" latinLnBrk="0" hangingPunct="1">
        <a:lnSpc>
          <a:spcPct val="90000"/>
        </a:lnSpc>
        <a:spcBef>
          <a:spcPts val="1417"/>
        </a:spcBef>
        <a:buClr>
          <a:srgbClr val="000000"/>
        </a:buClr>
        <a:buSzPct val="45000"/>
        <a:buFont typeface="Wingdings" charset="2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00" indent="-324000" algn="l" defTabSz="914400" rtl="0" eaLnBrk="1" latinLnBrk="0" hangingPunct="1">
        <a:lnSpc>
          <a:spcPct val="90000"/>
        </a:lnSpc>
        <a:spcBef>
          <a:spcPts val="1417"/>
        </a:spcBef>
        <a:buClr>
          <a:srgbClr val="000000"/>
        </a:buClr>
        <a:buSzPct val="45000"/>
        <a:buFont typeface="Wingdings" charset="2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341521" y="1296000"/>
            <a:ext cx="9883941" cy="85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4000" b="0" i="1" u="none" strike="noStrike" dirty="0">
                <a:solidFill>
                  <a:srgbClr val="000000"/>
                </a:solidFill>
                <a:effectLst/>
                <a:latin typeface="Imperial Sans Text" panose="020B0503020202020204" pitchFamily="34" charset="0"/>
              </a:rPr>
              <a:t>BIOE60005 Bioengineering Group Project</a:t>
            </a:r>
            <a:endParaRPr lang="en-GB" sz="4000" spc="-1" dirty="0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2667000" y="2786400"/>
            <a:ext cx="6855480" cy="41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GB" sz="2400" spc="-1" dirty="0">
                <a:solidFill>
                  <a:srgbClr val="000000"/>
                </a:solidFill>
                <a:latin typeface="Calibri"/>
                <a:ea typeface="DejaVu Sans"/>
              </a:rPr>
              <a:t>Dr Pedro </a:t>
            </a:r>
            <a:r>
              <a:rPr lang="en-GB" sz="2400" spc="-1" dirty="0" err="1">
                <a:solidFill>
                  <a:srgbClr val="000000"/>
                </a:solidFill>
                <a:latin typeface="Calibri"/>
                <a:ea typeface="DejaVu Sans"/>
              </a:rPr>
              <a:t>Ballester</a:t>
            </a:r>
            <a:endParaRPr lang="en-GB" sz="2400" spc="-1" dirty="0">
              <a:latin typeface="Arial"/>
            </a:endParaRPr>
          </a:p>
        </p:txBody>
      </p:sp>
      <p:pic>
        <p:nvPicPr>
          <p:cNvPr id="79" name="Picture 78"/>
          <p:cNvPicPr/>
          <p:nvPr/>
        </p:nvPicPr>
        <p:blipFill>
          <a:blip r:embed="rId2"/>
          <a:stretch/>
        </p:blipFill>
        <p:spPr>
          <a:xfrm>
            <a:off x="4461772" y="3290400"/>
            <a:ext cx="3136457" cy="3129463"/>
          </a:xfrm>
          <a:prstGeom prst="rect">
            <a:avLst/>
          </a:prstGeom>
          <a:ln>
            <a:noFill/>
          </a:ln>
        </p:spPr>
      </p:pic>
      <p:sp>
        <p:nvSpPr>
          <p:cNvPr id="80" name="CustomShape 3"/>
          <p:cNvSpPr/>
          <p:nvPr/>
        </p:nvSpPr>
        <p:spPr>
          <a:xfrm>
            <a:off x="2667000" y="2282400"/>
            <a:ext cx="6855480" cy="41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GB" sz="2400" spc="-1" dirty="0">
                <a:solidFill>
                  <a:srgbClr val="000000"/>
                </a:solidFill>
                <a:latin typeface="Calibri"/>
                <a:ea typeface="DejaVu Sans"/>
              </a:rPr>
              <a:t>Co-ordinator:</a:t>
            </a:r>
            <a:endParaRPr lang="en-GB" sz="2400" spc="-1" dirty="0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61" y="185540"/>
            <a:ext cx="4322510" cy="4757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690282" y="1670337"/>
            <a:ext cx="10808916" cy="434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800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690282" y="-30960"/>
            <a:ext cx="10808916" cy="13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spc="-1" dirty="0">
                <a:solidFill>
                  <a:srgbClr val="000000"/>
                </a:solidFill>
                <a:latin typeface="Calibri Light"/>
                <a:ea typeface="DejaVu Sans"/>
              </a:rPr>
              <a:t>Group management</a:t>
            </a:r>
            <a:endParaRPr lang="en-GB" sz="4400" spc="-1" dirty="0"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9ED758-FC41-CA49-EA73-55DA6D22DC58}"/>
              </a:ext>
            </a:extLst>
          </p:cNvPr>
          <p:cNvSpPr txBox="1"/>
          <p:nvPr/>
        </p:nvSpPr>
        <p:spPr>
          <a:xfrm>
            <a:off x="744453" y="1292040"/>
            <a:ext cx="11226967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Successfully organise and time manage group working on your project.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a key learning outcome, which will be extremely useful in your career, as working in a group is common in academia, industry and beyond.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you feel that some members of your group are not pulling their weight, discuss this with your supervisor. The earlier the better. 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Likewise, if you feel that some members of your group are overcritical, discuss it with your supervisor as early as possible.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Supervisors can only correct issues if they are aware of them. They provide individual marks, which depend on each member’s performance and conduct.</a:t>
            </a:r>
          </a:p>
        </p:txBody>
      </p:sp>
    </p:spTree>
    <p:extLst>
      <p:ext uri="{BB962C8B-B14F-4D97-AF65-F5344CB8AC3E}">
        <p14:creationId xmlns:p14="http://schemas.microsoft.com/office/powerpoint/2010/main" val="2446679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741320" y="2767320"/>
            <a:ext cx="2709000" cy="13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3600" spc="-1" dirty="0">
                <a:solidFill>
                  <a:srgbClr val="000000"/>
                </a:solidFill>
                <a:latin typeface="Calibri Light"/>
                <a:ea typeface="DejaVu Sans"/>
              </a:rPr>
              <a:t>Questions?</a:t>
            </a:r>
            <a:endParaRPr lang="en-GB" sz="3600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638280" y="2767320"/>
            <a:ext cx="4914720" cy="13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8000" spc="-1" dirty="0">
                <a:solidFill>
                  <a:srgbClr val="000000"/>
                </a:solidFill>
                <a:latin typeface="Calibri Light"/>
                <a:ea typeface="DejaVu Sans"/>
              </a:rPr>
              <a:t>Read the handbook.</a:t>
            </a:r>
            <a:endParaRPr lang="en-GB" sz="8000" spc="-1" dirty="0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en-GB" sz="2200" spc="-1" dirty="0">
                <a:solidFill>
                  <a:srgbClr val="000000"/>
                </a:solidFill>
                <a:latin typeface="Calibri Light"/>
                <a:ea typeface="DejaVu Sans"/>
              </a:rPr>
              <a:t>(yes, really - and carefully.)</a:t>
            </a:r>
            <a:endParaRPr lang="en-GB" sz="2200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672353" y="365040"/>
            <a:ext cx="10844774" cy="13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spc="-1" dirty="0">
                <a:solidFill>
                  <a:srgbClr val="000000"/>
                </a:solidFill>
                <a:latin typeface="Calibri Light"/>
                <a:ea typeface="DejaVu Sans"/>
              </a:rPr>
              <a:t>Demonstrate that...</a:t>
            </a:r>
            <a:endParaRPr lang="en-GB" sz="4400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672353" y="1619371"/>
            <a:ext cx="10844774" cy="434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800" spc="-1" dirty="0">
                <a:solidFill>
                  <a:srgbClr val="000000"/>
                </a:solidFill>
                <a:latin typeface="Calibri"/>
                <a:ea typeface="DejaVu Sans"/>
              </a:rPr>
              <a:t>You can </a:t>
            </a:r>
            <a:r>
              <a:rPr lang="en-GB" sz="2800" b="1" spc="-1" dirty="0">
                <a:solidFill>
                  <a:srgbClr val="000000"/>
                </a:solidFill>
                <a:latin typeface="Calibri"/>
                <a:ea typeface="DejaVu Sans"/>
              </a:rPr>
              <a:t>apply the theoretical and practical techniques you have been taught</a:t>
            </a:r>
            <a:r>
              <a:rPr lang="en-GB" sz="2800" spc="-1" dirty="0">
                <a:solidFill>
                  <a:srgbClr val="000000"/>
                </a:solidFill>
                <a:latin typeface="Calibri"/>
                <a:ea typeface="DejaVu Sans"/>
              </a:rPr>
              <a:t> to problems in the wider context of bio-engineering;</a:t>
            </a:r>
            <a:endParaRPr lang="en-GB" sz="2800" spc="-1" dirty="0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800" spc="-1" dirty="0">
                <a:solidFill>
                  <a:srgbClr val="000000"/>
                </a:solidFill>
                <a:latin typeface="Calibri"/>
                <a:ea typeface="DejaVu Sans"/>
              </a:rPr>
              <a:t>You are capable of </a:t>
            </a:r>
            <a:r>
              <a:rPr lang="en-GB" sz="2800" b="1" spc="-1" dirty="0">
                <a:solidFill>
                  <a:srgbClr val="000000"/>
                </a:solidFill>
                <a:latin typeface="Calibri"/>
                <a:ea typeface="DejaVu Sans"/>
              </a:rPr>
              <a:t>objectively criticising your own work</a:t>
            </a:r>
            <a:r>
              <a:rPr lang="en-GB" sz="2800" spc="-1" dirty="0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2800" b="1" spc="-1" dirty="0">
                <a:solidFill>
                  <a:srgbClr val="000000"/>
                </a:solidFill>
                <a:latin typeface="Calibri"/>
                <a:ea typeface="DejaVu Sans"/>
              </a:rPr>
              <a:t>comparing it with published literature</a:t>
            </a:r>
            <a:r>
              <a:rPr lang="en-GB" sz="2800" spc="-1" dirty="0">
                <a:solidFill>
                  <a:srgbClr val="000000"/>
                </a:solidFill>
                <a:latin typeface="Calibri"/>
                <a:ea typeface="DejaVu Sans"/>
              </a:rPr>
              <a:t>, and </a:t>
            </a:r>
            <a:r>
              <a:rPr lang="en-GB" sz="2800" b="1" spc="-1" dirty="0">
                <a:solidFill>
                  <a:srgbClr val="000000"/>
                </a:solidFill>
                <a:latin typeface="Calibri"/>
                <a:ea typeface="DejaVu Sans"/>
              </a:rPr>
              <a:t>making constructive suggestions for improvement or further work </a:t>
            </a:r>
            <a:r>
              <a:rPr lang="en-GB" sz="2800" spc="-1" dirty="0">
                <a:solidFill>
                  <a:srgbClr val="000000"/>
                </a:solidFill>
                <a:latin typeface="Calibri"/>
                <a:ea typeface="DejaVu Sans"/>
              </a:rPr>
              <a:t>based on your experience;</a:t>
            </a:r>
            <a:endParaRPr lang="en-GB" sz="2800" spc="-1" dirty="0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800" b="1" spc="-1" dirty="0">
                <a:solidFill>
                  <a:srgbClr val="000000"/>
                </a:solidFill>
                <a:latin typeface="Calibri"/>
                <a:ea typeface="DejaVu Sans"/>
              </a:rPr>
              <a:t>Document your thought and work process clearly and concisely</a:t>
            </a:r>
            <a:r>
              <a:rPr lang="en-GB" sz="2800" spc="-1" dirty="0">
                <a:solidFill>
                  <a:srgbClr val="000000"/>
                </a:solidFill>
                <a:latin typeface="Calibri"/>
                <a:ea typeface="DejaVu Sans"/>
              </a:rPr>
              <a:t>, and </a:t>
            </a:r>
            <a:r>
              <a:rPr lang="en-GB" sz="2800" b="1" spc="-1" dirty="0">
                <a:solidFill>
                  <a:srgbClr val="000000"/>
                </a:solidFill>
                <a:latin typeface="Calibri"/>
                <a:ea typeface="DejaVu Sans"/>
              </a:rPr>
              <a:t>convey the motivation</a:t>
            </a:r>
            <a:r>
              <a:rPr lang="en-GB" sz="2800" spc="-1" dirty="0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2800" b="1" spc="-1" dirty="0">
                <a:solidFill>
                  <a:srgbClr val="000000"/>
                </a:solidFill>
                <a:latin typeface="Calibri"/>
                <a:ea typeface="DejaVu Sans"/>
              </a:rPr>
              <a:t>results and implications of your work to third parties</a:t>
            </a:r>
            <a:r>
              <a:rPr lang="en-GB" sz="2800" spc="-1" dirty="0">
                <a:solidFill>
                  <a:srgbClr val="000000"/>
                </a:solidFill>
                <a:latin typeface="Calibri"/>
                <a:ea typeface="DejaVu Sans"/>
              </a:rPr>
              <a:t> who may not be experts in your field of research.</a:t>
            </a:r>
            <a:endParaRPr lang="en-GB" sz="2800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GB" sz="2800" spc="-1" dirty="0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1973640" y="5396351"/>
            <a:ext cx="8063280" cy="97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2800" b="1" u="sng" spc="-1" dirty="0">
                <a:solidFill>
                  <a:srgbClr val="000000"/>
                </a:solidFill>
                <a:latin typeface="Calibri Light"/>
                <a:ea typeface="DejaVu Sans"/>
              </a:rPr>
              <a:t>Key preparation for your first independent research project!</a:t>
            </a:r>
            <a:endParaRPr lang="en-GB" sz="2800" b="1" u="sng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672353" y="365040"/>
            <a:ext cx="10844774" cy="13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spc="-1" dirty="0">
                <a:solidFill>
                  <a:srgbClr val="000000"/>
                </a:solidFill>
                <a:latin typeface="Calibri Light"/>
                <a:ea typeface="DejaVu Sans"/>
              </a:rPr>
              <a:t>At a glance…</a:t>
            </a:r>
            <a:endParaRPr lang="en-GB" sz="4400" spc="-1" dirty="0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672353" y="1512000"/>
            <a:ext cx="10844774" cy="466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6080">
              <a:lnSpc>
                <a:spcPct val="90000"/>
              </a:lnSpc>
              <a:spcBef>
                <a:spcPts val="1001"/>
              </a:spcBef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en-GB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Work throughout the academic year: starts in late September and ends after exams in Summer Term.</a:t>
            </a:r>
            <a:endParaRPr lang="en-GB" sz="2800" spc="-1" dirty="0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en-GB" sz="2800" spc="-1" dirty="0">
                <a:solidFill>
                  <a:srgbClr val="000000"/>
                </a:solidFill>
                <a:latin typeface="Calibri"/>
                <a:ea typeface="DejaVu Sans"/>
              </a:rPr>
              <a:t>Module is worth a substantial share of year mark (~1/3)!</a:t>
            </a:r>
            <a:endParaRPr lang="en-GB" sz="2800" spc="-1" dirty="0">
              <a:latin typeface="Arial"/>
            </a:endParaRPr>
          </a:p>
          <a:p>
            <a:pPr marL="432000" lvl="1" indent="-215280">
              <a:lnSpc>
                <a:spcPct val="90000"/>
              </a:lnSpc>
              <a:spcBef>
                <a:spcPts val="1001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spc="-1" dirty="0">
                <a:solidFill>
                  <a:srgbClr val="000000"/>
                </a:solidFill>
                <a:latin typeface="Calibri"/>
                <a:ea typeface="DejaVu Sans"/>
              </a:rPr>
              <a:t>50/60 days </a:t>
            </a:r>
            <a:r>
              <a:rPr lang="en-GB" sz="2800" i="1" spc="-1" dirty="0">
                <a:solidFill>
                  <a:srgbClr val="000000"/>
                </a:solidFill>
                <a:latin typeface="Calibri"/>
                <a:ea typeface="DejaVu Sans"/>
              </a:rPr>
              <a:t>full-time per group member</a:t>
            </a:r>
            <a:r>
              <a:rPr lang="en-GB" sz="2800" spc="-1" dirty="0">
                <a:solidFill>
                  <a:srgbClr val="000000"/>
                </a:solidFill>
                <a:latin typeface="Calibri"/>
                <a:ea typeface="DejaVu Sans"/>
              </a:rPr>
              <a:t> (1.5 days per week on average)</a:t>
            </a:r>
            <a:endParaRPr lang="en-GB" sz="2800" spc="-1" dirty="0">
              <a:latin typeface="Arial"/>
            </a:endParaRPr>
          </a:p>
          <a:p>
            <a:pPr marL="432000" lvl="1" indent="-215280">
              <a:lnSpc>
                <a:spcPct val="90000"/>
              </a:lnSpc>
              <a:spcBef>
                <a:spcPts val="1001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spc="-1" dirty="0">
                <a:solidFill>
                  <a:srgbClr val="000000"/>
                </a:solidFill>
                <a:latin typeface="Calibri"/>
                <a:ea typeface="DejaVu Sans"/>
              </a:rPr>
              <a:t>Bulk of two reading weeks</a:t>
            </a:r>
            <a:endParaRPr lang="en-GB" sz="2800" spc="-1" dirty="0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en-GB" sz="2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Assessed through a mixture of individual and group assignments including a written technical report. </a:t>
            </a:r>
            <a:endParaRPr lang="en-GB" sz="2800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663388" y="35640"/>
            <a:ext cx="10862704" cy="13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spc="-1" dirty="0">
                <a:solidFill>
                  <a:srgbClr val="000000"/>
                </a:solidFill>
                <a:latin typeface="Calibri Light"/>
                <a:ea typeface="DejaVu Sans"/>
              </a:rPr>
              <a:t>Assessment</a:t>
            </a:r>
            <a:endParaRPr lang="en-GB" sz="4400" spc="-1" dirty="0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504388" y="-2428682"/>
            <a:ext cx="3180703" cy="1178731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681318" y="360000"/>
            <a:ext cx="10826844" cy="75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spc="-1" dirty="0">
                <a:solidFill>
                  <a:srgbClr val="000000"/>
                </a:solidFill>
                <a:latin typeface="Calibri Light"/>
                <a:ea typeface="DejaVu Sans"/>
              </a:rPr>
              <a:t>Learning outcomes</a:t>
            </a:r>
            <a:endParaRPr lang="en-GB" sz="4400" spc="-1" dirty="0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681318" y="1254600"/>
            <a:ext cx="10826844" cy="524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972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GB" sz="2400" spc="-1" dirty="0">
                <a:solidFill>
                  <a:srgbClr val="000000"/>
                </a:solidFill>
                <a:latin typeface="Calibri"/>
                <a:ea typeface="DejaVu Sans"/>
              </a:rPr>
              <a:t>To be able to </a:t>
            </a:r>
            <a:r>
              <a:rPr lang="en-GB" sz="2400" b="1" spc="-1" dirty="0">
                <a:solidFill>
                  <a:srgbClr val="000000"/>
                </a:solidFill>
                <a:latin typeface="Calibri"/>
                <a:ea typeface="DejaVu Sans"/>
              </a:rPr>
              <a:t>access and manage the scientific and engineering literature</a:t>
            </a:r>
            <a:r>
              <a:rPr lang="en-GB" sz="2400" spc="-1" dirty="0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GB" sz="24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916920" lvl="1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GB" sz="2000" spc="-1" dirty="0">
                <a:solidFill>
                  <a:srgbClr val="000000"/>
                </a:solidFill>
                <a:latin typeface="Calibri"/>
                <a:ea typeface="DejaVu Sans"/>
              </a:rPr>
              <a:t>Assessed through </a:t>
            </a:r>
            <a:r>
              <a:rPr lang="en-GB" sz="2000" u="sng" spc="-1" dirty="0">
                <a:solidFill>
                  <a:srgbClr val="000000"/>
                </a:solidFill>
                <a:latin typeface="Calibri"/>
                <a:ea typeface="DejaVu Sans"/>
              </a:rPr>
              <a:t>literature </a:t>
            </a:r>
            <a:r>
              <a:rPr lang="en-GB" sz="2000" u="sng" spc="-1" dirty="0" err="1">
                <a:solidFill>
                  <a:srgbClr val="000000"/>
                </a:solidFill>
                <a:latin typeface="Calibri"/>
                <a:ea typeface="DejaVu Sans"/>
              </a:rPr>
              <a:t>mindmap</a:t>
            </a:r>
            <a:r>
              <a:rPr lang="en-GB" sz="2000" u="sng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GB" sz="2000" spc="-1" dirty="0">
                <a:solidFill>
                  <a:srgbClr val="000000"/>
                </a:solidFill>
                <a:latin typeface="Calibri"/>
                <a:ea typeface="DejaVu Sans"/>
              </a:rPr>
              <a:t>&amp; </a:t>
            </a:r>
            <a:r>
              <a:rPr lang="en-GB" sz="2000" u="sng" spc="-1" dirty="0">
                <a:solidFill>
                  <a:srgbClr val="000000"/>
                </a:solidFill>
                <a:latin typeface="Calibri"/>
                <a:ea typeface="DejaVu Sans"/>
              </a:rPr>
              <a:t>highlight report</a:t>
            </a:r>
            <a:r>
              <a:rPr lang="en-GB" sz="2000" spc="-1" dirty="0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GB" sz="2000" spc="-1" dirty="0">
              <a:latin typeface="Arial"/>
            </a:endParaRPr>
          </a:p>
          <a:p>
            <a:pPr marL="45972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GB" sz="2400" spc="-1" dirty="0">
                <a:solidFill>
                  <a:srgbClr val="000000"/>
                </a:solidFill>
                <a:latin typeface="Calibri"/>
                <a:ea typeface="DejaVu Sans"/>
              </a:rPr>
              <a:t>To </a:t>
            </a:r>
            <a:r>
              <a:rPr lang="en-GB" sz="2400" b="1" spc="-1" dirty="0">
                <a:solidFill>
                  <a:srgbClr val="000000"/>
                </a:solidFill>
                <a:latin typeface="Calibri"/>
                <a:ea typeface="DejaVu Sans"/>
              </a:rPr>
              <a:t>plan and implement an engineering project </a:t>
            </a:r>
            <a:r>
              <a:rPr lang="en-GB" sz="2400" spc="-1" dirty="0">
                <a:solidFill>
                  <a:srgbClr val="000000"/>
                </a:solidFill>
                <a:latin typeface="Calibri"/>
                <a:ea typeface="DejaVu Sans"/>
              </a:rPr>
              <a:t>and to </a:t>
            </a:r>
            <a:r>
              <a:rPr lang="en-GB" sz="2400" b="1" spc="-1" dirty="0">
                <a:solidFill>
                  <a:srgbClr val="000000"/>
                </a:solidFill>
                <a:latin typeface="Calibri"/>
                <a:ea typeface="DejaVu Sans"/>
              </a:rPr>
              <a:t>reflect on such activities</a:t>
            </a:r>
            <a:r>
              <a:rPr lang="en-GB" sz="2400" spc="-1" dirty="0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GB" sz="2400" spc="-1" dirty="0">
              <a:latin typeface="Arial"/>
            </a:endParaRPr>
          </a:p>
          <a:p>
            <a:pPr marL="916920" lvl="1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GB" sz="2000" spc="-1" dirty="0">
                <a:solidFill>
                  <a:srgbClr val="000000"/>
                </a:solidFill>
                <a:latin typeface="Calibri"/>
                <a:ea typeface="DejaVu Sans"/>
              </a:rPr>
              <a:t>Assessed through </a:t>
            </a:r>
            <a:r>
              <a:rPr lang="en-GB" sz="2000" u="sng" spc="-1" dirty="0">
                <a:solidFill>
                  <a:srgbClr val="000000"/>
                </a:solidFill>
                <a:latin typeface="Calibri"/>
                <a:ea typeface="DejaVu Sans"/>
              </a:rPr>
              <a:t>project pitch </a:t>
            </a:r>
            <a:r>
              <a:rPr lang="en-GB" sz="2000" spc="-1" dirty="0">
                <a:solidFill>
                  <a:srgbClr val="000000"/>
                </a:solidFill>
                <a:latin typeface="Calibri"/>
                <a:ea typeface="DejaVu Sans"/>
              </a:rPr>
              <a:t>and </a:t>
            </a:r>
            <a:r>
              <a:rPr lang="en-GB" sz="2000" u="sng" spc="-1" dirty="0">
                <a:solidFill>
                  <a:srgbClr val="000000"/>
                </a:solidFill>
                <a:latin typeface="Calibri"/>
                <a:ea typeface="DejaVu Sans"/>
              </a:rPr>
              <a:t>project management assessment in appendix of final report</a:t>
            </a:r>
            <a:r>
              <a:rPr lang="en-GB" sz="2000" spc="-1" dirty="0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GB" sz="2000" spc="-1" dirty="0">
              <a:latin typeface="Arial"/>
            </a:endParaRPr>
          </a:p>
          <a:p>
            <a:pPr marL="45972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GB" sz="2400" spc="-1" dirty="0">
                <a:solidFill>
                  <a:srgbClr val="000000"/>
                </a:solidFill>
                <a:latin typeface="Calibri"/>
                <a:ea typeface="DejaVu Sans"/>
              </a:rPr>
              <a:t>To </a:t>
            </a:r>
            <a:r>
              <a:rPr lang="en-GB" sz="2400" b="1" spc="-1" dirty="0">
                <a:solidFill>
                  <a:srgbClr val="000000"/>
                </a:solidFill>
                <a:latin typeface="Calibri"/>
                <a:ea typeface="DejaVu Sans"/>
              </a:rPr>
              <a:t>engage in open-ended and multi-disciplinary investigation</a:t>
            </a:r>
            <a:r>
              <a:rPr lang="en-GB" sz="2400" spc="-1" dirty="0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GB" sz="2400" spc="-1" dirty="0">
              <a:latin typeface="Arial"/>
            </a:endParaRPr>
          </a:p>
          <a:p>
            <a:pPr marL="916920" lvl="1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GB" sz="2000" spc="-1" dirty="0">
                <a:solidFill>
                  <a:srgbClr val="000000"/>
                </a:solidFill>
                <a:latin typeface="Calibri"/>
                <a:ea typeface="DejaVu Sans"/>
              </a:rPr>
              <a:t>Assessed through </a:t>
            </a:r>
            <a:r>
              <a:rPr lang="en-GB" sz="2000" u="sng" spc="-1" dirty="0">
                <a:solidFill>
                  <a:srgbClr val="000000"/>
                </a:solidFill>
                <a:latin typeface="Calibri"/>
                <a:ea typeface="DejaVu Sans"/>
              </a:rPr>
              <a:t>final report</a:t>
            </a:r>
            <a:r>
              <a:rPr lang="en-GB" sz="2000" spc="-1" dirty="0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GB" sz="2000" spc="-1" dirty="0">
              <a:latin typeface="Arial"/>
            </a:endParaRPr>
          </a:p>
          <a:p>
            <a:pPr marL="45972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GB" sz="2400" spc="-1" dirty="0">
                <a:solidFill>
                  <a:srgbClr val="000000"/>
                </a:solidFill>
                <a:latin typeface="Calibri"/>
                <a:ea typeface="DejaVu Sans"/>
              </a:rPr>
              <a:t>To </a:t>
            </a:r>
            <a:r>
              <a:rPr lang="en-GB" sz="2400" b="1" spc="-1" dirty="0">
                <a:solidFill>
                  <a:srgbClr val="000000"/>
                </a:solidFill>
                <a:latin typeface="Calibri"/>
                <a:ea typeface="DejaVu Sans"/>
              </a:rPr>
              <a:t>acquire competency in either experimental and/or theoretical skills</a:t>
            </a:r>
            <a:r>
              <a:rPr lang="en-GB" sz="2400" spc="-1" dirty="0">
                <a:solidFill>
                  <a:srgbClr val="000000"/>
                </a:solidFill>
                <a:latin typeface="Calibri"/>
                <a:ea typeface="DejaVu Sans"/>
              </a:rPr>
              <a:t> (programming, wet lab etc).</a:t>
            </a:r>
          </a:p>
          <a:p>
            <a:pPr marL="916920" lvl="1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GB" sz="2000" spc="-1" dirty="0">
                <a:solidFill>
                  <a:srgbClr val="000000"/>
                </a:solidFill>
                <a:latin typeface="Calibri"/>
                <a:ea typeface="DejaVu Sans"/>
              </a:rPr>
              <a:t>Assessed through </a:t>
            </a:r>
            <a:r>
              <a:rPr lang="en-GB" sz="2000" u="sng" spc="-1" dirty="0">
                <a:solidFill>
                  <a:srgbClr val="000000"/>
                </a:solidFill>
                <a:latin typeface="Calibri"/>
                <a:ea typeface="DejaVu Sans"/>
              </a:rPr>
              <a:t>final report</a:t>
            </a:r>
            <a:r>
              <a:rPr lang="en-GB" sz="2000" spc="-1" dirty="0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GB" sz="2000" spc="-1" dirty="0">
              <a:latin typeface="Arial"/>
            </a:endParaRPr>
          </a:p>
          <a:p>
            <a:pPr marL="45972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GB" sz="2400" spc="-1" dirty="0">
                <a:solidFill>
                  <a:srgbClr val="000000"/>
                </a:solidFill>
                <a:latin typeface="Calibri"/>
                <a:ea typeface="DejaVu Sans"/>
              </a:rPr>
              <a:t>To </a:t>
            </a:r>
            <a:r>
              <a:rPr lang="en-GB" sz="2400" b="1" spc="-1" dirty="0">
                <a:solidFill>
                  <a:srgbClr val="000000"/>
                </a:solidFill>
                <a:latin typeface="Calibri"/>
                <a:ea typeface="DejaVu Sans"/>
              </a:rPr>
              <a:t>acquire the communication skills to succinctly communicate engineering to non-experts</a:t>
            </a:r>
            <a:r>
              <a:rPr lang="en-GB" sz="2400" spc="-1" dirty="0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GB" sz="2400" spc="-1" dirty="0">
              <a:latin typeface="Arial"/>
            </a:endParaRPr>
          </a:p>
          <a:p>
            <a:pPr marL="916920" lvl="1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GB" sz="2000" spc="-1" dirty="0">
                <a:solidFill>
                  <a:srgbClr val="000000"/>
                </a:solidFill>
                <a:latin typeface="Calibri"/>
                <a:ea typeface="DejaVu Sans"/>
              </a:rPr>
              <a:t>Assessed through </a:t>
            </a:r>
            <a:r>
              <a:rPr lang="en-GB" sz="2000" u="sng" spc="-1" dirty="0">
                <a:solidFill>
                  <a:srgbClr val="000000"/>
                </a:solidFill>
                <a:latin typeface="Calibri"/>
                <a:ea typeface="DejaVu Sans"/>
              </a:rPr>
              <a:t>brochure</a:t>
            </a:r>
            <a:r>
              <a:rPr lang="en-GB" sz="2000" spc="-1" dirty="0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GB" sz="2000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681318" y="365040"/>
            <a:ext cx="10826844" cy="13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spc="-1" dirty="0">
                <a:solidFill>
                  <a:srgbClr val="000000"/>
                </a:solidFill>
                <a:latin typeface="Calibri Light"/>
                <a:ea typeface="DejaVu Sans"/>
              </a:rPr>
              <a:t>Getting started</a:t>
            </a:r>
            <a:endParaRPr lang="en-GB" sz="4400" spc="-1" dirty="0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681318" y="1825560"/>
            <a:ext cx="11169564" cy="434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800" spc="-1" dirty="0">
                <a:solidFill>
                  <a:srgbClr val="000000"/>
                </a:solidFill>
                <a:latin typeface="Calibri"/>
                <a:ea typeface="DejaVu Sans"/>
              </a:rPr>
              <a:t>Complete all safety forms;</a:t>
            </a:r>
            <a:endParaRPr lang="en-GB" sz="2800" spc="-1" dirty="0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800" spc="-1" dirty="0">
                <a:solidFill>
                  <a:srgbClr val="000000"/>
                </a:solidFill>
                <a:latin typeface="Calibri"/>
                <a:ea typeface="DejaVu Sans"/>
              </a:rPr>
              <a:t>Meet your supervisor;</a:t>
            </a:r>
            <a:endParaRPr lang="en-GB" sz="2800" spc="-1" dirty="0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800" spc="-1" dirty="0">
                <a:solidFill>
                  <a:srgbClr val="000000"/>
                </a:solidFill>
                <a:latin typeface="Calibri"/>
                <a:ea typeface="DejaVu Sans"/>
              </a:rPr>
              <a:t>Discuss early if you need to complete an ethics assessment</a:t>
            </a:r>
            <a:endParaRPr lang="en-GB" sz="2800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GB" sz="2800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681318" y="1105559"/>
            <a:ext cx="10826844" cy="54655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14710" indent="-51435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GB" sz="2800" spc="-1" dirty="0">
                <a:solidFill>
                  <a:srgbClr val="000000"/>
                </a:solidFill>
                <a:latin typeface="Calibri"/>
                <a:ea typeface="DejaVu Sans"/>
              </a:rPr>
              <a:t>Follow safety procedures at all times.</a:t>
            </a:r>
            <a:endParaRPr lang="en-GB" sz="2800" spc="-1" dirty="0">
              <a:latin typeface="Arial"/>
            </a:endParaRPr>
          </a:p>
          <a:p>
            <a:pPr marL="514710" indent="-51435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GB" sz="2800" spc="-1" dirty="0">
                <a:solidFill>
                  <a:srgbClr val="000000"/>
                </a:solidFill>
                <a:latin typeface="Calibri"/>
                <a:ea typeface="DejaVu Sans"/>
              </a:rPr>
              <a:t>Take responsibility for and pride in your project – it is your work! Show initiative.</a:t>
            </a:r>
            <a:endParaRPr lang="en-GB" sz="2800" spc="-1" dirty="0">
              <a:latin typeface="Arial"/>
            </a:endParaRPr>
          </a:p>
          <a:p>
            <a:pPr marL="514710" indent="-51435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GB" sz="2800" spc="-1" dirty="0">
                <a:solidFill>
                  <a:srgbClr val="000000"/>
                </a:solidFill>
                <a:latin typeface="Calibri"/>
                <a:ea typeface="DejaVu Sans"/>
              </a:rPr>
              <a:t>Become experts in the literature of relevance for your project.</a:t>
            </a:r>
            <a:endParaRPr lang="en-GB" sz="2800" spc="-1" dirty="0">
              <a:latin typeface="Arial"/>
            </a:endParaRPr>
          </a:p>
          <a:p>
            <a:pPr marL="516870" indent="-51435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GB" sz="2800" spc="-1" dirty="0">
                <a:solidFill>
                  <a:srgbClr val="000000"/>
                </a:solidFill>
                <a:latin typeface="Calibri"/>
                <a:ea typeface="DejaVu Sans"/>
              </a:rPr>
              <a:t>Be ambitious and self-critical. A project of high quality has high quality because group members push themselves to deliver the best work they can – this is not an easy process!</a:t>
            </a:r>
            <a:endParaRPr lang="en-GB" sz="2800" spc="-1" dirty="0">
              <a:latin typeface="Arial"/>
            </a:endParaRPr>
          </a:p>
          <a:p>
            <a:pPr marL="516870" indent="-51435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GB" sz="2800" spc="-1" dirty="0">
                <a:solidFill>
                  <a:srgbClr val="000000"/>
                </a:solidFill>
                <a:latin typeface="Calibri"/>
                <a:ea typeface="DejaVu Sans"/>
              </a:rPr>
              <a:t>Accept that project work can be frustrating at times; things will not always go as planned or hoped.</a:t>
            </a:r>
            <a:endParaRPr lang="en-GB" sz="2800" spc="-1" dirty="0">
              <a:latin typeface="Arial"/>
            </a:endParaRPr>
          </a:p>
          <a:p>
            <a:pPr marL="516870" indent="-51435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GB" sz="2800" spc="-1" dirty="0">
                <a:solidFill>
                  <a:srgbClr val="000000"/>
                </a:solidFill>
                <a:latin typeface="Calibri"/>
                <a:ea typeface="DejaVu Sans"/>
              </a:rPr>
              <a:t>Be well-organised, precise and diligent.</a:t>
            </a:r>
            <a:endParaRPr lang="en-GB" sz="2800" spc="-1" dirty="0">
              <a:latin typeface="Arial"/>
            </a:endParaRPr>
          </a:p>
          <a:p>
            <a:pPr marL="516870" indent="-51435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GB" sz="2800" spc="-1" dirty="0">
                <a:solidFill>
                  <a:srgbClr val="000000"/>
                </a:solidFill>
                <a:latin typeface="Calibri"/>
                <a:ea typeface="DejaVu Sans"/>
              </a:rPr>
              <a:t>Be prepared in meetings with your supervisor. Actively seek feedback/advice. </a:t>
            </a:r>
            <a:endParaRPr lang="en-GB" sz="2800" spc="-1" dirty="0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681318" y="-30960"/>
            <a:ext cx="10826844" cy="13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spc="-1" dirty="0">
                <a:solidFill>
                  <a:srgbClr val="000000"/>
                </a:solidFill>
                <a:latin typeface="Calibri Light"/>
                <a:ea typeface="DejaVu Sans"/>
              </a:rPr>
              <a:t>Expectations</a:t>
            </a:r>
            <a:endParaRPr lang="en-GB" sz="4400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690282" y="1670337"/>
            <a:ext cx="10808916" cy="434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280">
              <a:lnSpc>
                <a:spcPct val="90000"/>
              </a:lnSpc>
              <a:spcBef>
                <a:spcPts val="1001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spc="-1" dirty="0">
                <a:solidFill>
                  <a:srgbClr val="000000"/>
                </a:solidFill>
                <a:latin typeface="Calibri"/>
                <a:ea typeface="DejaVu Sans"/>
              </a:rPr>
              <a:t>Don’t let your personal interest in the specific project influence your motivation. </a:t>
            </a:r>
            <a:r>
              <a:rPr lang="en-GB" sz="2600" spc="-1" dirty="0">
                <a:solidFill>
                  <a:srgbClr val="C00000"/>
                </a:solidFill>
                <a:latin typeface="Calibri"/>
                <a:ea typeface="DejaVu Sans"/>
              </a:rPr>
              <a:t>All projects provide the same opportunity to do excellent work.</a:t>
            </a:r>
            <a:r>
              <a:rPr lang="en-GB" sz="2600" spc="-1" dirty="0">
                <a:solidFill>
                  <a:srgbClr val="000000"/>
                </a:solidFill>
                <a:latin typeface="Calibri"/>
                <a:ea typeface="DejaVu Sans"/>
              </a:rPr>
              <a:t> As (upcoming) professionals, you need to be able to deliver work of the highest quality whether you are passionate about the task at hand or not. Such a professional attitude is absolutely the expectation in this module.</a:t>
            </a:r>
            <a:endParaRPr lang="en-GB" sz="2600" spc="-1" dirty="0">
              <a:latin typeface="Arial"/>
            </a:endParaRPr>
          </a:p>
          <a:p>
            <a:pPr marL="216000" indent="-215280">
              <a:lnSpc>
                <a:spcPct val="90000"/>
              </a:lnSpc>
              <a:spcBef>
                <a:spcPts val="1001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spc="-1" dirty="0">
                <a:solidFill>
                  <a:srgbClr val="000000"/>
                </a:solidFill>
                <a:latin typeface="Calibri"/>
                <a:ea typeface="DejaVu Sans"/>
              </a:rPr>
              <a:t>Don’t complete assignments in a rush/last minute – assessors can only mark what they see in front of them.  </a:t>
            </a:r>
            <a:endParaRPr lang="en-GB" sz="2600" spc="-1" dirty="0">
              <a:latin typeface="Arial"/>
            </a:endParaRPr>
          </a:p>
          <a:p>
            <a:pPr marL="216000" indent="-215280">
              <a:lnSpc>
                <a:spcPct val="90000"/>
              </a:lnSpc>
              <a:spcBef>
                <a:spcPts val="1001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spc="-1" dirty="0">
                <a:solidFill>
                  <a:srgbClr val="000000"/>
                </a:solidFill>
                <a:latin typeface="Calibri"/>
                <a:ea typeface="DejaVu Sans"/>
              </a:rPr>
              <a:t>Start early, work systemically, and go through several rounds of editing. </a:t>
            </a:r>
            <a:endParaRPr lang="en-GB" sz="2600" spc="-1" dirty="0">
              <a:latin typeface="Arial"/>
            </a:endParaRPr>
          </a:p>
          <a:p>
            <a:pPr marL="216000" indent="-215280">
              <a:lnSpc>
                <a:spcPct val="90000"/>
              </a:lnSpc>
              <a:spcBef>
                <a:spcPts val="1001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spc="-1" dirty="0">
                <a:solidFill>
                  <a:srgbClr val="000000"/>
                </a:solidFill>
                <a:latin typeface="Calibri"/>
                <a:ea typeface="DejaVu Sans"/>
              </a:rPr>
              <a:t>Challenge and push yourself, but remain realistic.</a:t>
            </a:r>
            <a:endParaRPr lang="en-GB" sz="2600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690282" y="-30960"/>
            <a:ext cx="10808916" cy="13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spc="-1" dirty="0">
                <a:solidFill>
                  <a:srgbClr val="000000"/>
                </a:solidFill>
                <a:latin typeface="Calibri Light"/>
                <a:ea typeface="DejaVu Sans"/>
              </a:rPr>
              <a:t>Typical pitfalls</a:t>
            </a:r>
            <a:endParaRPr lang="en-GB" sz="4400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2141</TotalTime>
  <Words>651</Words>
  <Application>Microsoft Office PowerPoint</Application>
  <PresentationFormat>Widescreen</PresentationFormat>
  <Paragraphs>53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DejaVu Sans</vt:lpstr>
      <vt:lpstr>Imperial Sans Text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Imperial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MEng and IBSc Group projects</dc:title>
  <dc:subject/>
  <dc:creator>Lee, Chiu Fan</dc:creator>
  <dc:description/>
  <cp:lastModifiedBy>Pedro Ballester</cp:lastModifiedBy>
  <cp:revision>82</cp:revision>
  <dcterms:created xsi:type="dcterms:W3CDTF">2017-09-29T09:12:23Z</dcterms:created>
  <dcterms:modified xsi:type="dcterms:W3CDTF">2025-09-05T00:46:46Z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Imperial College London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15</vt:i4>
  </property>
</Properties>
</file>