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58" r:id="rId5"/>
    <p:sldId id="266" r:id="rId6"/>
    <p:sldId id="269" r:id="rId7"/>
    <p:sldId id="268" r:id="rId8"/>
    <p:sldId id="267" r:id="rId9"/>
    <p:sldId id="270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492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BA435-D711-4649-884A-BCD762FE436E}" type="datetime1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2941484D-016F-4E62-BC6C-BB68345098DF}" type="datetime1">
              <a:rPr lang="ru-RU" noProof="0" smtClean="0"/>
              <a:t>17.09.2020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  <a:p>
            <a:pPr lvl="1" rtl="0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40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1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2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54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Графический объект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5D956549-DA23-4231-9878-A42DC63CD72D}" type="datetime1">
              <a:rPr lang="ru-RU" sz="1000" noProof="0" smtClean="0"/>
              <a:t>17.09.2020</a:t>
            </a:fld>
            <a:endParaRPr lang="ru-RU" sz="1000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ru-RU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792" y="384048"/>
            <a:ext cx="6181344" cy="676656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827264" y="173196"/>
            <a:ext cx="2950464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7827264" y="173195"/>
            <a:ext cx="2950464" cy="301752"/>
          </a:xfrm>
        </p:spPr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Графический объект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Графический объект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Рисунок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lr0g/fasm_hse/tree/master/Seminars/task01" TargetMode="External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6.sv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>
          <a:xfrm>
            <a:off x="4800600" y="533401"/>
            <a:ext cx="6479976" cy="2187577"/>
          </a:xfrm>
        </p:spPr>
        <p:txBody>
          <a:bodyPr rtlCol="0"/>
          <a:lstStyle/>
          <a:p>
            <a:pPr rtl="0"/>
            <a:r>
              <a:rPr lang="ru-RU" b="0" dirty="0"/>
              <a:t>Домашняя Работа №1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type="subTitle" idx="1"/>
          </p:nvPr>
        </p:nvSpPr>
        <p:spPr>
          <a:xfrm>
            <a:off x="4583832" y="3849667"/>
            <a:ext cx="6887443" cy="1811581"/>
          </a:xfrm>
        </p:spPr>
        <p:txBody>
          <a:bodyPr rtlCol="0">
            <a:normAutofit/>
          </a:bodyPr>
          <a:lstStyle/>
          <a:p>
            <a:pPr algn="r" rtl="0"/>
            <a:r>
              <a:rPr lang="ru-RU" dirty="0"/>
              <a:t>ЗНАКОМСТВО С </a:t>
            </a:r>
            <a:r>
              <a:rPr lang="en-US" dirty="0"/>
              <a:t>FLAT ASSEMBLER</a:t>
            </a:r>
          </a:p>
          <a:p>
            <a:pPr algn="r" rtl="0"/>
            <a:endParaRPr lang="en-US" dirty="0"/>
          </a:p>
          <a:p>
            <a:pPr algn="r" rtl="0"/>
            <a:r>
              <a:rPr lang="ru-RU" sz="2400" i="1" dirty="0"/>
              <a:t>Сагалов Даниил БПИ-196</a:t>
            </a:r>
            <a:endParaRPr lang="ru-RU" i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990725" y="-5293"/>
            <a:ext cx="4638674" cy="1448909"/>
          </a:xfrm>
        </p:spPr>
        <p:txBody>
          <a:bodyPr rtlCol="0"/>
          <a:lstStyle/>
          <a:p>
            <a:pPr rtl="0"/>
            <a:r>
              <a:rPr lang="ru-RU" b="0" dirty="0"/>
              <a:t>Ссылка на </a:t>
            </a:r>
            <a:r>
              <a:rPr lang="ru-RU" dirty="0"/>
              <a:t>РАБОТУ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ACA094-6BB0-4A70-A58B-8C753FE1E7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noProof="0" dirty="0"/>
              <a:t>Ссылка на работу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366C8-727E-491B-93FA-C36D6469E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26C95809-8A27-4D77-AA89-B3F9B9EC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38" y="2492896"/>
            <a:ext cx="11371923" cy="3096344"/>
          </a:xfrm>
        </p:spPr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Исходный код примеров, скриншоты, а также данную презентацию можно найти на </a:t>
            </a:r>
            <a:r>
              <a:rPr lang="en-US" sz="1600" noProof="1"/>
              <a:t>GitHub:</a:t>
            </a:r>
          </a:p>
          <a:p>
            <a:pPr>
              <a:spcBef>
                <a:spcPts val="0"/>
              </a:spcBef>
            </a:pPr>
            <a:endParaRPr lang="en-US" sz="1600" noProof="1"/>
          </a:p>
          <a:p>
            <a:pPr>
              <a:spcBef>
                <a:spcPts val="0"/>
              </a:spcBef>
            </a:pPr>
            <a:r>
              <a:rPr lang="en-US" sz="1600" noProof="1">
                <a:hlinkClick r:id="rId3"/>
              </a:rPr>
              <a:t>https://github.com/Ballr0g/fasm_hse/tree/master/Seminars/task01</a:t>
            </a:r>
            <a:endParaRPr lang="en-US" sz="1600" noProof="1"/>
          </a:p>
          <a:p>
            <a:pPr>
              <a:spcBef>
                <a:spcPts val="0"/>
              </a:spcBef>
            </a:pPr>
            <a:endParaRPr lang="en-US" sz="1600" noProof="1"/>
          </a:p>
          <a:p>
            <a:pPr>
              <a:spcBef>
                <a:spcPts val="0"/>
              </a:spcBef>
            </a:pPr>
            <a:r>
              <a:rPr lang="ru-RU" sz="1600" noProof="1"/>
              <a:t>Порядок примеров на слайдах совпадает с порядком примеров в репозитории.</a:t>
            </a:r>
          </a:p>
        </p:txBody>
      </p:sp>
      <p:grpSp>
        <p:nvGrpSpPr>
          <p:cNvPr id="7" name="Группа 6" descr="графический объект заголовка">
            <a:extLst>
              <a:ext uri="{FF2B5EF4-FFF2-40B4-BE49-F238E27FC236}">
                <a16:creationId xmlns:a16="http://schemas.microsoft.com/office/drawing/2014/main" id="{D4FF650E-F300-4C5A-9097-CB903487F53D}"/>
              </a:ext>
            </a:extLst>
          </p:cNvPr>
          <p:cNvGrpSpPr/>
          <p:nvPr/>
        </p:nvGrpSpPr>
        <p:grpSpPr>
          <a:xfrm>
            <a:off x="127103" y="6147502"/>
            <a:ext cx="3727244" cy="571500"/>
            <a:chOff x="2673192" y="3171825"/>
            <a:chExt cx="3354518" cy="514350"/>
          </a:xfrm>
        </p:grpSpPr>
        <p:pic>
          <p:nvPicPr>
            <p:cNvPr id="9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E4EA5A8A-6D8A-47B8-9BF8-BE401DFD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10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382CF2B7-4BB4-410A-A9EA-9738E8C2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11" name="Группа 10" descr="графический объект заголовка">
            <a:extLst>
              <a:ext uri="{FF2B5EF4-FFF2-40B4-BE49-F238E27FC236}">
                <a16:creationId xmlns:a16="http://schemas.microsoft.com/office/drawing/2014/main" id="{103D28F1-99D9-4226-A0DF-5A0D67C0E401}"/>
              </a:ext>
            </a:extLst>
          </p:cNvPr>
          <p:cNvGrpSpPr/>
          <p:nvPr/>
        </p:nvGrpSpPr>
        <p:grpSpPr>
          <a:xfrm rot="10800000">
            <a:off x="3342783" y="6147502"/>
            <a:ext cx="3727244" cy="571500"/>
            <a:chOff x="2673192" y="3171825"/>
            <a:chExt cx="3354518" cy="514350"/>
          </a:xfrm>
        </p:grpSpPr>
        <p:pic>
          <p:nvPicPr>
            <p:cNvPr id="12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326AE771-528C-4D5B-B1C1-FB2F80DFD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13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C9C3D86C-D0E3-4F49-A59C-C8B60A10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14" name="Группа 13" descr="графический объект заголовка">
            <a:extLst>
              <a:ext uri="{FF2B5EF4-FFF2-40B4-BE49-F238E27FC236}">
                <a16:creationId xmlns:a16="http://schemas.microsoft.com/office/drawing/2014/main" id="{46F21BA5-6E92-4D2B-9859-F63E4EB355BC}"/>
              </a:ext>
            </a:extLst>
          </p:cNvPr>
          <p:cNvGrpSpPr/>
          <p:nvPr/>
        </p:nvGrpSpPr>
        <p:grpSpPr>
          <a:xfrm rot="10800000">
            <a:off x="5791055" y="6147502"/>
            <a:ext cx="3727244" cy="571500"/>
            <a:chOff x="2673192" y="3171825"/>
            <a:chExt cx="3354518" cy="514350"/>
          </a:xfrm>
        </p:grpSpPr>
        <p:pic>
          <p:nvPicPr>
            <p:cNvPr id="15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8E33A62A-D6A2-4845-9C87-AAF794370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16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E387D6A3-2385-43E8-B942-0652553D6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17" name="Группа 16" descr="графический объект заголовка">
            <a:extLst>
              <a:ext uri="{FF2B5EF4-FFF2-40B4-BE49-F238E27FC236}">
                <a16:creationId xmlns:a16="http://schemas.microsoft.com/office/drawing/2014/main" id="{14199043-ABD0-4454-8F9C-7460866E4E6A}"/>
              </a:ext>
            </a:extLst>
          </p:cNvPr>
          <p:cNvGrpSpPr/>
          <p:nvPr/>
        </p:nvGrpSpPr>
        <p:grpSpPr>
          <a:xfrm rot="10800000">
            <a:off x="8257864" y="6147502"/>
            <a:ext cx="3727244" cy="571500"/>
            <a:chOff x="2673192" y="3171825"/>
            <a:chExt cx="3354518" cy="514350"/>
          </a:xfrm>
        </p:grpSpPr>
        <p:pic>
          <p:nvPicPr>
            <p:cNvPr id="18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9FAC459E-BFDE-4BF3-AF54-B47244F9A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19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6BBF7B-DFD0-4262-A130-A8CA12FE7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981200" y="94869"/>
            <a:ext cx="4754880" cy="1557623"/>
          </a:xfrm>
        </p:spPr>
        <p:txBody>
          <a:bodyPr rtlCol="0"/>
          <a:lstStyle/>
          <a:p>
            <a:pPr rtl="0"/>
            <a:r>
              <a:rPr lang="ru-RU" dirty="0"/>
              <a:t>Среда Разработки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3E5A1E-9A96-4A6E-ABF4-279B8F00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Начало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35234-AE1D-48C9-969D-8A3E7E72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pic>
        <p:nvPicPr>
          <p:cNvPr id="6" name="Рисунок 5" descr="Изображение выглядит как снимок экрана, электроника, монитор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E96B98C-F44F-4C83-997D-F9F84526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550" y="1679157"/>
            <a:ext cx="7073207" cy="5163790"/>
          </a:xfrm>
          <a:prstGeom prst="rect">
            <a:avLst/>
          </a:prstGeom>
        </p:spPr>
      </p:pic>
      <p:sp>
        <p:nvSpPr>
          <p:cNvPr id="32" name="Прямоугольник 2">
            <a:extLst>
              <a:ext uri="{FF2B5EF4-FFF2-40B4-BE49-F238E27FC236}">
                <a16:creationId xmlns:a16="http://schemas.microsoft.com/office/drawing/2014/main" id="{2CD90D74-57CF-4AD2-AD46-35DFBB49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5" y="1679157"/>
            <a:ext cx="4920206" cy="3045987"/>
          </a:xfrm>
        </p:spPr>
        <p:txBody>
          <a:bodyPr rtlCol="0">
            <a:noAutofit/>
          </a:bodyPr>
          <a:lstStyle/>
          <a:p>
            <a:pPr marL="64008" indent="0">
              <a:spcBef>
                <a:spcPts val="0"/>
              </a:spcBef>
              <a:buNone/>
            </a:pPr>
            <a:r>
              <a:rPr lang="ru-RU" sz="1600" noProof="1"/>
              <a:t>Как и в случае с другими языками программирования, знакомство с </a:t>
            </a:r>
            <a:r>
              <a:rPr lang="en-US" sz="1600" noProof="1"/>
              <a:t>FASM </a:t>
            </a:r>
            <a:r>
              <a:rPr lang="ru-RU" sz="1600" noProof="1"/>
              <a:t>начинается с установки.</a:t>
            </a:r>
          </a:p>
          <a:p>
            <a:pPr marL="64008" indent="0">
              <a:spcBef>
                <a:spcPts val="0"/>
              </a:spcBef>
              <a:buNone/>
            </a:pPr>
            <a:endParaRPr lang="ru-RU" sz="1600" noProof="1"/>
          </a:p>
          <a:p>
            <a:pPr marL="64008" indent="0">
              <a:spcBef>
                <a:spcPts val="0"/>
              </a:spcBef>
              <a:buNone/>
            </a:pPr>
            <a:r>
              <a:rPr lang="ru-RU" sz="1600" noProof="1"/>
              <a:t>Интерфейс редактора кода выглядит довольно минималистично, особенно после работы с тяжёлым и комплексным </a:t>
            </a:r>
            <a:r>
              <a:rPr lang="en-US" sz="1600" noProof="1"/>
              <a:t>Visual Studio 2019.</a:t>
            </a:r>
            <a:endParaRPr lang="ru-RU" sz="1600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 descr="графический объект заголовка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0" y="6255856"/>
            <a:ext cx="3727244" cy="571500"/>
            <a:chOff x="2673192" y="3171825"/>
            <a:chExt cx="3354518" cy="514350"/>
          </a:xfrm>
        </p:grpSpPr>
        <p:pic>
          <p:nvPicPr>
            <p:cNvPr id="20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21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708030" y="30644"/>
            <a:ext cx="4638674" cy="1249719"/>
          </a:xfrm>
        </p:spPr>
        <p:txBody>
          <a:bodyPr rtlCol="0"/>
          <a:lstStyle/>
          <a:p>
            <a:pPr rtl="0"/>
            <a:r>
              <a:rPr lang="en-US" noProof="1"/>
              <a:t>Hello World</a:t>
            </a:r>
            <a:endParaRPr lang="ru-RU" noProof="1"/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0" y="1280363"/>
            <a:ext cx="4027367" cy="4975493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Первую программу я решил написать на семинаре, следуя инструкциям. </a:t>
            </a:r>
          </a:p>
          <a:p>
            <a:pPr>
              <a:spcBef>
                <a:spcPts val="0"/>
              </a:spcBef>
            </a:pPr>
            <a:r>
              <a:rPr lang="ru-RU" sz="1600" noProof="1"/>
              <a:t>Конечно же, после написания более высокоуровневых программ подобная логика непривычна. </a:t>
            </a:r>
          </a:p>
          <a:p>
            <a:pPr>
              <a:spcBef>
                <a:spcPts val="0"/>
              </a:spcBef>
            </a:pPr>
            <a:endParaRPr lang="ru-RU" sz="1600" noProof="1"/>
          </a:p>
          <a:p>
            <a:pPr>
              <a:spcBef>
                <a:spcPts val="0"/>
              </a:spcBef>
            </a:pPr>
            <a:r>
              <a:rPr lang="ru-RU" sz="1600" noProof="1"/>
              <a:t>Тем не менее, написание простейшей программы в данном случае помогает понять структуру кода, отметить для себя основные блоки и добавить комментарии к ключевым структурным особенностям.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5A90A-63FF-4A96-ADFD-6291806F6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dirty="0"/>
              <a:t>Вывод на консоль</a:t>
            </a:r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102172E-827D-4963-963B-158CEB0E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66" y="1268434"/>
            <a:ext cx="8164633" cy="5589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 descr="графический объект заголовка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0" y="6255856"/>
            <a:ext cx="3727244" cy="571500"/>
            <a:chOff x="2673192" y="3171825"/>
            <a:chExt cx="3354518" cy="514350"/>
          </a:xfrm>
        </p:grpSpPr>
        <p:pic>
          <p:nvPicPr>
            <p:cNvPr id="20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21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708030" y="30644"/>
            <a:ext cx="4638674" cy="1249719"/>
          </a:xfrm>
        </p:spPr>
        <p:txBody>
          <a:bodyPr rtlCol="0"/>
          <a:lstStyle/>
          <a:p>
            <a:pPr rtl="0"/>
            <a:r>
              <a:rPr lang="ru-RU" noProof="1"/>
              <a:t>Ввод Значений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0" y="1280363"/>
            <a:ext cx="5580111" cy="4975493"/>
          </a:xfrm>
        </p:spPr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Продолжение работы с консольными программами – программа, использующая пользовательский ввод чисел и строк. </a:t>
            </a:r>
          </a:p>
          <a:p>
            <a:pPr>
              <a:spcBef>
                <a:spcPts val="0"/>
              </a:spcBef>
            </a:pPr>
            <a:endParaRPr lang="ru-RU" sz="1600" noProof="1"/>
          </a:p>
          <a:p>
            <a:pPr>
              <a:spcBef>
                <a:spcPts val="0"/>
              </a:spcBef>
            </a:pPr>
            <a:r>
              <a:rPr lang="ru-RU" sz="1600" noProof="1"/>
              <a:t>Кроме того, познакомился с использованием адресов и сохранением их в регистры.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5A90A-63FF-4A96-ADFD-6291806F6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noProof="0" dirty="0"/>
              <a:t>Ввод строк и чисел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F92CAF5-F6C4-427A-8234-6BEB9ADBEA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"/>
          <a:stretch/>
        </p:blipFill>
        <p:spPr>
          <a:xfrm>
            <a:off x="5580111" y="1007205"/>
            <a:ext cx="6611889" cy="58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 descr="графический объект заголовка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0" y="6255856"/>
            <a:ext cx="3727244" cy="571500"/>
            <a:chOff x="2673192" y="3171825"/>
            <a:chExt cx="3354518" cy="514350"/>
          </a:xfrm>
        </p:grpSpPr>
        <p:pic>
          <p:nvPicPr>
            <p:cNvPr id="20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21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911424" y="30644"/>
            <a:ext cx="5184577" cy="1249719"/>
          </a:xfrm>
        </p:spPr>
        <p:txBody>
          <a:bodyPr rtlCol="0"/>
          <a:lstStyle/>
          <a:p>
            <a:pPr rtl="0"/>
            <a:r>
              <a:rPr lang="ru-RU" noProof="1"/>
              <a:t>Побитовые Сдвиги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0" y="1280363"/>
            <a:ext cx="6657417" cy="4337189"/>
          </a:xfrm>
        </p:spPr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Программа, использующая команды побитовых сдвигов:</a:t>
            </a:r>
          </a:p>
          <a:p>
            <a:pPr marL="349758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shl </a:t>
            </a:r>
            <a:r>
              <a:rPr lang="ru-RU" sz="1600" noProof="1"/>
              <a:t>сдвигает на указанное количество бит влево </a:t>
            </a:r>
            <a:r>
              <a:rPr lang="en-US" sz="1600" noProof="1"/>
              <a:t>(shift left)</a:t>
            </a:r>
            <a:r>
              <a:rPr lang="ru-RU" sz="1600" noProof="1"/>
              <a:t>.</a:t>
            </a:r>
            <a:endParaRPr lang="en-US" sz="1600" noProof="1"/>
          </a:p>
          <a:p>
            <a:pPr marL="349758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shr </a:t>
            </a:r>
            <a:r>
              <a:rPr lang="ru-RU" sz="1600" noProof="1"/>
              <a:t>сдвигает на указанное количество бит вправо (</a:t>
            </a:r>
            <a:r>
              <a:rPr lang="en-US" sz="1600" noProof="1"/>
              <a:t>shift right).</a:t>
            </a:r>
            <a:endParaRPr lang="ru-RU" sz="1600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5A90A-63FF-4A96-ADFD-6291806F6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noProof="0" dirty="0"/>
              <a:t>Побитовые сдвиги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4077672-A3E5-4445-811E-E810776AE7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5"/>
          <a:stretch/>
        </p:blipFill>
        <p:spPr>
          <a:xfrm>
            <a:off x="6657417" y="1096332"/>
            <a:ext cx="5534583" cy="576166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фотография, экран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132113A4-261A-438C-B322-3C2A663F2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97" y="5617552"/>
            <a:ext cx="281979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 descr="графический объект заголовка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0" y="6255856"/>
            <a:ext cx="3727244" cy="571500"/>
            <a:chOff x="2673192" y="3171825"/>
            <a:chExt cx="3354518" cy="514350"/>
          </a:xfrm>
        </p:grpSpPr>
        <p:pic>
          <p:nvPicPr>
            <p:cNvPr id="20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21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708030" y="30644"/>
            <a:ext cx="4638674" cy="1249719"/>
          </a:xfrm>
        </p:spPr>
        <p:txBody>
          <a:bodyPr rtlCol="0"/>
          <a:lstStyle/>
          <a:p>
            <a:pPr rtl="0"/>
            <a:r>
              <a:rPr lang="ru-RU" noProof="1"/>
              <a:t>Генерация Файла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407368" y="1280363"/>
            <a:ext cx="11371923" cy="1839487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Ещё один пример – создание простого текстового файла с помощью простой </a:t>
            </a:r>
            <a:r>
              <a:rPr lang="en-US" sz="1600" noProof="1"/>
              <a:t>FASM-</a:t>
            </a:r>
            <a:r>
              <a:rPr lang="ru-RU" sz="1600" noProof="1"/>
              <a:t>программы.</a:t>
            </a:r>
          </a:p>
          <a:p>
            <a:pPr>
              <a:spcBef>
                <a:spcPts val="0"/>
              </a:spcBef>
            </a:pPr>
            <a:endParaRPr lang="ru-RU" sz="1600" noProof="1"/>
          </a:p>
          <a:p>
            <a:pPr>
              <a:spcBef>
                <a:spcPts val="0"/>
              </a:spcBef>
            </a:pPr>
            <a:r>
              <a:rPr lang="ru-RU" sz="1600" noProof="1"/>
              <a:t>В файл помещается фраза </a:t>
            </a:r>
            <a:r>
              <a:rPr lang="en-US" sz="1600" noProof="1"/>
              <a:t>“London is the capital of Great Britain.”</a:t>
            </a:r>
            <a:endParaRPr lang="ru-RU" sz="1600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5A90A-63FF-4A96-ADFD-6291806F6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noProof="0" dirty="0"/>
              <a:t>Создание файла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7027184-52C6-4716-BA88-6AC7DEC12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191298"/>
            <a:ext cx="7640116" cy="2857899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B094FAD-CCEE-4349-9DDC-F65AC7EEA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60" y="3119850"/>
            <a:ext cx="308653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 descr="графический объект заголовка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0" y="6255856"/>
            <a:ext cx="3727244" cy="571500"/>
            <a:chOff x="2673192" y="3171825"/>
            <a:chExt cx="3354518" cy="514350"/>
          </a:xfrm>
        </p:grpSpPr>
        <p:pic>
          <p:nvPicPr>
            <p:cNvPr id="20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21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708030" y="30644"/>
            <a:ext cx="4638674" cy="1249719"/>
          </a:xfrm>
        </p:spPr>
        <p:txBody>
          <a:bodyPr rtlCol="0"/>
          <a:lstStyle/>
          <a:p>
            <a:pPr rtl="0"/>
            <a:r>
              <a:rPr lang="ru-RU" noProof="1"/>
              <a:t>Калькулятор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0" y="1280364"/>
            <a:ext cx="6425236" cy="4582024"/>
          </a:xfrm>
        </p:spPr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Следующий пример – калькулятор с 5 операциями: сложением, вычитанием, умножением, делением и делением с остатком.</a:t>
            </a:r>
          </a:p>
          <a:p>
            <a:pPr>
              <a:spcBef>
                <a:spcPts val="0"/>
              </a:spcBef>
            </a:pPr>
            <a:endParaRPr lang="ru-RU" sz="1600" noProof="1"/>
          </a:p>
          <a:p>
            <a:pPr>
              <a:spcBef>
                <a:spcPts val="0"/>
              </a:spcBef>
            </a:pPr>
            <a:r>
              <a:rPr lang="ru-RU" sz="1600" noProof="1"/>
              <a:t>Деление с помощью </a:t>
            </a:r>
            <a:r>
              <a:rPr lang="en-US" sz="1600" noProof="1"/>
              <a:t>“/” </a:t>
            </a:r>
            <a:r>
              <a:rPr lang="ru-RU" sz="1600" noProof="1"/>
              <a:t>работает как вещественное деление.</a:t>
            </a:r>
          </a:p>
          <a:p>
            <a:pPr>
              <a:spcBef>
                <a:spcPts val="0"/>
              </a:spcBef>
            </a:pPr>
            <a:r>
              <a:rPr lang="ru-RU" sz="1600" noProof="1"/>
              <a:t>Деление с остатком с помощью </a:t>
            </a:r>
            <a:r>
              <a:rPr lang="en-US" sz="1600" noProof="1"/>
              <a:t>“%” </a:t>
            </a:r>
            <a:r>
              <a:rPr lang="ru-RU" sz="1600" noProof="1"/>
              <a:t>выводит целую часть и остаток в виде десятичной дроби.</a:t>
            </a:r>
            <a:endParaRPr lang="en-US" sz="1600" noProof="1"/>
          </a:p>
          <a:p>
            <a:pPr>
              <a:spcBef>
                <a:spcPts val="0"/>
              </a:spcBef>
            </a:pPr>
            <a:endParaRPr lang="en-US" sz="1600" noProof="1"/>
          </a:p>
          <a:p>
            <a:pPr>
              <a:spcBef>
                <a:spcPts val="0"/>
              </a:spcBef>
            </a:pPr>
            <a:r>
              <a:rPr lang="ru-RU" sz="1600" noProof="1"/>
              <a:t>При попытке поделить на 0 с остатком выводится результат </a:t>
            </a:r>
            <a:r>
              <a:rPr lang="en-US" sz="1600" noProof="1"/>
              <a:t>“infinity”.</a:t>
            </a:r>
            <a:endParaRPr lang="ru-RU" sz="1600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5A90A-63FF-4A96-ADFD-6291806F6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noProof="0" dirty="0"/>
              <a:t>Калькулятор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A0DC65D-BDCF-4CA4-8EEE-6ACB56A535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5"/>
          <a:stretch/>
        </p:blipFill>
        <p:spPr>
          <a:xfrm>
            <a:off x="6425236" y="1071287"/>
            <a:ext cx="5745503" cy="577885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, оранжевый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6668F739-FC50-408E-9A60-2726069DB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01" y="1556792"/>
            <a:ext cx="2734057" cy="819264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часы, фотография, экран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8276204F-9833-4518-91AD-3709EA927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36" y="3562879"/>
            <a:ext cx="2562583" cy="1066949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часы, фотография, экран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0BD41790-832A-4394-98FC-89B7717481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1" y="4727204"/>
            <a:ext cx="2657846" cy="93358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снимок экрана, монитор, фотография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BFAE1B3-D8F9-4B39-9B53-C241C9124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06" y="2531256"/>
            <a:ext cx="2514951" cy="876422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снимок экрана, часы, экран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52E9A239-B01F-4A17-B402-172B8ED0F0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63" y="5758160"/>
            <a:ext cx="2819794" cy="943107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снимок экрана, экран, закрыть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764BE7B0-57D7-4163-90AF-78B1E1861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80" y="5862387"/>
            <a:ext cx="231489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1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8715333" y="739422"/>
            <a:ext cx="3459249" cy="1555945"/>
          </a:xfrm>
        </p:spPr>
        <p:txBody>
          <a:bodyPr rtlCol="0"/>
          <a:lstStyle/>
          <a:p>
            <a:pPr rtl="0"/>
            <a:r>
              <a:rPr lang="ru-RU" noProof="1"/>
              <a:t>Случайный Массив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7413250" y="2154675"/>
            <a:ext cx="4761332" cy="3074322"/>
          </a:xfrm>
        </p:spPr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noProof="1"/>
              <a:t>Пример генерации массива случайной длины. </a:t>
            </a:r>
          </a:p>
          <a:p>
            <a:pPr>
              <a:spcBef>
                <a:spcPts val="0"/>
              </a:spcBef>
            </a:pPr>
            <a:r>
              <a:rPr lang="ru-RU" sz="1600" noProof="1"/>
              <a:t>Каждый раз выводится размер массива и количество чётных элементов в нём.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5A90A-63FF-4A96-ADFD-6291806F6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noProof="0" dirty="0"/>
              <a:t>Генерация массива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9</a:t>
            </a:fld>
            <a:endParaRPr lang="ru-RU" noProof="0"/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4413E50-B275-45D3-9FEB-3774B0728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3"/>
            <a:ext cx="5325218" cy="678274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онитор, экран, сидит, сторона&#10;&#10;Автоматически созданное описание">
            <a:extLst>
              <a:ext uri="{FF2B5EF4-FFF2-40B4-BE49-F238E27FC236}">
                <a16:creationId xmlns:a16="http://schemas.microsoft.com/office/drawing/2014/main" id="{F0D47AFF-410D-48FA-B222-F22887701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788745"/>
            <a:ext cx="4410691" cy="226726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, фотография, сиди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A2B43F7C-40B3-470D-90B8-27307A63C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32" y="5228998"/>
            <a:ext cx="729716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83_TF10167107" id="{A64529CA-8215-4B34-B060-905C53EEF921}" vid="{D02D098C-5659-410C-AC74-1FD1ADFA20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8">
    <a:dk1>
      <a:sysClr val="windowText" lastClr="000000"/>
    </a:dk1>
    <a:lt1>
      <a:sysClr val="window" lastClr="FFFFFF"/>
    </a:lt1>
    <a:dk2>
      <a:srgbClr val="262626"/>
    </a:dk2>
    <a:lt2>
      <a:srgbClr val="F2F2F2"/>
    </a:lt2>
    <a:accent1>
      <a:srgbClr val="C94C25"/>
    </a:accent1>
    <a:accent2>
      <a:srgbClr val="EA8640"/>
    </a:accent2>
    <a:accent3>
      <a:srgbClr val="99D9E7"/>
    </a:accent3>
    <a:accent4>
      <a:srgbClr val="FAB17B"/>
    </a:accent4>
    <a:accent5>
      <a:srgbClr val="21B8B3"/>
    </a:accent5>
    <a:accent6>
      <a:srgbClr val="F3786E"/>
    </a:accent6>
    <a:hlink>
      <a:srgbClr val="646567"/>
    </a:hlink>
    <a:folHlink>
      <a:srgbClr val="6465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353</Words>
  <Application>Microsoft Office PowerPoint</Application>
  <PresentationFormat>Широкоэкранный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 2</vt:lpstr>
      <vt:lpstr>Яркая</vt:lpstr>
      <vt:lpstr>Домашняя Работа №1</vt:lpstr>
      <vt:lpstr>Ссылка на РАБОТУ</vt:lpstr>
      <vt:lpstr>Среда Разработки</vt:lpstr>
      <vt:lpstr>Hello World</vt:lpstr>
      <vt:lpstr>Ввод Значений</vt:lpstr>
      <vt:lpstr>Побитовые Сдвиги</vt:lpstr>
      <vt:lpstr>Генерация Файла</vt:lpstr>
      <vt:lpstr>Калькулятор</vt:lpstr>
      <vt:lpstr>Случайный Массив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Домашняя Работа №1</dc:title>
  <dc:creator>Сагалов Даниил Денисович</dc:creator>
  <cp:lastModifiedBy>Сагалов Даниил Денисович</cp:lastModifiedBy>
  <cp:revision>21</cp:revision>
  <dcterms:created xsi:type="dcterms:W3CDTF">2020-09-13T19:15:05Z</dcterms:created>
  <dcterms:modified xsi:type="dcterms:W3CDTF">2020-09-17T20:48:47Z</dcterms:modified>
</cp:coreProperties>
</file>