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3"/>
  </p:notesMasterIdLst>
  <p:sldIdLst>
    <p:sldId id="257" r:id="rId2"/>
    <p:sldId id="256" r:id="rId3"/>
    <p:sldId id="317" r:id="rId4"/>
    <p:sldId id="387" r:id="rId5"/>
    <p:sldId id="318" r:id="rId6"/>
    <p:sldId id="319" r:id="rId7"/>
    <p:sldId id="389" r:id="rId8"/>
    <p:sldId id="320" r:id="rId9"/>
    <p:sldId id="388" r:id="rId10"/>
    <p:sldId id="321" r:id="rId11"/>
    <p:sldId id="316" r:id="rId12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Optical </a:t>
            </a:r>
            <a:r>
              <a:rPr lang="pl-PL" dirty="0" err="1"/>
              <a:t>Character</a:t>
            </a:r>
            <a:r>
              <a:rPr lang="pl-PL" dirty="0"/>
              <a:t> </a:t>
            </a:r>
            <a:r>
              <a:rPr lang="pl-PL" dirty="0" err="1"/>
              <a:t>Recognition</a:t>
            </a:r>
            <a:r>
              <a:rPr lang="pl-PL" dirty="0"/>
              <a:t> with Auto </a:t>
            </a:r>
            <a:r>
              <a:rPr lang="pl-PL" dirty="0" err="1"/>
              <a:t>segmentation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9" y="998847"/>
            <a:ext cx="42655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possibility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verification</a:t>
            </a:r>
            <a:r>
              <a:rPr lang="pl-PL" sz="1200" dirty="0"/>
              <a:t> </a:t>
            </a:r>
            <a:r>
              <a:rPr lang="pl-PL" sz="1200" dirty="0" err="1"/>
              <a:t>method</a:t>
            </a:r>
            <a:r>
              <a:rPr lang="pl-PL" sz="1200" dirty="0"/>
              <a:t> on the </a:t>
            </a:r>
            <a:r>
              <a:rPr lang="pl-PL" sz="1200" dirty="0" err="1"/>
              <a:t>read</a:t>
            </a:r>
            <a:r>
              <a:rPr lang="pl-PL" sz="1200" dirty="0"/>
              <a:t> </a:t>
            </a:r>
            <a:r>
              <a:rPr lang="pl-PL" sz="1200" dirty="0" err="1"/>
              <a:t>characters</a:t>
            </a:r>
            <a:r>
              <a:rPr lang="pl-PL" sz="1200" dirty="0"/>
              <a:t>.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whether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Confidence</a:t>
            </a:r>
            <a:r>
              <a:rPr lang="pl-PL" sz="1200" dirty="0"/>
              <a:t>, </a:t>
            </a:r>
            <a:r>
              <a:rPr lang="pl-PL" sz="1200" dirty="0" err="1"/>
              <a:t>Expression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of </a:t>
            </a:r>
            <a:r>
              <a:rPr lang="pl-PL" sz="1200" dirty="0" err="1"/>
              <a:t>them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Confidence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Confidence</a:t>
            </a:r>
            <a:r>
              <a:rPr lang="pl-PL" sz="1200" dirty="0"/>
              <a:t> –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confidence</a:t>
            </a:r>
            <a:r>
              <a:rPr lang="pl-PL" sz="1200" dirty="0"/>
              <a:t> (</a:t>
            </a:r>
            <a:r>
              <a:rPr lang="pl-PL" sz="1200" dirty="0" err="1"/>
              <a:t>probability</a:t>
            </a:r>
            <a:r>
              <a:rPr lang="pl-PL" sz="1200" dirty="0"/>
              <a:t>) of the </a:t>
            </a:r>
            <a:r>
              <a:rPr lang="pl-PL" sz="1200" dirty="0" err="1"/>
              <a:t>character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below</a:t>
            </a:r>
            <a:r>
              <a:rPr lang="pl-PL" sz="1200" dirty="0"/>
              <a:t> 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value</a:t>
            </a:r>
            <a:r>
              <a:rPr lang="pl-PL" sz="1200" dirty="0"/>
              <a:t> </a:t>
            </a:r>
            <a:r>
              <a:rPr lang="pl-PL" sz="1200" dirty="0" err="1"/>
              <a:t>SpecialCharacter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</a:t>
            </a:r>
            <a:r>
              <a:rPr lang="pl-PL" sz="1200" dirty="0" err="1"/>
              <a:t>instead</a:t>
            </a:r>
            <a:r>
              <a:rPr lang="pl-PL" sz="1200" dirty="0"/>
              <a:t> of </a:t>
            </a:r>
            <a:r>
              <a:rPr lang="pl-PL" sz="1200" dirty="0" err="1"/>
              <a:t>read</a:t>
            </a:r>
            <a:r>
              <a:rPr lang="pl-PL" sz="1200" dirty="0"/>
              <a:t> </a:t>
            </a:r>
            <a:r>
              <a:rPr lang="pl-PL" sz="1200" dirty="0" err="1"/>
              <a:t>character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SpecialCharacter</a:t>
            </a:r>
            <a:r>
              <a:rPr lang="pl-PL" sz="1200" dirty="0"/>
              <a:t> – </a:t>
            </a:r>
            <a:r>
              <a:rPr lang="pl-PL" sz="1200" dirty="0" err="1"/>
              <a:t>special</a:t>
            </a:r>
            <a:r>
              <a:rPr lang="pl-PL" sz="1200" dirty="0"/>
              <a:t> </a:t>
            </a:r>
            <a:r>
              <a:rPr lang="pl-PL" sz="1200" dirty="0" err="1"/>
              <a:t>character</a:t>
            </a:r>
            <a:r>
              <a:rPr lang="pl-PL" sz="1200" dirty="0"/>
              <a:t> </a:t>
            </a:r>
            <a:r>
              <a:rPr lang="pl-PL" sz="1200" dirty="0" err="1"/>
              <a:t>which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replace</a:t>
            </a:r>
            <a:r>
              <a:rPr lang="pl-PL" sz="1200" dirty="0"/>
              <a:t> </a:t>
            </a:r>
            <a:r>
              <a:rPr lang="pl-PL" sz="1200" dirty="0" err="1"/>
              <a:t>character</a:t>
            </a:r>
            <a:r>
              <a:rPr lang="pl-PL" sz="1200" dirty="0"/>
              <a:t> with </a:t>
            </a:r>
            <a:r>
              <a:rPr lang="pl-PL" sz="1200" dirty="0" err="1"/>
              <a:t>low</a:t>
            </a:r>
            <a:r>
              <a:rPr lang="pl-PL" sz="1200" dirty="0"/>
              <a:t> </a:t>
            </a:r>
            <a:r>
              <a:rPr lang="pl-PL" sz="1200" dirty="0" err="1"/>
              <a:t>cofidence</a:t>
            </a:r>
            <a:r>
              <a:rPr lang="pl-PL" sz="1200" dirty="0"/>
              <a:t> </a:t>
            </a:r>
            <a:r>
              <a:rPr lang="pl-PL" sz="1200" dirty="0" err="1"/>
              <a:t>value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Expression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RegularExpression</a:t>
            </a:r>
            <a:r>
              <a:rPr lang="pl-PL" sz="1200" dirty="0"/>
              <a:t> – </a:t>
            </a:r>
            <a:r>
              <a:rPr lang="pl-PL" sz="1200" dirty="0" err="1"/>
              <a:t>word</a:t>
            </a:r>
            <a:r>
              <a:rPr lang="pl-PL" sz="1200" dirty="0"/>
              <a:t> </a:t>
            </a:r>
            <a:r>
              <a:rPr lang="pl-PL" sz="1200" dirty="0" err="1"/>
              <a:t>structure</a:t>
            </a:r>
            <a:r>
              <a:rPr lang="pl-PL" sz="1200" dirty="0"/>
              <a:t> (for </a:t>
            </a:r>
            <a:r>
              <a:rPr lang="pl-PL" sz="1200" dirty="0" err="1"/>
              <a:t>more</a:t>
            </a:r>
            <a:r>
              <a:rPr lang="pl-PL" sz="1200" dirty="0"/>
              <a:t> </a:t>
            </a:r>
            <a:r>
              <a:rPr lang="pl-PL" sz="1200" dirty="0" err="1"/>
              <a:t>details</a:t>
            </a:r>
            <a:r>
              <a:rPr lang="pl-PL" sz="1200" dirty="0"/>
              <a:t> and </a:t>
            </a:r>
            <a:r>
              <a:rPr lang="pl-PL" sz="1200" dirty="0" err="1"/>
              <a:t>examples</a:t>
            </a:r>
            <a:r>
              <a:rPr lang="pl-PL" sz="1200" dirty="0"/>
              <a:t> </a:t>
            </a:r>
            <a:r>
              <a:rPr lang="pl-PL" sz="1200" dirty="0" err="1"/>
              <a:t>refer</a:t>
            </a:r>
            <a:r>
              <a:rPr lang="pl-PL" sz="1200" dirty="0"/>
              <a:t> to BVS Cockpit manual)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NumAlternatives</a:t>
            </a:r>
            <a:r>
              <a:rPr lang="pl-PL" sz="1200" dirty="0"/>
              <a:t> – </a:t>
            </a:r>
            <a:r>
              <a:rPr lang="pl-PL" sz="1200" dirty="0" err="1"/>
              <a:t>how</a:t>
            </a:r>
            <a:r>
              <a:rPr lang="pl-PL" sz="1200" dirty="0"/>
              <a:t> </a:t>
            </a:r>
            <a:r>
              <a:rPr lang="pl-PL" sz="1200" dirty="0" err="1"/>
              <a:t>many</a:t>
            </a:r>
            <a:r>
              <a:rPr lang="pl-PL" sz="1200" dirty="0"/>
              <a:t> </a:t>
            </a:r>
            <a:r>
              <a:rPr lang="pl-PL" sz="1200" dirty="0" err="1"/>
              <a:t>next</a:t>
            </a:r>
            <a:r>
              <a:rPr lang="pl-PL" sz="1200" dirty="0"/>
              <a:t> (</a:t>
            </a:r>
            <a:r>
              <a:rPr lang="pl-PL" sz="1200" dirty="0" err="1"/>
              <a:t>alternative</a:t>
            </a:r>
            <a:r>
              <a:rPr lang="pl-PL" sz="1200" dirty="0"/>
              <a:t>/with </a:t>
            </a:r>
            <a:r>
              <a:rPr lang="pl-PL" sz="1200" dirty="0" err="1"/>
              <a:t>lower</a:t>
            </a:r>
            <a:r>
              <a:rPr lang="pl-PL" sz="1200" dirty="0"/>
              <a:t> </a:t>
            </a:r>
            <a:r>
              <a:rPr lang="pl-PL" sz="1200" dirty="0" err="1"/>
              <a:t>confidence</a:t>
            </a:r>
            <a:r>
              <a:rPr lang="pl-PL" sz="1200" dirty="0"/>
              <a:t>)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taken</a:t>
            </a:r>
            <a:r>
              <a:rPr lang="pl-PL" sz="1200" dirty="0"/>
              <a:t> </a:t>
            </a:r>
            <a:r>
              <a:rPr lang="pl-PL" sz="1200" dirty="0" err="1"/>
              <a:t>into</a:t>
            </a:r>
            <a:r>
              <a:rPr lang="pl-PL" sz="1200" dirty="0"/>
              <a:t> </a:t>
            </a:r>
            <a:r>
              <a:rPr lang="pl-PL" sz="1200" dirty="0" err="1"/>
              <a:t>consideration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character</a:t>
            </a:r>
            <a:r>
              <a:rPr lang="pl-PL" sz="1200" dirty="0"/>
              <a:t> with </a:t>
            </a:r>
            <a:r>
              <a:rPr lang="pl-PL" sz="1200" dirty="0" err="1"/>
              <a:t>best</a:t>
            </a:r>
            <a:r>
              <a:rPr lang="pl-PL" sz="1200" dirty="0"/>
              <a:t> </a:t>
            </a:r>
            <a:r>
              <a:rPr lang="pl-PL" sz="1200" dirty="0" err="1"/>
              <a:t>confidence</a:t>
            </a:r>
            <a:r>
              <a:rPr lang="pl-PL" sz="1200" dirty="0"/>
              <a:t> </a:t>
            </a:r>
            <a:r>
              <a:rPr lang="pl-PL" sz="1200" dirty="0" err="1"/>
              <a:t>does</a:t>
            </a:r>
            <a:r>
              <a:rPr lang="pl-PL" sz="1200" dirty="0"/>
              <a:t> not </a:t>
            </a:r>
            <a:r>
              <a:rPr lang="pl-PL" sz="1200" dirty="0" err="1"/>
              <a:t>match</a:t>
            </a:r>
            <a:r>
              <a:rPr lang="pl-PL" sz="1200" dirty="0"/>
              <a:t> the </a:t>
            </a:r>
            <a:r>
              <a:rPr lang="pl-PL" sz="1200" dirty="0" err="1"/>
              <a:t>regular</a:t>
            </a:r>
            <a:r>
              <a:rPr lang="pl-PL" sz="1200" dirty="0"/>
              <a:t> </a:t>
            </a:r>
            <a:r>
              <a:rPr lang="pl-PL" sz="1200" dirty="0" err="1"/>
              <a:t>expression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NumCorrections</a:t>
            </a:r>
            <a:r>
              <a:rPr lang="pl-PL" sz="1200" dirty="0"/>
              <a:t> – </a:t>
            </a:r>
            <a:r>
              <a:rPr lang="pl-PL" sz="1200" dirty="0" err="1"/>
              <a:t>how</a:t>
            </a:r>
            <a:r>
              <a:rPr lang="pl-PL" sz="1200" dirty="0"/>
              <a:t> </a:t>
            </a:r>
            <a:r>
              <a:rPr lang="pl-PL" sz="1200" dirty="0" err="1"/>
              <a:t>many</a:t>
            </a:r>
            <a:r>
              <a:rPr lang="pl-PL" sz="1200" dirty="0"/>
              <a:t> </a:t>
            </a:r>
            <a:r>
              <a:rPr lang="pl-PL" sz="1200" dirty="0" err="1"/>
              <a:t>corrections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endParaRPr lang="pl-PL" sz="1200" dirty="0"/>
          </a:p>
          <a:p>
            <a:pPr algn="just"/>
            <a:r>
              <a:rPr lang="pl-PL" sz="1200" dirty="0"/>
              <a:t>Read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Expression</a:t>
            </a:r>
            <a:r>
              <a:rPr lang="pl-PL" sz="1200" dirty="0"/>
              <a:t> </a:t>
            </a:r>
            <a:r>
              <a:rPr lang="pl-PL" sz="1200" dirty="0" err="1"/>
              <a:t>verification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in Word </a:t>
            </a:r>
            <a:r>
              <a:rPr lang="pl-PL" sz="1200" dirty="0" err="1"/>
              <a:t>variable</a:t>
            </a:r>
            <a:r>
              <a:rPr lang="pl-PL" sz="1200" dirty="0"/>
              <a:t>. 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</a:t>
            </a:r>
            <a:r>
              <a:rPr lang="pl-PL" sz="1200" dirty="0" err="1"/>
              <a:t>option</a:t>
            </a:r>
            <a:r>
              <a:rPr lang="pl-PL" sz="1200" dirty="0"/>
              <a:t> </a:t>
            </a:r>
            <a:r>
              <a:rPr lang="pl-PL" sz="1200" dirty="0" err="1"/>
              <a:t>all</a:t>
            </a:r>
            <a:r>
              <a:rPr lang="pl-PL" sz="1200" dirty="0"/>
              <a:t> of the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not </a:t>
            </a:r>
            <a:r>
              <a:rPr lang="pl-PL" sz="1200" dirty="0" err="1"/>
              <a:t>change</a:t>
            </a:r>
            <a:r>
              <a:rPr lang="pl-PL" sz="1200" dirty="0"/>
              <a:t> </a:t>
            </a:r>
            <a:r>
              <a:rPr lang="pl-PL" sz="1200" dirty="0" err="1"/>
              <a:t>anything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/>
              <a:t>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92CEB73-0DD8-48AD-BFF7-3492F87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76" y="913284"/>
            <a:ext cx="3857625" cy="233362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5412A0C-76A0-44B2-B8F3-6CCAF71EB3D5}"/>
              </a:ext>
            </a:extLst>
          </p:cNvPr>
          <p:cNvSpPr/>
          <p:nvPr/>
        </p:nvSpPr>
        <p:spPr>
          <a:xfrm>
            <a:off x="6514107" y="913284"/>
            <a:ext cx="2251394" cy="10081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FC4EAF9-3DA5-486B-ABE9-145A24114B60}"/>
              </a:ext>
            </a:extLst>
          </p:cNvPr>
          <p:cNvCxnSpPr>
            <a:cxnSpLocks/>
          </p:cNvCxnSpPr>
          <p:nvPr/>
        </p:nvCxnSpPr>
        <p:spPr>
          <a:xfrm>
            <a:off x="4644009" y="1273324"/>
            <a:ext cx="1725586" cy="1290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BEFBC40D-4F42-40CA-A1A0-5613643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75" y="3670151"/>
            <a:ext cx="31718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16BD7C6-6F36-4B75-8F3E-F6D2E937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43" y="1425472"/>
            <a:ext cx="6985265" cy="414504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OCR_Auto.hdev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223356" y="2641476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578322" y="2065412"/>
            <a:ext cx="849661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053480" cy="12613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849661" cy="729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A7394C1-15CD-4AF8-B7E3-C14DAC02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425472"/>
            <a:ext cx="7920880" cy="383676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</a:t>
            </a:r>
            <a:r>
              <a:rPr lang="pl-PL" sz="1200" dirty="0" err="1"/>
              <a:t>once</a:t>
            </a:r>
            <a:r>
              <a:rPr lang="pl-PL" sz="1200" dirty="0"/>
              <a:t> </a:t>
            </a:r>
            <a:r>
              <a:rPr lang="pl-PL" sz="1200" dirty="0" err="1"/>
              <a:t>again</a:t>
            </a:r>
            <a:r>
              <a:rPr lang="pl-PL" sz="1200" dirty="0"/>
              <a:t>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OCR_Serialized.bin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1907704" y="2749488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527750" y="2353444"/>
            <a:ext cx="849661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881844" cy="14413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881844" cy="10202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D1C60EDB-FFC0-4886-9706-E62B2825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0" y="1561356"/>
            <a:ext cx="7164288" cy="371056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Set the AOI to the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read</a:t>
            </a:r>
            <a:r>
              <a:rPr lang="pl-PL" sz="1200" dirty="0"/>
              <a:t>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>
            <a:off x="1214754" y="1310414"/>
            <a:ext cx="2061102" cy="8990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Height – height of the characters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(in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Width – width of the characters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(in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StrokeWidth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stroke width of the characters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(in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Polarity – polarity of the characters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MaxLineNumber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number of text lines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UppercaseOnly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uppercase characters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IsDotprint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dot-printed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IsImprinted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imprinted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ReturnPunctuation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punctuation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marks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ReturnSeparators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separators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AddFragments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– segment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(for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dot on the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„i”)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MinFragmentSize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minimum area of fragment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BaseLineTolerance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– m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aximum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base line deviation of the characters (in percent of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eight)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EliminateHorizontalLines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eliminate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long horizontal structures close to the text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EliminateBorderBlobs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eliminate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regions that are touching the border of the image domain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D82FF68-BFE3-4569-9FE9-59DC25842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1"/>
          <a:stretch/>
        </p:blipFill>
        <p:spPr>
          <a:xfrm>
            <a:off x="5796136" y="1025362"/>
            <a:ext cx="3152775" cy="42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UseOrientation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automatically determines the orientation of text and aligns the image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UseSlant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automatically determines the slant of characters and aligns the image</a:t>
            </a:r>
          </a:p>
          <a:p>
            <a:pPr algn="just"/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B644D98-E26E-4047-8988-A88923B56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059"/>
          <a:stretch/>
        </p:blipFill>
        <p:spPr>
          <a:xfrm>
            <a:off x="4139952" y="1489349"/>
            <a:ext cx="2019300" cy="432048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CC7188A7-0CF0-4544-A8DB-6B13886D55D1}"/>
              </a:ext>
            </a:extLst>
          </p:cNvPr>
          <p:cNvSpPr/>
          <p:nvPr/>
        </p:nvSpPr>
        <p:spPr>
          <a:xfrm>
            <a:off x="5796136" y="1417340"/>
            <a:ext cx="288032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8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3672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Choose Font from drop-down list box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en-US" sz="1200" dirty="0"/>
              <a:t>If you want to use your trained font </a:t>
            </a:r>
            <a:r>
              <a:rPr lang="pl-PL" sz="1200" dirty="0"/>
              <a:t>s</a:t>
            </a:r>
            <a:r>
              <a:rPr lang="en-US" sz="1200" dirty="0"/>
              <a:t>et Path in which new font </a:t>
            </a:r>
            <a:r>
              <a:rPr lang="pl-PL" sz="1200" dirty="0"/>
              <a:t>was </a:t>
            </a:r>
            <a:r>
              <a:rPr lang="en-US" sz="1200" dirty="0"/>
              <a:t>save</a:t>
            </a:r>
            <a:r>
              <a:rPr lang="pl-PL" sz="1200" dirty="0"/>
              <a:t>d.</a:t>
            </a:r>
            <a:endParaRPr lang="en-US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PC version you can set any path you want (for example: "C:/Users/User/Desktop/„</a:t>
            </a:r>
            <a:r>
              <a:rPr lang="pl-PL" sz="1200" dirty="0"/>
              <a:t>)</a:t>
            </a:r>
            <a:r>
              <a:rPr lang="en-US" sz="1200" dirty="0"/>
              <a:t>.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in SVC you have to set path in “/data/</a:t>
            </a:r>
            <a:r>
              <a:rPr lang="en-US" sz="1200" dirty="0" err="1"/>
              <a:t>icsServer</a:t>
            </a:r>
            <a:r>
              <a:rPr lang="en-US" sz="1200" dirty="0"/>
              <a:t>/share/images/”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in SC you have to set path in “../images/”</a:t>
            </a:r>
            <a:endParaRPr lang="pl-PL" sz="1200" dirty="0"/>
          </a:p>
          <a:p>
            <a:pPr algn="just"/>
            <a:r>
              <a:rPr lang="en-US" sz="1200" dirty="0"/>
              <a:t>Be sure that the folder exist</a:t>
            </a:r>
            <a:r>
              <a:rPr lang="pl-PL" sz="1200" dirty="0"/>
              <a:t>s</a:t>
            </a:r>
            <a:r>
              <a:rPr lang="en-US" sz="1200" dirty="0"/>
              <a:t>.</a:t>
            </a:r>
          </a:p>
          <a:p>
            <a:pPr algn="just"/>
            <a:r>
              <a:rPr lang="pl-PL" sz="1200" dirty="0"/>
              <a:t>Be </a:t>
            </a:r>
            <a:r>
              <a:rPr lang="pl-PL" sz="1200" dirty="0" err="1"/>
              <a:t>sure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 blank </a:t>
            </a:r>
            <a:r>
              <a:rPr lang="pl-PL" sz="1200" dirty="0" err="1"/>
              <a:t>spaces</a:t>
            </a:r>
            <a:r>
              <a:rPr lang="pl-PL" sz="1200" dirty="0"/>
              <a:t>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path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better</a:t>
            </a:r>
            <a:r>
              <a:rPr lang="pl-PL" sz="1200" dirty="0"/>
              <a:t> to </a:t>
            </a:r>
            <a:r>
              <a:rPr lang="pl-PL" sz="1200" dirty="0" err="1"/>
              <a:t>type</a:t>
            </a:r>
            <a:r>
              <a:rPr lang="pl-PL" sz="1200" dirty="0"/>
              <a:t> in the </a:t>
            </a:r>
            <a:r>
              <a:rPr lang="pl-PL" sz="1200" dirty="0" err="1"/>
              <a:t>path</a:t>
            </a:r>
            <a:r>
              <a:rPr lang="pl-PL" sz="1200" dirty="0"/>
              <a:t> in the </a:t>
            </a:r>
            <a:r>
              <a:rPr lang="pl-PL" sz="1200" dirty="0" err="1"/>
              <a:t>box</a:t>
            </a:r>
            <a:r>
              <a:rPr lang="pl-PL" sz="1200" dirty="0"/>
              <a:t> from </a:t>
            </a:r>
            <a:r>
              <a:rPr lang="pl-PL" sz="1200" dirty="0" err="1"/>
              <a:t>scratch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copying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because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may</a:t>
            </a:r>
            <a:r>
              <a:rPr lang="pl-PL" sz="1200" dirty="0"/>
              <a:t> </a:t>
            </a:r>
            <a:r>
              <a:rPr lang="pl-PL" sz="1200" dirty="0" err="1"/>
              <a:t>cause</a:t>
            </a:r>
            <a:r>
              <a:rPr lang="pl-PL" sz="1200" dirty="0"/>
              <a:t> </a:t>
            </a:r>
            <a:r>
              <a:rPr lang="pl-PL" sz="1200" dirty="0" err="1"/>
              <a:t>various</a:t>
            </a:r>
            <a:r>
              <a:rPr lang="pl-PL" sz="1200" dirty="0"/>
              <a:t> </a:t>
            </a:r>
            <a:r>
              <a:rPr lang="pl-PL" sz="1200" dirty="0" err="1"/>
              <a:t>problems</a:t>
            </a:r>
            <a:r>
              <a:rPr lang="pl-PL" sz="1200" dirty="0"/>
              <a:t>.</a:t>
            </a:r>
          </a:p>
          <a:p>
            <a:pPr algn="just"/>
            <a:r>
              <a:rPr lang="en-US" sz="1200" dirty="0"/>
              <a:t>Click “Execute” on the right of “</a:t>
            </a:r>
            <a:r>
              <a:rPr lang="en-US" sz="1200" dirty="0" err="1"/>
              <a:t>LoadFont</a:t>
            </a:r>
            <a:r>
              <a:rPr lang="en-US" sz="1200" dirty="0"/>
              <a:t>” to load chosen font.</a:t>
            </a:r>
            <a:endParaRPr lang="pl-PL" sz="1200" dirty="0"/>
          </a:p>
          <a:p>
            <a:pPr algn="just"/>
            <a:endParaRPr lang="en-US" sz="1200" dirty="0"/>
          </a:p>
          <a:p>
            <a:pPr algn="just"/>
            <a:endParaRPr lang="pl-PL" sz="1200" dirty="0"/>
          </a:p>
          <a:p>
            <a:endParaRPr lang="pl-PL" sz="12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4E79F79-33EE-4217-9324-781AB242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23" y="625252"/>
            <a:ext cx="4134941" cy="326192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7C45FEA-8B2F-4C7B-BA2A-D35FEA7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4585692"/>
            <a:ext cx="7991475" cy="638175"/>
          </a:xfrm>
          <a:prstGeom prst="rect">
            <a:avLst/>
          </a:prstGeom>
        </p:spPr>
      </p:pic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A96BDCC8-46ED-4730-AE54-E09D97BBF717}"/>
              </a:ext>
            </a:extLst>
          </p:cNvPr>
          <p:cNvSpPr/>
          <p:nvPr/>
        </p:nvSpPr>
        <p:spPr>
          <a:xfrm>
            <a:off x="4616605" y="691376"/>
            <a:ext cx="3843454" cy="2587083"/>
          </a:xfrm>
          <a:custGeom>
            <a:avLst/>
            <a:gdLst>
              <a:gd name="connsiteX0" fmla="*/ 0 w 3843454"/>
              <a:gd name="connsiteY0" fmla="*/ 0 h 2587083"/>
              <a:gd name="connsiteX1" fmla="*/ 3843454 w 3843454"/>
              <a:gd name="connsiteY1" fmla="*/ 0 h 2587083"/>
              <a:gd name="connsiteX2" fmla="*/ 3843454 w 3843454"/>
              <a:gd name="connsiteY2" fmla="*/ 2587083 h 2587083"/>
              <a:gd name="connsiteX3" fmla="*/ 1241502 w 3843454"/>
              <a:gd name="connsiteY3" fmla="*/ 2587083 h 2587083"/>
              <a:gd name="connsiteX4" fmla="*/ 1241502 w 3843454"/>
              <a:gd name="connsiteY4" fmla="*/ 237892 h 2587083"/>
              <a:gd name="connsiteX5" fmla="*/ 7434 w 3843454"/>
              <a:gd name="connsiteY5" fmla="*/ 237892 h 2587083"/>
              <a:gd name="connsiteX6" fmla="*/ 0 w 3843454"/>
              <a:gd name="connsiteY6" fmla="*/ 0 h 25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3454" h="2587083">
                <a:moveTo>
                  <a:pt x="0" y="0"/>
                </a:moveTo>
                <a:lnTo>
                  <a:pt x="3843454" y="0"/>
                </a:lnTo>
                <a:lnTo>
                  <a:pt x="3843454" y="2587083"/>
                </a:lnTo>
                <a:lnTo>
                  <a:pt x="1241502" y="2587083"/>
                </a:lnTo>
                <a:lnTo>
                  <a:pt x="1241502" y="237892"/>
                </a:lnTo>
                <a:lnTo>
                  <a:pt x="7434" y="23789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3EF7E48-7300-4180-B9D2-4DDCA1757FD7}"/>
              </a:ext>
            </a:extLst>
          </p:cNvPr>
          <p:cNvCxnSpPr/>
          <p:nvPr/>
        </p:nvCxnSpPr>
        <p:spPr>
          <a:xfrm flipV="1">
            <a:off x="3131840" y="825307"/>
            <a:ext cx="1398638" cy="3040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rostokąt 9">
            <a:extLst>
              <a:ext uri="{FF2B5EF4-FFF2-40B4-BE49-F238E27FC236}">
                <a16:creationId xmlns:a16="http://schemas.microsoft.com/office/drawing/2014/main" id="{305573C3-FB07-46AA-BCA8-1002AA56D5D2}"/>
              </a:ext>
            </a:extLst>
          </p:cNvPr>
          <p:cNvSpPr/>
          <p:nvPr/>
        </p:nvSpPr>
        <p:spPr>
          <a:xfrm>
            <a:off x="2267744" y="4585692"/>
            <a:ext cx="1728192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Found text will be in </a:t>
            </a:r>
            <a:r>
              <a:rPr lang="en-US" sz="1200" dirty="0" err="1"/>
              <a:t>OutputCharacters</a:t>
            </a:r>
            <a:r>
              <a:rPr lang="en-US" sz="1200" dirty="0"/>
              <a:t> variable (as green regions) on </a:t>
            </a:r>
            <a:r>
              <a:rPr lang="en-US" sz="1200" dirty="0" err="1"/>
              <a:t>OutputImage</a:t>
            </a:r>
            <a:r>
              <a:rPr lang="en-US" sz="1200" dirty="0"/>
              <a:t>.</a:t>
            </a:r>
            <a:r>
              <a:rPr lang="pl-PL" sz="1200" dirty="0"/>
              <a:t> </a:t>
            </a:r>
            <a:r>
              <a:rPr lang="en-US" sz="1200" dirty="0"/>
              <a:t>Read characters will be in </a:t>
            </a:r>
            <a:r>
              <a:rPr lang="en-US" sz="1200" dirty="0" err="1"/>
              <a:t>OutputString</a:t>
            </a:r>
            <a:r>
              <a:rPr lang="en-US" sz="1200" dirty="0"/>
              <a:t> variable.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9C7F557-1883-43D7-9EB6-D8AEE029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33364"/>
            <a:ext cx="8175906" cy="3836497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187EAE17-AAEE-4130-A7B9-0C40A742BAB9}"/>
              </a:ext>
            </a:extLst>
          </p:cNvPr>
          <p:cNvSpPr/>
          <p:nvPr/>
        </p:nvSpPr>
        <p:spPr>
          <a:xfrm>
            <a:off x="3059832" y="1633364"/>
            <a:ext cx="230425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1A686EC7-C069-492B-B481-F522C9EA2AD5}"/>
              </a:ext>
            </a:extLst>
          </p:cNvPr>
          <p:cNvCxnSpPr>
            <a:cxnSpLocks/>
          </p:cNvCxnSpPr>
          <p:nvPr/>
        </p:nvCxnSpPr>
        <p:spPr>
          <a:xfrm flipH="1">
            <a:off x="5220072" y="1284016"/>
            <a:ext cx="504057" cy="3493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0390642B-6F64-4B37-9B54-4148CBF6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789598"/>
            <a:ext cx="5472608" cy="516028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103AADB4-8018-42A9-AF29-131287FD7817}"/>
              </a:ext>
            </a:extLst>
          </p:cNvPr>
          <p:cNvSpPr/>
          <p:nvPr/>
        </p:nvSpPr>
        <p:spPr>
          <a:xfrm>
            <a:off x="3386068" y="5107474"/>
            <a:ext cx="5002356" cy="198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508B1761-6390-45DB-9194-06E3C901BBCD}"/>
              </a:ext>
            </a:extLst>
          </p:cNvPr>
          <p:cNvCxnSpPr>
            <a:cxnSpLocks/>
          </p:cNvCxnSpPr>
          <p:nvPr/>
        </p:nvCxnSpPr>
        <p:spPr>
          <a:xfrm>
            <a:off x="943848" y="1526841"/>
            <a:ext cx="3340120" cy="35207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88764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Pokaz na ekranie (16:10)</PresentationFormat>
  <Paragraphs>59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85</cp:revision>
  <dcterms:modified xsi:type="dcterms:W3CDTF">2020-03-20T15:01:03Z</dcterms:modified>
</cp:coreProperties>
</file>