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7" r:id="rId2"/>
    <p:sldId id="256" r:id="rId3"/>
    <p:sldId id="317" r:id="rId4"/>
    <p:sldId id="387" r:id="rId5"/>
    <p:sldId id="318" r:id="rId6"/>
    <p:sldId id="390" r:id="rId7"/>
    <p:sldId id="391" r:id="rId8"/>
    <p:sldId id="392" r:id="rId9"/>
    <p:sldId id="320" r:id="rId10"/>
    <p:sldId id="388" r:id="rId11"/>
    <p:sldId id="321" r:id="rId12"/>
    <p:sldId id="316" r:id="rId13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0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Optical </a:t>
            </a:r>
            <a:r>
              <a:rPr lang="pl-PL" dirty="0" err="1"/>
              <a:t>Character</a:t>
            </a:r>
            <a:r>
              <a:rPr lang="pl-PL" dirty="0"/>
              <a:t> </a:t>
            </a:r>
            <a:r>
              <a:rPr lang="pl-PL" dirty="0" err="1"/>
              <a:t>Recognition</a:t>
            </a:r>
            <a:r>
              <a:rPr lang="pl-PL" dirty="0"/>
              <a:t> with Manual </a:t>
            </a:r>
            <a:r>
              <a:rPr lang="pl-PL" dirty="0" err="1"/>
              <a:t>segmentation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D375954-7650-4DDD-BF5F-6E9C896D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2" y="1482999"/>
            <a:ext cx="6052090" cy="393408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Found text will be in </a:t>
            </a:r>
            <a:r>
              <a:rPr lang="en-US" sz="1200" dirty="0" err="1"/>
              <a:t>OutputCharacters</a:t>
            </a:r>
            <a:r>
              <a:rPr lang="en-US" sz="1200" dirty="0"/>
              <a:t> variable (as green regions) on </a:t>
            </a:r>
            <a:r>
              <a:rPr lang="en-US" sz="1200" dirty="0" err="1"/>
              <a:t>OutputImage</a:t>
            </a:r>
            <a:r>
              <a:rPr lang="en-US" sz="1200" dirty="0"/>
              <a:t>.</a:t>
            </a:r>
            <a:r>
              <a:rPr lang="pl-PL" sz="1200" dirty="0"/>
              <a:t> </a:t>
            </a:r>
            <a:r>
              <a:rPr lang="en-US" sz="1200" dirty="0"/>
              <a:t>Read characters will be in </a:t>
            </a:r>
            <a:r>
              <a:rPr lang="en-US" sz="1200" dirty="0" err="1"/>
              <a:t>OutputString</a:t>
            </a:r>
            <a:r>
              <a:rPr lang="en-US" sz="1200" dirty="0"/>
              <a:t> variable.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87EAE17-AAEE-4130-A7B9-0C40A742BAB9}"/>
              </a:ext>
            </a:extLst>
          </p:cNvPr>
          <p:cNvSpPr/>
          <p:nvPr/>
        </p:nvSpPr>
        <p:spPr>
          <a:xfrm>
            <a:off x="1100882" y="1449108"/>
            <a:ext cx="1526902" cy="2562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A686EC7-C069-492B-B481-F522C9EA2AD5}"/>
              </a:ext>
            </a:extLst>
          </p:cNvPr>
          <p:cNvCxnSpPr>
            <a:cxnSpLocks/>
          </p:cNvCxnSpPr>
          <p:nvPr/>
        </p:nvCxnSpPr>
        <p:spPr>
          <a:xfrm flipH="1">
            <a:off x="2699792" y="1284016"/>
            <a:ext cx="3024337" cy="2562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22A1DF3D-6346-4E54-821E-E3E9DD6315F9}"/>
              </a:ext>
            </a:extLst>
          </p:cNvPr>
          <p:cNvSpPr/>
          <p:nvPr/>
        </p:nvSpPr>
        <p:spPr>
          <a:xfrm>
            <a:off x="1100882" y="5288947"/>
            <a:ext cx="3471118" cy="139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2C15977-64A2-404E-83BE-9BD82A4569AC}"/>
              </a:ext>
            </a:extLst>
          </p:cNvPr>
          <p:cNvCxnSpPr>
            <a:cxnSpLocks/>
          </p:cNvCxnSpPr>
          <p:nvPr/>
        </p:nvCxnSpPr>
        <p:spPr>
          <a:xfrm>
            <a:off x="755576" y="1482999"/>
            <a:ext cx="504057" cy="3737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1E819AC-53A4-4556-9813-54AD47F8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12" y="998847"/>
            <a:ext cx="3867150" cy="12954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9" y="998847"/>
            <a:ext cx="4265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possibility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verification</a:t>
            </a:r>
            <a:r>
              <a:rPr lang="pl-PL" sz="1200" dirty="0"/>
              <a:t> </a:t>
            </a:r>
            <a:r>
              <a:rPr lang="pl-PL" sz="1200" dirty="0" err="1"/>
              <a:t>method</a:t>
            </a:r>
            <a:r>
              <a:rPr lang="pl-PL" sz="1200" dirty="0"/>
              <a:t> on the </a:t>
            </a:r>
            <a:r>
              <a:rPr lang="pl-PL" sz="1200" dirty="0" err="1"/>
              <a:t>read</a:t>
            </a:r>
            <a:r>
              <a:rPr lang="pl-PL" sz="1200" dirty="0"/>
              <a:t> </a:t>
            </a:r>
            <a:r>
              <a:rPr lang="pl-PL" sz="1200" dirty="0" err="1"/>
              <a:t>characters</a:t>
            </a:r>
            <a:r>
              <a:rPr lang="pl-PL" sz="1200" dirty="0"/>
              <a:t>.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whether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Confidence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Confidence</a:t>
            </a:r>
            <a:r>
              <a:rPr lang="pl-PL" sz="1200" dirty="0"/>
              <a:t> –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confidence</a:t>
            </a:r>
            <a:r>
              <a:rPr lang="pl-PL" sz="1200" dirty="0"/>
              <a:t> (</a:t>
            </a:r>
            <a:r>
              <a:rPr lang="pl-PL" sz="1200" dirty="0" err="1"/>
              <a:t>probability</a:t>
            </a:r>
            <a:r>
              <a:rPr lang="pl-PL" sz="1200" dirty="0"/>
              <a:t>) of the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below</a:t>
            </a:r>
            <a:r>
              <a:rPr lang="pl-PL" sz="1200" dirty="0"/>
              <a:t>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r>
              <a:rPr lang="pl-PL" sz="1200" dirty="0"/>
              <a:t> </a:t>
            </a:r>
            <a:r>
              <a:rPr lang="pl-PL" sz="1200" dirty="0" err="1"/>
              <a:t>SpecialCharacter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</a:t>
            </a:r>
            <a:r>
              <a:rPr lang="pl-PL" sz="1200" dirty="0" err="1"/>
              <a:t>instead</a:t>
            </a:r>
            <a:r>
              <a:rPr lang="pl-PL" sz="1200" dirty="0"/>
              <a:t> of </a:t>
            </a:r>
            <a:r>
              <a:rPr lang="pl-PL" sz="1200" dirty="0" err="1"/>
              <a:t>read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SpecialCharacter</a:t>
            </a:r>
            <a:r>
              <a:rPr lang="pl-PL" sz="1200" dirty="0"/>
              <a:t> – </a:t>
            </a:r>
            <a:r>
              <a:rPr lang="pl-PL" sz="1200" dirty="0" err="1"/>
              <a:t>special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r>
              <a:rPr lang="pl-PL" sz="1200" dirty="0"/>
              <a:t> </a:t>
            </a:r>
            <a:r>
              <a:rPr lang="pl-PL" sz="1200" dirty="0" err="1"/>
              <a:t>which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replace</a:t>
            </a:r>
            <a:r>
              <a:rPr lang="pl-PL" sz="1200" dirty="0"/>
              <a:t> </a:t>
            </a:r>
            <a:r>
              <a:rPr lang="pl-PL" sz="1200" dirty="0" err="1"/>
              <a:t>character</a:t>
            </a:r>
            <a:r>
              <a:rPr lang="pl-PL" sz="1200" dirty="0"/>
              <a:t> with </a:t>
            </a:r>
            <a:r>
              <a:rPr lang="pl-PL" sz="1200" dirty="0" err="1"/>
              <a:t>low</a:t>
            </a:r>
            <a:r>
              <a:rPr lang="pl-PL" sz="1200" dirty="0"/>
              <a:t> </a:t>
            </a:r>
            <a:r>
              <a:rPr lang="pl-PL" sz="1200" dirty="0" err="1"/>
              <a:t>cofidence</a:t>
            </a:r>
            <a:r>
              <a:rPr lang="pl-PL" sz="1200" dirty="0"/>
              <a:t> </a:t>
            </a:r>
            <a:r>
              <a:rPr lang="pl-PL" sz="1200" dirty="0" err="1"/>
              <a:t>value</a:t>
            </a:r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</a:t>
            </a:r>
            <a:r>
              <a:rPr lang="pl-PL" sz="1200" dirty="0" err="1"/>
              <a:t>option</a:t>
            </a:r>
            <a:r>
              <a:rPr lang="pl-PL" sz="1200" dirty="0"/>
              <a:t> </a:t>
            </a:r>
            <a:r>
              <a:rPr lang="pl-PL" sz="1200" dirty="0" err="1"/>
              <a:t>all</a:t>
            </a:r>
            <a:r>
              <a:rPr lang="pl-PL" sz="1200" dirty="0"/>
              <a:t> of the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not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anything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/>
              <a:t> 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5412A0C-76A0-44B2-B8F3-6CCAF71EB3D5}"/>
              </a:ext>
            </a:extLst>
          </p:cNvPr>
          <p:cNvSpPr/>
          <p:nvPr/>
        </p:nvSpPr>
        <p:spPr>
          <a:xfrm>
            <a:off x="6620291" y="1025362"/>
            <a:ext cx="2128173" cy="752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FC4EAF9-3DA5-486B-ABE9-145A24114B60}"/>
              </a:ext>
            </a:extLst>
          </p:cNvPr>
          <p:cNvCxnSpPr>
            <a:cxnSpLocks/>
          </p:cNvCxnSpPr>
          <p:nvPr/>
        </p:nvCxnSpPr>
        <p:spPr>
          <a:xfrm>
            <a:off x="4644009" y="1273324"/>
            <a:ext cx="1725586" cy="1290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CD258867-CF68-4F7E-A06F-1B5123CA5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785492"/>
            <a:ext cx="3133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3B4D498-F356-4EF9-BE51-C36C7CFD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36620"/>
            <a:ext cx="7488832" cy="359620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OCR_Manual.hdev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2223356" y="2641476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671766" y="2137420"/>
            <a:ext cx="849661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53480" cy="12613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917714" cy="8737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57E0541-52F6-464E-9B04-4B782850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2" y="1425472"/>
            <a:ext cx="7445132" cy="373911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</a:t>
            </a:r>
            <a:r>
              <a:rPr lang="pl-PL" sz="1200" dirty="0" err="1"/>
              <a:t>once</a:t>
            </a:r>
            <a:r>
              <a:rPr lang="pl-PL" sz="1200" dirty="0"/>
              <a:t> </a:t>
            </a:r>
            <a:r>
              <a:rPr lang="pl-PL" sz="1200" dirty="0" err="1"/>
              <a:t>again</a:t>
            </a:r>
            <a:r>
              <a:rPr lang="pl-PL" sz="1200" dirty="0"/>
              <a:t>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OCR_Serialized.bin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1835696" y="2650769"/>
            <a:ext cx="567190" cy="3147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419872" y="2328435"/>
            <a:ext cx="849661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849661" cy="12613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881844" cy="1020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7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2AB0A22-633C-4A68-9E5C-FD9B051B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73" y="1374920"/>
            <a:ext cx="7000005" cy="406451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Set the AOI to the </a:t>
            </a:r>
            <a:r>
              <a:rPr lang="pl-PL" sz="1200" dirty="0" err="1"/>
              <a:t>characters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read</a:t>
            </a:r>
            <a:r>
              <a:rPr lang="pl-PL" sz="1200" dirty="0"/>
              <a:t>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1214754" y="1310414"/>
            <a:ext cx="1773070" cy="1115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381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Adjust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segmentation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parameters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ThresholdMin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threshold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ThresholdMax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threshold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AreaMin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area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AreaMax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area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HeightMin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height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HeightMax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height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WidthMin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width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WidthMax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width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RowMin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row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RowMax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row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ColumnMin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minimum value for character’s column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en-US" sz="1200" dirty="0" err="1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ColumnMax</a:t>
            </a:r>
            <a:r>
              <a:rPr lang="en-US" sz="1200" dirty="0">
                <a:latin typeface="+mj-lt"/>
                <a:ea typeface="DengXian" panose="02010600030101010101" pitchFamily="2" charset="-122"/>
                <a:cs typeface="Cordia New" panose="020B0304020202020204" pitchFamily="34" charset="-34"/>
              </a:rPr>
              <a:t> – maximum value for character’s column position</a:t>
            </a:r>
            <a:endParaRPr lang="pl-PL" sz="1200" dirty="0">
              <a:latin typeface="+mj-lt"/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99A6284-B40D-464C-82A8-CE63182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983545"/>
            <a:ext cx="3744416" cy="43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2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3384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whether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Dilatation</a:t>
            </a:r>
            <a:r>
              <a:rPr lang="pl-PL" sz="1200" dirty="0"/>
              <a:t>, </a:t>
            </a:r>
            <a:r>
              <a:rPr lang="pl-PL" sz="1200" dirty="0" err="1"/>
              <a:t>Closing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of </a:t>
            </a:r>
            <a:r>
              <a:rPr lang="pl-PL" sz="1200" dirty="0" err="1"/>
              <a:t>them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Closing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DilateHeight</a:t>
            </a:r>
            <a:r>
              <a:rPr lang="pl-PL" sz="1200" dirty="0"/>
              <a:t> – </a:t>
            </a:r>
            <a:r>
              <a:rPr lang="pl-PL" sz="1200" dirty="0" err="1"/>
              <a:t>closing</a:t>
            </a:r>
            <a:r>
              <a:rPr lang="pl-PL" sz="1200" dirty="0"/>
              <a:t> in </a:t>
            </a:r>
            <a:r>
              <a:rPr lang="pl-PL" sz="1200" dirty="0" err="1"/>
              <a:t>vertical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DilateWidth</a:t>
            </a:r>
            <a:r>
              <a:rPr lang="pl-PL" sz="1200" dirty="0"/>
              <a:t> – </a:t>
            </a:r>
            <a:r>
              <a:rPr lang="pl-PL" sz="1200" dirty="0" err="1"/>
              <a:t>closing</a:t>
            </a:r>
            <a:r>
              <a:rPr lang="pl-PL" sz="1200" dirty="0"/>
              <a:t> in </a:t>
            </a:r>
            <a:r>
              <a:rPr lang="pl-PL" sz="1200" dirty="0" err="1"/>
              <a:t>horizontal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/>
              <a:t>Dilate45 – </a:t>
            </a:r>
            <a:r>
              <a:rPr lang="pl-PL" sz="1200" dirty="0" err="1"/>
              <a:t>closing</a:t>
            </a:r>
            <a:r>
              <a:rPr lang="pl-PL" sz="1200" dirty="0"/>
              <a:t> in 45°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/>
              <a:t>Dilate135 – </a:t>
            </a:r>
            <a:r>
              <a:rPr lang="pl-PL" sz="1200" dirty="0" err="1"/>
              <a:t>closing</a:t>
            </a:r>
            <a:r>
              <a:rPr lang="pl-PL" sz="1200" dirty="0"/>
              <a:t> in 135°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Dilatation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can</a:t>
            </a:r>
            <a:r>
              <a:rPr lang="pl-PL" sz="1200" dirty="0"/>
              <a:t> set </a:t>
            </a:r>
            <a:r>
              <a:rPr lang="pl-PL" sz="1200" dirty="0" err="1"/>
              <a:t>following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DilateHeight</a:t>
            </a:r>
            <a:r>
              <a:rPr lang="pl-PL" sz="1200" dirty="0"/>
              <a:t> – </a:t>
            </a:r>
            <a:r>
              <a:rPr lang="pl-PL" sz="1200" dirty="0" err="1"/>
              <a:t>dilation</a:t>
            </a:r>
            <a:r>
              <a:rPr lang="pl-PL" sz="1200" dirty="0"/>
              <a:t> in </a:t>
            </a:r>
            <a:r>
              <a:rPr lang="pl-PL" sz="1200" dirty="0" err="1"/>
              <a:t>vertical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/>
              <a:t>DilateWidth</a:t>
            </a:r>
            <a:r>
              <a:rPr lang="pl-PL" sz="1200" dirty="0"/>
              <a:t> – </a:t>
            </a:r>
            <a:r>
              <a:rPr lang="pl-PL" sz="1200" dirty="0" err="1"/>
              <a:t>dilation</a:t>
            </a:r>
            <a:r>
              <a:rPr lang="pl-PL" sz="1200" dirty="0"/>
              <a:t> in </a:t>
            </a:r>
            <a:r>
              <a:rPr lang="pl-PL" sz="1200" dirty="0" err="1"/>
              <a:t>horizontal</a:t>
            </a:r>
            <a:r>
              <a:rPr lang="pl-PL" sz="1200" dirty="0"/>
              <a:t> </a:t>
            </a:r>
            <a:r>
              <a:rPr lang="pl-PL" sz="1200" dirty="0" err="1"/>
              <a:t>direction</a:t>
            </a:r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None</a:t>
            </a:r>
            <a:r>
              <a:rPr lang="pl-PL" sz="1200" dirty="0"/>
              <a:t> „</a:t>
            </a:r>
            <a:r>
              <a:rPr lang="pl-PL" sz="1200" dirty="0" err="1"/>
              <a:t>Dilate</a:t>
            </a:r>
            <a:r>
              <a:rPr lang="pl-PL" sz="1200" dirty="0"/>
              <a:t>…”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not </a:t>
            </a:r>
            <a:r>
              <a:rPr lang="pl-PL" sz="1200" dirty="0" err="1"/>
              <a:t>change</a:t>
            </a:r>
            <a:r>
              <a:rPr lang="pl-PL" sz="1200" dirty="0"/>
              <a:t> </a:t>
            </a:r>
            <a:r>
              <a:rPr lang="pl-PL" sz="1200" dirty="0" err="1"/>
              <a:t>anything</a:t>
            </a:r>
            <a:r>
              <a:rPr lang="pl-PL" sz="1200" dirty="0"/>
              <a:t>.</a:t>
            </a:r>
          </a:p>
          <a:p>
            <a:pPr marL="228600" indent="-228600">
              <a:buFont typeface="+mj-lt"/>
              <a:buAutoNum type="alphaLcParenR"/>
            </a:pPr>
            <a:endParaRPr lang="pl-PL" sz="1200" dirty="0"/>
          </a:p>
          <a:p>
            <a:endParaRPr lang="pl-PL" sz="1200" dirty="0"/>
          </a:p>
          <a:p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EECCACD-00DD-4E0C-A24E-5F25F381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77380"/>
            <a:ext cx="5061354" cy="18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0E31935-F70A-4C69-8239-FEB1CF6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9" y="1489348"/>
            <a:ext cx="3171825" cy="17240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Choose </a:t>
            </a:r>
            <a:r>
              <a:rPr lang="pl-PL" sz="1200" dirty="0" err="1"/>
              <a:t>if</a:t>
            </a:r>
            <a:r>
              <a:rPr lang="pl-PL" sz="1200" dirty="0"/>
              <a:t> the image </a:t>
            </a:r>
            <a:r>
              <a:rPr lang="pl-PL" sz="1200" dirty="0" err="1"/>
              <a:t>should</a:t>
            </a:r>
            <a:r>
              <a:rPr lang="pl-PL" sz="1200" dirty="0"/>
              <a:t> be </a:t>
            </a:r>
            <a:r>
              <a:rPr lang="pl-PL" sz="1200" dirty="0" err="1"/>
              <a:t>inverted</a:t>
            </a:r>
            <a:r>
              <a:rPr lang="pl-PL" sz="1200" dirty="0"/>
              <a:t>.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05573C3-FB07-46AA-BCA8-1002AA56D5D2}"/>
              </a:ext>
            </a:extLst>
          </p:cNvPr>
          <p:cNvSpPr/>
          <p:nvPr/>
        </p:nvSpPr>
        <p:spPr>
          <a:xfrm>
            <a:off x="903553" y="2929508"/>
            <a:ext cx="2060230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86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0E84ADA-E49E-499B-977E-C7D593F0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86" y="677994"/>
            <a:ext cx="3801092" cy="281419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09811"/>
            <a:ext cx="3672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Choose Font from drop-down list box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en-US" sz="1200" dirty="0"/>
              <a:t>If you want to use your trained font </a:t>
            </a:r>
            <a:r>
              <a:rPr lang="pl-PL" sz="1200" dirty="0"/>
              <a:t>s</a:t>
            </a:r>
            <a:r>
              <a:rPr lang="en-US" sz="1200" dirty="0"/>
              <a:t>et Path in which new font </a:t>
            </a:r>
            <a:r>
              <a:rPr lang="pl-PL" sz="1200" dirty="0"/>
              <a:t>was </a:t>
            </a:r>
            <a:r>
              <a:rPr lang="en-US" sz="1200" dirty="0"/>
              <a:t>save</a:t>
            </a:r>
            <a:r>
              <a:rPr lang="pl-PL" sz="1200" dirty="0"/>
              <a:t>d.</a:t>
            </a:r>
            <a:endParaRPr lang="en-US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PC version you can set any path you want (for example: "C:/Users/User/Desktop/„</a:t>
            </a:r>
            <a:r>
              <a:rPr lang="pl-PL" sz="1200" dirty="0"/>
              <a:t>)</a:t>
            </a:r>
            <a:r>
              <a:rPr lang="en-US" sz="1200" dirty="0"/>
              <a:t>.</a:t>
            </a:r>
            <a:endParaRPr lang="pl-PL" sz="1200" dirty="0"/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SVC you have to set path in “/data/</a:t>
            </a:r>
            <a:r>
              <a:rPr lang="en-US" sz="1200" dirty="0" err="1"/>
              <a:t>icsServer</a:t>
            </a:r>
            <a:r>
              <a:rPr lang="en-US" sz="1200" dirty="0"/>
              <a:t>/share/images/”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en-US" sz="1200" dirty="0"/>
              <a:t>For BVS Cockpit in SC you have to set path in “../images/”</a:t>
            </a:r>
            <a:endParaRPr lang="pl-PL" sz="1200" dirty="0"/>
          </a:p>
          <a:p>
            <a:pPr algn="just"/>
            <a:r>
              <a:rPr lang="en-US" sz="1200" dirty="0"/>
              <a:t>Be sure that the folder exist</a:t>
            </a:r>
            <a:r>
              <a:rPr lang="pl-PL" sz="1200" dirty="0"/>
              <a:t>s</a:t>
            </a:r>
            <a:r>
              <a:rPr lang="en-US" sz="1200" dirty="0"/>
              <a:t>.</a:t>
            </a:r>
          </a:p>
          <a:p>
            <a:pPr algn="just"/>
            <a:r>
              <a:rPr lang="pl-PL" sz="1200" dirty="0"/>
              <a:t>Be </a:t>
            </a:r>
            <a:r>
              <a:rPr lang="pl-PL" sz="1200" dirty="0" err="1"/>
              <a:t>sure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 blank </a:t>
            </a:r>
            <a:r>
              <a:rPr lang="pl-PL" sz="1200" dirty="0" err="1"/>
              <a:t>spaces</a:t>
            </a:r>
            <a:r>
              <a:rPr lang="pl-PL" sz="1200" dirty="0"/>
              <a:t>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path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better</a:t>
            </a:r>
            <a:r>
              <a:rPr lang="pl-PL" sz="1200" dirty="0"/>
              <a:t> to </a:t>
            </a:r>
            <a:r>
              <a:rPr lang="pl-PL" sz="1200" dirty="0" err="1"/>
              <a:t>type</a:t>
            </a:r>
            <a:r>
              <a:rPr lang="pl-PL" sz="1200" dirty="0"/>
              <a:t> in the </a:t>
            </a:r>
            <a:r>
              <a:rPr lang="pl-PL" sz="1200" dirty="0" err="1"/>
              <a:t>path</a:t>
            </a:r>
            <a:r>
              <a:rPr lang="pl-PL" sz="1200" dirty="0"/>
              <a:t> in the </a:t>
            </a:r>
            <a:r>
              <a:rPr lang="pl-PL" sz="1200" dirty="0" err="1"/>
              <a:t>box</a:t>
            </a:r>
            <a:r>
              <a:rPr lang="pl-PL" sz="1200" dirty="0"/>
              <a:t> from </a:t>
            </a:r>
            <a:r>
              <a:rPr lang="pl-PL" sz="1200" dirty="0" err="1"/>
              <a:t>scratch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copying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because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may</a:t>
            </a:r>
            <a:r>
              <a:rPr lang="pl-PL" sz="1200" dirty="0"/>
              <a:t> </a:t>
            </a:r>
            <a:r>
              <a:rPr lang="pl-PL" sz="1200" dirty="0" err="1"/>
              <a:t>cause</a:t>
            </a:r>
            <a:r>
              <a:rPr lang="pl-PL" sz="1200" dirty="0"/>
              <a:t> </a:t>
            </a:r>
            <a:r>
              <a:rPr lang="pl-PL" sz="1200" dirty="0" err="1"/>
              <a:t>various</a:t>
            </a:r>
            <a:r>
              <a:rPr lang="pl-PL" sz="1200" dirty="0"/>
              <a:t> </a:t>
            </a:r>
            <a:r>
              <a:rPr lang="pl-PL" sz="1200" dirty="0" err="1"/>
              <a:t>problems</a:t>
            </a:r>
            <a:r>
              <a:rPr lang="pl-PL" sz="1200" dirty="0"/>
              <a:t>.</a:t>
            </a:r>
          </a:p>
          <a:p>
            <a:pPr algn="just"/>
            <a:r>
              <a:rPr lang="en-US" sz="1200" dirty="0"/>
              <a:t>Click “Execute” on the right of “</a:t>
            </a:r>
            <a:r>
              <a:rPr lang="en-US" sz="1200" dirty="0" err="1"/>
              <a:t>LoadFont</a:t>
            </a:r>
            <a:r>
              <a:rPr lang="en-US" sz="1200" dirty="0"/>
              <a:t>” to load chosen font.</a:t>
            </a:r>
            <a:endParaRPr lang="pl-PL" sz="1200" dirty="0"/>
          </a:p>
          <a:p>
            <a:pPr algn="just"/>
            <a:endParaRPr lang="en-US" sz="1200" dirty="0"/>
          </a:p>
          <a:p>
            <a:pPr algn="just"/>
            <a:endParaRPr lang="pl-PL" sz="1200" dirty="0"/>
          </a:p>
          <a:p>
            <a:endParaRPr lang="pl-PL" sz="1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C45FEA-8B2F-4C7B-BA2A-D35FEA7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4585692"/>
            <a:ext cx="7991475" cy="638175"/>
          </a:xfrm>
          <a:prstGeom prst="rect">
            <a:avLst/>
          </a:prstGeom>
        </p:spPr>
      </p:pic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A96BDCC8-46ED-4730-AE54-E09D97BBF717}"/>
              </a:ext>
            </a:extLst>
          </p:cNvPr>
          <p:cNvSpPr/>
          <p:nvPr/>
        </p:nvSpPr>
        <p:spPr>
          <a:xfrm>
            <a:off x="4616605" y="691376"/>
            <a:ext cx="3843454" cy="2587083"/>
          </a:xfrm>
          <a:custGeom>
            <a:avLst/>
            <a:gdLst>
              <a:gd name="connsiteX0" fmla="*/ 0 w 3843454"/>
              <a:gd name="connsiteY0" fmla="*/ 0 h 2587083"/>
              <a:gd name="connsiteX1" fmla="*/ 3843454 w 3843454"/>
              <a:gd name="connsiteY1" fmla="*/ 0 h 2587083"/>
              <a:gd name="connsiteX2" fmla="*/ 3843454 w 3843454"/>
              <a:gd name="connsiteY2" fmla="*/ 2587083 h 2587083"/>
              <a:gd name="connsiteX3" fmla="*/ 1241502 w 3843454"/>
              <a:gd name="connsiteY3" fmla="*/ 2587083 h 2587083"/>
              <a:gd name="connsiteX4" fmla="*/ 1241502 w 3843454"/>
              <a:gd name="connsiteY4" fmla="*/ 237892 h 2587083"/>
              <a:gd name="connsiteX5" fmla="*/ 7434 w 3843454"/>
              <a:gd name="connsiteY5" fmla="*/ 237892 h 2587083"/>
              <a:gd name="connsiteX6" fmla="*/ 0 w 3843454"/>
              <a:gd name="connsiteY6" fmla="*/ 0 h 25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3454" h="2587083">
                <a:moveTo>
                  <a:pt x="0" y="0"/>
                </a:moveTo>
                <a:lnTo>
                  <a:pt x="3843454" y="0"/>
                </a:lnTo>
                <a:lnTo>
                  <a:pt x="3843454" y="2587083"/>
                </a:lnTo>
                <a:lnTo>
                  <a:pt x="1241502" y="2587083"/>
                </a:lnTo>
                <a:lnTo>
                  <a:pt x="1241502" y="237892"/>
                </a:lnTo>
                <a:lnTo>
                  <a:pt x="7434" y="23789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3EF7E48-7300-4180-B9D2-4DDCA1757FD7}"/>
              </a:ext>
            </a:extLst>
          </p:cNvPr>
          <p:cNvCxnSpPr/>
          <p:nvPr/>
        </p:nvCxnSpPr>
        <p:spPr>
          <a:xfrm flipV="1">
            <a:off x="3131840" y="825307"/>
            <a:ext cx="1398638" cy="3040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rostokąt 9">
            <a:extLst>
              <a:ext uri="{FF2B5EF4-FFF2-40B4-BE49-F238E27FC236}">
                <a16:creationId xmlns:a16="http://schemas.microsoft.com/office/drawing/2014/main" id="{305573C3-FB07-46AA-BCA8-1002AA56D5D2}"/>
              </a:ext>
            </a:extLst>
          </p:cNvPr>
          <p:cNvSpPr/>
          <p:nvPr/>
        </p:nvSpPr>
        <p:spPr>
          <a:xfrm>
            <a:off x="2267744" y="4585692"/>
            <a:ext cx="1728192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Pokaz na ekranie (16:10)</PresentationFormat>
  <Paragraphs>63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86</cp:revision>
  <dcterms:modified xsi:type="dcterms:W3CDTF">2020-03-20T15:05:33Z</dcterms:modified>
</cp:coreProperties>
</file>