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19"/>
  </p:notesMasterIdLst>
  <p:sldIdLst>
    <p:sldId id="257" r:id="rId2"/>
    <p:sldId id="256" r:id="rId3"/>
    <p:sldId id="317" r:id="rId4"/>
    <p:sldId id="318" r:id="rId5"/>
    <p:sldId id="384" r:id="rId6"/>
    <p:sldId id="319" r:id="rId7"/>
    <p:sldId id="320" r:id="rId8"/>
    <p:sldId id="321" r:id="rId9"/>
    <p:sldId id="322" r:id="rId10"/>
    <p:sldId id="385" r:id="rId11"/>
    <p:sldId id="323" r:id="rId12"/>
    <p:sldId id="324" r:id="rId13"/>
    <p:sldId id="325" r:id="rId14"/>
    <p:sldId id="326" r:id="rId15"/>
    <p:sldId id="386" r:id="rId16"/>
    <p:sldId id="327" r:id="rId17"/>
    <p:sldId id="316" r:id="rId18"/>
  </p:sldIdLst>
  <p:sldSz cx="9144000" cy="5715000" type="screen16x1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66604D-4FF1-40E0-8E94-38567EC1AD2A}">
  <a:tblStyle styleId="{9A66604D-4FF1-40E0-8E94-38567EC1AD2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7FAFC"/>
          </a:solidFill>
        </a:fill>
      </a:tcStyle>
    </a:wholeTbl>
    <a:band1H>
      <a:tcStyle>
        <a:tcBdr/>
        <a:fill>
          <a:solidFill>
            <a:srgbClr val="EEF3F8"/>
          </a:solidFill>
        </a:fill>
      </a:tcStyle>
    </a:band1H>
    <a:band1V>
      <a:tcStyle>
        <a:tcBdr/>
        <a:fill>
          <a:solidFill>
            <a:srgbClr val="EEF3F8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1104" y="11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0886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l-PL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l-PL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l-PL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l-PL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l-PL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l-PL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l-PL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l-PL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4018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Z:\Renard\BALLUFF\BalluffPPTMaster\Kapitel neu ohne 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0" y="-9726"/>
            <a:ext cx="9144000" cy="571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16831" y="3129289"/>
            <a:ext cx="5400000" cy="800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6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Temat</a:t>
            </a:r>
            <a:endParaRPr lang="de-DE" dirty="0"/>
          </a:p>
        </p:txBody>
      </p:sp>
      <p:pic>
        <p:nvPicPr>
          <p:cNvPr id="16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400" y="260001"/>
            <a:ext cx="1443600" cy="20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416831" y="1482728"/>
            <a:ext cx="22829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pl-PL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Step-by-Step</a:t>
            </a:r>
          </a:p>
          <a:p>
            <a:r>
              <a:rPr kumimoji="0" lang="pl-PL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Guide</a:t>
            </a:r>
            <a:endParaRPr lang="pl-PL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45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0" y="1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/>
          <p:cNvSpPr txBox="1"/>
          <p:nvPr userDrawn="1"/>
        </p:nvSpPr>
        <p:spPr>
          <a:xfrm>
            <a:off x="432001" y="1123804"/>
            <a:ext cx="4644055" cy="68223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ts val="2300"/>
              </a:lnSpc>
            </a:pPr>
            <a:r>
              <a:rPr lang="pl-PL" sz="2200" b="0" i="0" u="none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Dziękujemy za PAŃSTWA  ZAINTERESOWANIE</a:t>
            </a:r>
            <a:r>
              <a:rPr lang="en-US" sz="2200" b="0" i="0" u="none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</a:t>
            </a:r>
            <a:r>
              <a:rPr lang="de-DE" sz="2200" b="0" cap="all" baseline="0" dirty="0"/>
              <a:t> </a:t>
            </a:r>
          </a:p>
        </p:txBody>
      </p:sp>
      <p:sp>
        <p:nvSpPr>
          <p:cNvPr id="2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901264"/>
            <a:ext cx="5400000" cy="363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dirty="0"/>
              <a:t>Imię i nazwisko</a:t>
            </a:r>
            <a:endParaRPr lang="de-DE" dirty="0"/>
          </a:p>
        </p:txBody>
      </p:sp>
      <p:sp>
        <p:nvSpPr>
          <p:cNvPr id="27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30345"/>
            <a:ext cx="5400000" cy="363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dirty="0"/>
              <a:t>TCC</a:t>
            </a:r>
            <a:endParaRPr lang="de-DE" dirty="0"/>
          </a:p>
        </p:txBody>
      </p:sp>
      <p:sp>
        <p:nvSpPr>
          <p:cNvPr id="28" name="Textfeld 27"/>
          <p:cNvSpPr txBox="1"/>
          <p:nvPr userDrawn="1"/>
        </p:nvSpPr>
        <p:spPr>
          <a:xfrm>
            <a:off x="432001" y="3565584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Telefon</a:t>
            </a:r>
            <a:r>
              <a:rPr lang="de-DE" sz="1600" dirty="0"/>
              <a:t>:</a:t>
            </a:r>
            <a:r>
              <a:rPr lang="de-DE" dirty="0"/>
              <a:t> </a:t>
            </a:r>
          </a:p>
        </p:txBody>
      </p:sp>
      <p:sp>
        <p:nvSpPr>
          <p:cNvPr id="32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1262165" y="3585312"/>
            <a:ext cx="4568711" cy="363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endParaRPr lang="de-DE" dirty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432001" y="388827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e-mail</a:t>
            </a:r>
            <a:r>
              <a:rPr lang="de-DE" sz="1600" dirty="0"/>
              <a:t>: </a:t>
            </a:r>
          </a:p>
        </p:txBody>
      </p:sp>
      <p:sp>
        <p:nvSpPr>
          <p:cNvPr id="35" name="Textplatzhalter 5"/>
          <p:cNvSpPr>
            <a:spLocks noGrp="1"/>
          </p:cNvSpPr>
          <p:nvPr>
            <p:ph type="body" sz="quarter" idx="16"/>
          </p:nvPr>
        </p:nvSpPr>
        <p:spPr>
          <a:xfrm>
            <a:off x="1261341" y="3888590"/>
            <a:ext cx="4569535" cy="363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endParaRPr lang="de-DE" dirty="0"/>
          </a:p>
        </p:txBody>
      </p:sp>
      <p:sp>
        <p:nvSpPr>
          <p:cNvPr id="36" name="Textfeld 35"/>
          <p:cNvSpPr txBox="1"/>
          <p:nvPr userDrawn="1"/>
        </p:nvSpPr>
        <p:spPr>
          <a:xfrm>
            <a:off x="432001" y="1820244"/>
            <a:ext cx="3757705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000"/>
              </a:lnSpc>
            </a:pPr>
            <a:r>
              <a:rPr lang="pl-PL" sz="1600" b="1" baseline="0" dirty="0"/>
              <a:t>W przypadku dodatkowych pytań prosimy o kontakt:</a:t>
            </a:r>
            <a:endParaRPr lang="de-DE" sz="1600" b="1" dirty="0"/>
          </a:p>
        </p:txBody>
      </p:sp>
      <p:pic>
        <p:nvPicPr>
          <p:cNvPr id="38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38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ECHOLOT-BOX\Tauschboerse\Renard\BALLUFF\BalluffPPTMaster\16_9\16_9\BUF_PP_grid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165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400" y="260001"/>
            <a:ext cx="1443600" cy="20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Bild 1" descr="BALLUFF_Claim_P_032.jp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7" t="29132" r="13448" b="28642"/>
          <a:stretch/>
        </p:blipFill>
        <p:spPr>
          <a:xfrm>
            <a:off x="5884817" y="3650343"/>
            <a:ext cx="2860767" cy="508001"/>
          </a:xfrm>
          <a:prstGeom prst="rect">
            <a:avLst/>
          </a:prstGeom>
        </p:spPr>
      </p:pic>
      <p:sp>
        <p:nvSpPr>
          <p:cNvPr id="9" name="Oval 8"/>
          <p:cNvSpPr>
            <a:spLocks noChangeAspect="1"/>
          </p:cNvSpPr>
          <p:nvPr userDrawn="1"/>
        </p:nvSpPr>
        <p:spPr>
          <a:xfrm>
            <a:off x="5444199" y="3098932"/>
            <a:ext cx="88011" cy="97790"/>
          </a:xfrm>
          <a:prstGeom prst="ellipse">
            <a:avLst/>
          </a:prstGeom>
          <a:solidFill>
            <a:srgbClr val="E734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de-DE" dirty="0">
              <a:solidFill>
                <a:prstClr val="white"/>
              </a:solidFill>
            </a:endParaRPr>
          </a:p>
        </p:txBody>
      </p:sp>
      <p:cxnSp>
        <p:nvCxnSpPr>
          <p:cNvPr id="10" name="Gerade Verbindung 10"/>
          <p:cNvCxnSpPr/>
          <p:nvPr userDrawn="1"/>
        </p:nvCxnSpPr>
        <p:spPr>
          <a:xfrm>
            <a:off x="5517350" y="3177405"/>
            <a:ext cx="537142" cy="569344"/>
          </a:xfrm>
          <a:prstGeom prst="line">
            <a:avLst/>
          </a:prstGeom>
          <a:ln w="1905">
            <a:solidFill>
              <a:schemeClr val="tx1"/>
            </a:solidFill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 userDrawn="1"/>
        </p:nvSpPr>
        <p:spPr>
          <a:xfrm>
            <a:off x="863191" y="2023862"/>
            <a:ext cx="4724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BALLUFF </a:t>
            </a:r>
            <a:br>
              <a:rPr lang="de-DE" sz="3600" dirty="0"/>
            </a:br>
            <a:r>
              <a:rPr lang="de-DE" sz="3600" dirty="0"/>
              <a:t>A GLOBAL PROMISE</a:t>
            </a:r>
          </a:p>
        </p:txBody>
      </p:sp>
    </p:spTree>
    <p:extLst>
      <p:ext uri="{BB962C8B-B14F-4D97-AF65-F5344CB8AC3E}">
        <p14:creationId xmlns:p14="http://schemas.microsoft.com/office/powerpoint/2010/main" val="795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cje ogol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-22696" y="-17883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1176490" y="2212851"/>
            <a:ext cx="5149698" cy="541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/>
            </a:lvl1pPr>
          </a:lstStyle>
          <a:p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436815" y="2207826"/>
            <a:ext cx="1275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/>
              <a:t>Zadanie</a:t>
            </a:r>
            <a:r>
              <a:rPr lang="de-DE" sz="1200" b="1" dirty="0"/>
              <a:t>: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438727" y="3628214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/>
              <a:t>Dodatkowe</a:t>
            </a:r>
          </a:p>
          <a:p>
            <a:r>
              <a:rPr lang="pl-PL" sz="1200" b="1" dirty="0"/>
              <a:t>informacje</a:t>
            </a:r>
            <a:r>
              <a:rPr lang="de-DE" sz="1200" b="1" dirty="0"/>
              <a:t>: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432270" y="2893056"/>
            <a:ext cx="178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/>
              <a:t>Warunki </a:t>
            </a:r>
            <a:br>
              <a:rPr lang="pl-PL" sz="1200" b="1" dirty="0"/>
            </a:br>
            <a:r>
              <a:rPr lang="pl-PL" sz="1200" b="1" dirty="0"/>
              <a:t>specjalne</a:t>
            </a:r>
            <a:r>
              <a:rPr lang="de-DE" sz="1200" b="1" dirty="0"/>
              <a:t>: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1336167" y="2920999"/>
            <a:ext cx="4984198" cy="541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/>
            </a:lvl1pPr>
          </a:lstStyle>
          <a:p>
            <a:pPr lvl="0"/>
            <a:endParaRPr lang="de-DE" dirty="0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1048358" y="1534442"/>
            <a:ext cx="5272007" cy="541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438727" y="1529417"/>
            <a:ext cx="1275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/>
              <a:t>Klient</a:t>
            </a:r>
            <a:r>
              <a:rPr lang="de-DE" sz="1200" b="1" dirty="0"/>
              <a:t>:</a:t>
            </a:r>
          </a:p>
        </p:txBody>
      </p:sp>
      <p:pic>
        <p:nvPicPr>
          <p:cNvPr id="29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310500" y="196308"/>
            <a:ext cx="130917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750" dirty="0">
                <a:solidFill>
                  <a:srgbClr val="FF0000"/>
                </a:solidFill>
              </a:rPr>
              <a:t>RAPORT APLIKACYJNY</a:t>
            </a:r>
            <a:endParaRPr lang="de-DE" sz="75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467544" y="1056719"/>
            <a:ext cx="3816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INFORMACJE</a:t>
            </a:r>
            <a:r>
              <a:rPr lang="pl-PL" sz="2200" baseline="0" dirty="0"/>
              <a:t> OGÓLNE</a:t>
            </a:r>
            <a:endParaRPr lang="pl-PL" sz="2200" dirty="0"/>
          </a:p>
        </p:txBody>
      </p:sp>
      <p:sp>
        <p:nvSpPr>
          <p:cNvPr id="19" name="Textplatzhalter 5">
            <a:extLst>
              <a:ext uri="{FF2B5EF4-FFF2-40B4-BE49-F238E27FC236}">
                <a16:creationId xmlns:a16="http://schemas.microsoft.com/office/drawing/2014/main" id="{91D1F5DF-2DC4-4ABA-A33A-30A55A30EB1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452146" y="3625190"/>
            <a:ext cx="4868219" cy="541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991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stawienie produkt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0" y="1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310500" y="196308"/>
            <a:ext cx="130917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750" dirty="0">
                <a:solidFill>
                  <a:srgbClr val="FF0000"/>
                </a:solidFill>
              </a:rPr>
              <a:t>RAPORT APLIKACYJNY</a:t>
            </a:r>
            <a:endParaRPr lang="de-DE" sz="75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466183" y="1056719"/>
            <a:ext cx="3816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Zestawienie produktów</a:t>
            </a:r>
          </a:p>
        </p:txBody>
      </p:sp>
    </p:spTree>
    <p:extLst>
      <p:ext uri="{BB962C8B-B14F-4D97-AF65-F5344CB8AC3E}">
        <p14:creationId xmlns:p14="http://schemas.microsoft.com/office/powerpoint/2010/main" val="327532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is stanowis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0" y="1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Untertitel 2"/>
          <p:cNvSpPr>
            <a:spLocks noGrp="1"/>
          </p:cNvSpPr>
          <p:nvPr>
            <p:ph type="subTitle" idx="1"/>
          </p:nvPr>
        </p:nvSpPr>
        <p:spPr>
          <a:xfrm>
            <a:off x="467544" y="1487606"/>
            <a:ext cx="4104456" cy="3440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pl-PL" dirty="0"/>
          </a:p>
        </p:txBody>
      </p:sp>
      <p:pic>
        <p:nvPicPr>
          <p:cNvPr id="27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310500" y="196308"/>
            <a:ext cx="130917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750" dirty="0">
                <a:solidFill>
                  <a:srgbClr val="FF0000"/>
                </a:solidFill>
              </a:rPr>
              <a:t>RAPORT APLIKACYJNY</a:t>
            </a:r>
            <a:endParaRPr lang="de-DE" sz="75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043608" y="614294"/>
            <a:ext cx="4333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67544" y="1056719"/>
            <a:ext cx="3816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STANOWISKO TESTOWE</a:t>
            </a:r>
          </a:p>
        </p:txBody>
      </p:sp>
    </p:spTree>
    <p:extLst>
      <p:ext uri="{BB962C8B-B14F-4D97-AF65-F5344CB8AC3E}">
        <p14:creationId xmlns:p14="http://schemas.microsoft.com/office/powerpoint/2010/main" val="165675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zyskane wyni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0" y="1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platzhalt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1447501"/>
            <a:ext cx="4680000" cy="2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baseline="0"/>
            </a:lvl1pPr>
          </a:lstStyle>
          <a:p>
            <a:pPr lvl="0"/>
            <a:r>
              <a:rPr lang="pl-PL" dirty="0"/>
              <a:t>Podtytuł</a:t>
            </a:r>
            <a:endParaRPr lang="de-DE" dirty="0"/>
          </a:p>
        </p:txBody>
      </p:sp>
      <p:sp>
        <p:nvSpPr>
          <p:cNvPr id="26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32000" y="1814847"/>
            <a:ext cx="4680000" cy="136015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Wprowadź tekst</a:t>
            </a:r>
            <a:endParaRPr lang="de-DE" dirty="0"/>
          </a:p>
        </p:txBody>
      </p:sp>
      <p:pic>
        <p:nvPicPr>
          <p:cNvPr id="27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310500" y="196308"/>
            <a:ext cx="130917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750" dirty="0">
                <a:solidFill>
                  <a:srgbClr val="FF0000"/>
                </a:solidFill>
              </a:rPr>
              <a:t>RAPORT APLIKACYJNY</a:t>
            </a:r>
            <a:endParaRPr lang="de-DE" sz="75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66183" y="1056719"/>
            <a:ext cx="3816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UZYSKANE</a:t>
            </a:r>
            <a:r>
              <a:rPr lang="pl-PL" sz="2200" baseline="0" dirty="0"/>
              <a:t> WYNIKI</a:t>
            </a:r>
            <a:endParaRPr lang="pl-PL" sz="2200" dirty="0"/>
          </a:p>
        </p:txBody>
      </p:sp>
    </p:spTree>
    <p:extLst>
      <p:ext uri="{BB962C8B-B14F-4D97-AF65-F5344CB8AC3E}">
        <p14:creationId xmlns:p14="http://schemas.microsoft.com/office/powerpoint/2010/main" val="151259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0" y="1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Untertitel 2"/>
          <p:cNvSpPr>
            <a:spLocks noGrp="1"/>
          </p:cNvSpPr>
          <p:nvPr>
            <p:ph type="subTitle" idx="1"/>
          </p:nvPr>
        </p:nvSpPr>
        <p:spPr>
          <a:xfrm>
            <a:off x="472944" y="1587501"/>
            <a:ext cx="8245275" cy="3440000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endParaRPr lang="pl-PL" sz="12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l-PL" sz="1200" dirty="0"/>
          </a:p>
        </p:txBody>
      </p:sp>
      <p:pic>
        <p:nvPicPr>
          <p:cNvPr id="33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310500" y="196308"/>
            <a:ext cx="130917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750" dirty="0">
                <a:solidFill>
                  <a:srgbClr val="FF0000"/>
                </a:solidFill>
              </a:rPr>
              <a:t>RAPORT APLIKACYJNY</a:t>
            </a:r>
            <a:endParaRPr lang="de-DE" sz="75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466183" y="1056719"/>
            <a:ext cx="3816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PODSUMOWANIE</a:t>
            </a:r>
          </a:p>
        </p:txBody>
      </p:sp>
    </p:spTree>
    <p:extLst>
      <p:ext uri="{BB962C8B-B14F-4D97-AF65-F5344CB8AC3E}">
        <p14:creationId xmlns:p14="http://schemas.microsoft.com/office/powerpoint/2010/main" val="417641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-19125" y="0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55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grac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-781" y="0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/>
          <p:cNvSpPr txBox="1"/>
          <p:nvPr userDrawn="1"/>
        </p:nvSpPr>
        <p:spPr>
          <a:xfrm>
            <a:off x="326993" y="1246078"/>
            <a:ext cx="4644055" cy="3872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ts val="2300"/>
              </a:lnSpc>
            </a:pPr>
            <a:r>
              <a:rPr lang="pl-PL" sz="2200" b="0" i="0" u="none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Integracja rozwiązania </a:t>
            </a:r>
            <a:endParaRPr lang="de-DE" sz="2200" b="0" cap="all" baseline="0" dirty="0"/>
          </a:p>
        </p:txBody>
      </p:sp>
      <p:sp>
        <p:nvSpPr>
          <p:cNvPr id="28" name="Textfeld 27"/>
          <p:cNvSpPr txBox="1"/>
          <p:nvPr userDrawn="1"/>
        </p:nvSpPr>
        <p:spPr>
          <a:xfrm>
            <a:off x="323528" y="4468922"/>
            <a:ext cx="3092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Telefon</a:t>
            </a:r>
            <a:r>
              <a:rPr lang="de-DE" sz="1600" dirty="0"/>
              <a:t>: </a:t>
            </a:r>
            <a:r>
              <a:rPr lang="pl-PL" sz="1600" dirty="0"/>
              <a:t>+48 607 161 122</a:t>
            </a:r>
            <a:endParaRPr lang="de-DE" sz="1600" dirty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323528" y="4772939"/>
            <a:ext cx="2821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e-mail</a:t>
            </a:r>
            <a:r>
              <a:rPr lang="de-DE" sz="1600" dirty="0"/>
              <a:t>: </a:t>
            </a:r>
            <a:r>
              <a:rPr lang="pl-PL" sz="1600" dirty="0"/>
              <a:t>projekty.pl@balluff.pl</a:t>
            </a:r>
            <a:endParaRPr lang="de-DE" sz="1600" dirty="0"/>
          </a:p>
        </p:txBody>
      </p:sp>
      <p:pic>
        <p:nvPicPr>
          <p:cNvPr id="38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27">
            <a:extLst>
              <a:ext uri="{FF2B5EF4-FFF2-40B4-BE49-F238E27FC236}">
                <a16:creationId xmlns:a16="http://schemas.microsoft.com/office/drawing/2014/main" id="{8C799125-7004-44A8-A4EA-477EA99713D5}"/>
              </a:ext>
            </a:extLst>
          </p:cNvPr>
          <p:cNvSpPr txBox="1"/>
          <p:nvPr userDrawn="1"/>
        </p:nvSpPr>
        <p:spPr>
          <a:xfrm>
            <a:off x="324370" y="4152322"/>
            <a:ext cx="3092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Jarosław Burzawa</a:t>
            </a:r>
            <a:endParaRPr lang="de-DE" dirty="0"/>
          </a:p>
        </p:txBody>
      </p:sp>
      <p:sp>
        <p:nvSpPr>
          <p:cNvPr id="15" name="Textfeld 27">
            <a:extLst>
              <a:ext uri="{FF2B5EF4-FFF2-40B4-BE49-F238E27FC236}">
                <a16:creationId xmlns:a16="http://schemas.microsoft.com/office/drawing/2014/main" id="{04B7B66A-3821-4A18-9A7F-BF57E9A668F4}"/>
              </a:ext>
            </a:extLst>
          </p:cNvPr>
          <p:cNvSpPr txBox="1"/>
          <p:nvPr userDrawn="1"/>
        </p:nvSpPr>
        <p:spPr>
          <a:xfrm>
            <a:off x="352169" y="2501927"/>
            <a:ext cx="72728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Przeprowadzenie testów u klienta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Montaż mechaniczny komponentów systemu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Podłączenie elektryczne komponentów systemu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Programowanie dobranych elementów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Integrację ze sterowaniem maszyny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Gwarancję 12 miesięcy</a:t>
            </a:r>
            <a:endParaRPr lang="de-DE" dirty="0"/>
          </a:p>
        </p:txBody>
      </p:sp>
      <p:sp>
        <p:nvSpPr>
          <p:cNvPr id="16" name="Textfeld 27">
            <a:extLst>
              <a:ext uri="{FF2B5EF4-FFF2-40B4-BE49-F238E27FC236}">
                <a16:creationId xmlns:a16="http://schemas.microsoft.com/office/drawing/2014/main" id="{A51EF18F-E273-49A7-BA4B-B1DAB6EDDDAD}"/>
              </a:ext>
            </a:extLst>
          </p:cNvPr>
          <p:cNvSpPr txBox="1"/>
          <p:nvPr userDrawn="1"/>
        </p:nvSpPr>
        <p:spPr>
          <a:xfrm>
            <a:off x="307046" y="1599104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dirty="0"/>
              <a:t>Jeżeli są Państwo zainteresowani wdrożeniem rozwiązania prosimy o kontakt! </a:t>
            </a:r>
          </a:p>
          <a:p>
            <a:pPr lvl="0"/>
            <a:r>
              <a:rPr lang="pl-PL" dirty="0"/>
              <a:t>Firma Balluff oferuje pełną jego integrację.</a:t>
            </a:r>
            <a:endParaRPr lang="de-DE" dirty="0"/>
          </a:p>
        </p:txBody>
      </p:sp>
      <p:sp>
        <p:nvSpPr>
          <p:cNvPr id="20" name="Textfeld 27">
            <a:extLst>
              <a:ext uri="{FF2B5EF4-FFF2-40B4-BE49-F238E27FC236}">
                <a16:creationId xmlns:a16="http://schemas.microsoft.com/office/drawing/2014/main" id="{2B894913-3B74-4C50-98D5-C556BD38765A}"/>
              </a:ext>
            </a:extLst>
          </p:cNvPr>
          <p:cNvSpPr txBox="1"/>
          <p:nvPr userDrawn="1"/>
        </p:nvSpPr>
        <p:spPr>
          <a:xfrm>
            <a:off x="352169" y="2172320"/>
            <a:ext cx="72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i="0" u="none" dirty="0"/>
              <a:t>Integracja obejmuje:</a:t>
            </a:r>
            <a:endParaRPr lang="de-DE" i="0" u="none" dirty="0"/>
          </a:p>
        </p:txBody>
      </p:sp>
    </p:spTree>
    <p:extLst>
      <p:ext uri="{BB962C8B-B14F-4D97-AF65-F5344CB8AC3E}">
        <p14:creationId xmlns:p14="http://schemas.microsoft.com/office/powerpoint/2010/main" val="408861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grac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-781" y="0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/>
          <p:cNvSpPr txBox="1"/>
          <p:nvPr userDrawn="1"/>
        </p:nvSpPr>
        <p:spPr>
          <a:xfrm>
            <a:off x="326993" y="1246078"/>
            <a:ext cx="7629383" cy="3872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ts val="2300"/>
              </a:lnSpc>
            </a:pPr>
            <a:r>
              <a:rPr lang="pl-PL" sz="2200" b="0" i="0" u="none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Wsparcie dla nowych klientów</a:t>
            </a:r>
            <a:endParaRPr lang="de-DE" sz="2200" b="0" cap="all" baseline="0" dirty="0"/>
          </a:p>
        </p:txBody>
      </p:sp>
      <p:pic>
        <p:nvPicPr>
          <p:cNvPr id="38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27">
            <a:extLst>
              <a:ext uri="{FF2B5EF4-FFF2-40B4-BE49-F238E27FC236}">
                <a16:creationId xmlns:a16="http://schemas.microsoft.com/office/drawing/2014/main" id="{04B7B66A-3821-4A18-9A7F-BF57E9A668F4}"/>
              </a:ext>
            </a:extLst>
          </p:cNvPr>
          <p:cNvSpPr txBox="1"/>
          <p:nvPr userDrawn="1"/>
        </p:nvSpPr>
        <p:spPr>
          <a:xfrm>
            <a:off x="307046" y="2609519"/>
            <a:ext cx="72728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Szkolenie z zakresu wizji maszynowej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Wskazówki dotyczące montażu kamery oraz umiejscowienia oświetlenia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Szkolenie z obsługi oprogramowania BVS Cockpit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Pomoc w wyborze odpowiednich narzędzi do przetwarzania obrazów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Pomoc w parametryzacji narzędzi pod względem Twojej aplikacji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Wprowadzenie do obsługi interfejsu komunikacyjnego zakupionego urządzenia</a:t>
            </a:r>
          </a:p>
        </p:txBody>
      </p:sp>
      <p:sp>
        <p:nvSpPr>
          <p:cNvPr id="16" name="Textfeld 27">
            <a:extLst>
              <a:ext uri="{FF2B5EF4-FFF2-40B4-BE49-F238E27FC236}">
                <a16:creationId xmlns:a16="http://schemas.microsoft.com/office/drawing/2014/main" id="{A51EF18F-E273-49A7-BA4B-B1DAB6EDDDAD}"/>
              </a:ext>
            </a:extLst>
          </p:cNvPr>
          <p:cNvSpPr txBox="1"/>
          <p:nvPr userDrawn="1"/>
        </p:nvSpPr>
        <p:spPr>
          <a:xfrm>
            <a:off x="307046" y="1599104"/>
            <a:ext cx="7272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l-PL" dirty="0"/>
              <a:t>Jesteś nowym użytkownikiem produktów firmy Balluff? A może nigdy wcześniej nie posiadałeś rozwiązania wizyjnego? </a:t>
            </a:r>
            <a:r>
              <a:rPr lang="pl-PL" b="1" dirty="0"/>
              <a:t>Skorzystaj z dwóch dni wsparcia specjalisty firmy Balluff!</a:t>
            </a:r>
            <a:endParaRPr lang="de-DE" b="1" dirty="0"/>
          </a:p>
        </p:txBody>
      </p:sp>
      <p:sp>
        <p:nvSpPr>
          <p:cNvPr id="20" name="Textfeld 27">
            <a:extLst>
              <a:ext uri="{FF2B5EF4-FFF2-40B4-BE49-F238E27FC236}">
                <a16:creationId xmlns:a16="http://schemas.microsoft.com/office/drawing/2014/main" id="{2B894913-3B74-4C50-98D5-C556BD38765A}"/>
              </a:ext>
            </a:extLst>
          </p:cNvPr>
          <p:cNvSpPr txBox="1"/>
          <p:nvPr userDrawn="1"/>
        </p:nvSpPr>
        <p:spPr>
          <a:xfrm>
            <a:off x="323804" y="2313802"/>
            <a:ext cx="72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i="0" u="none" dirty="0"/>
              <a:t>Wsparcie obejmuje:</a:t>
            </a:r>
            <a:endParaRPr lang="de-DE" i="0" u="none" dirty="0"/>
          </a:p>
        </p:txBody>
      </p:sp>
    </p:spTree>
    <p:extLst>
      <p:ext uri="{BB962C8B-B14F-4D97-AF65-F5344CB8AC3E}">
        <p14:creationId xmlns:p14="http://schemas.microsoft.com/office/powerpoint/2010/main" val="117211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3" r:id="rId2"/>
    <p:sldLayoutId id="2147483697" r:id="rId3"/>
    <p:sldLayoutId id="2147483652" r:id="rId4"/>
    <p:sldLayoutId id="2147483668" r:id="rId5"/>
    <p:sldLayoutId id="2147483655" r:id="rId6"/>
    <p:sldLayoutId id="2147483671" r:id="rId7"/>
    <p:sldLayoutId id="2147483683" r:id="rId8"/>
    <p:sldLayoutId id="2147483698" r:id="rId9"/>
    <p:sldLayoutId id="2147483663" r:id="rId10"/>
    <p:sldLayoutId id="2147483665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tytuł 1">
            <a:extLst>
              <a:ext uri="{FF2B5EF4-FFF2-40B4-BE49-F238E27FC236}">
                <a16:creationId xmlns:a16="http://schemas.microsoft.com/office/drawing/2014/main" id="{00BEBCE5-B3A8-476E-BCCF-87D225B68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Train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font</a:t>
            </a:r>
            <a:r>
              <a:rPr lang="pl-PL" dirty="0"/>
              <a:t> for Optical </a:t>
            </a:r>
            <a:r>
              <a:rPr lang="pl-PL" dirty="0" err="1"/>
              <a:t>Character</a:t>
            </a:r>
            <a:r>
              <a:rPr lang="pl-PL" dirty="0"/>
              <a:t> </a:t>
            </a:r>
            <a:r>
              <a:rPr lang="pl-PL" dirty="0" err="1"/>
              <a:t>Recognition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55515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43AABE40-F28C-48F5-9F0A-22439ABFC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7" y="2244955"/>
            <a:ext cx="3114675" cy="809625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7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5" y="1025362"/>
            <a:ext cx="483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200" dirty="0" err="1"/>
              <a:t>If</a:t>
            </a:r>
            <a:r>
              <a:rPr lang="pl-PL" sz="1200" dirty="0"/>
              <a:t> </a:t>
            </a:r>
            <a:r>
              <a:rPr lang="pl-PL" sz="1200" dirty="0" err="1"/>
              <a:t>you</a:t>
            </a:r>
            <a:r>
              <a:rPr lang="pl-PL" sz="1200" dirty="0"/>
              <a:t> set the AOI to </a:t>
            </a:r>
            <a:r>
              <a:rPr lang="pl-PL" sz="1200" dirty="0" err="1"/>
              <a:t>bigger</a:t>
            </a:r>
            <a:r>
              <a:rPr lang="pl-PL" sz="1200" dirty="0"/>
              <a:t> </a:t>
            </a:r>
            <a:r>
              <a:rPr lang="pl-PL" sz="1200" dirty="0" err="1"/>
              <a:t>amount</a:t>
            </a:r>
            <a:r>
              <a:rPr lang="pl-PL" sz="1200" dirty="0"/>
              <a:t> of </a:t>
            </a:r>
            <a:r>
              <a:rPr lang="pl-PL" sz="1200" dirty="0" err="1"/>
              <a:t>characters</a:t>
            </a:r>
            <a:r>
              <a:rPr lang="pl-PL" sz="1200" dirty="0"/>
              <a:t> </a:t>
            </a:r>
            <a:r>
              <a:rPr lang="pl-PL" sz="1200" dirty="0" err="1"/>
              <a:t>you</a:t>
            </a:r>
            <a:r>
              <a:rPr lang="pl-PL" sz="1200" dirty="0"/>
              <a:t> </a:t>
            </a:r>
            <a:r>
              <a:rPr lang="pl-PL" sz="1200" dirty="0" err="1"/>
              <a:t>have</a:t>
            </a:r>
            <a:r>
              <a:rPr lang="pl-PL" sz="1200" dirty="0"/>
              <a:t> to </a:t>
            </a:r>
            <a:r>
              <a:rPr lang="pl-PL" sz="1200" dirty="0" err="1"/>
              <a:t>write</a:t>
            </a:r>
            <a:r>
              <a:rPr lang="pl-PL" sz="1200" dirty="0"/>
              <a:t> </a:t>
            </a:r>
            <a:r>
              <a:rPr lang="pl-PL" sz="1200" dirty="0" err="1"/>
              <a:t>all</a:t>
            </a:r>
            <a:r>
              <a:rPr lang="pl-PL" sz="1200" dirty="0"/>
              <a:t> of the </a:t>
            </a:r>
            <a:r>
              <a:rPr lang="pl-PL" sz="1200" dirty="0" err="1"/>
              <a:t>characters</a:t>
            </a:r>
            <a:r>
              <a:rPr lang="pl-PL" sz="1200" dirty="0"/>
              <a:t>.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B7401538-0C47-4200-B56F-8D9C4AE41116}"/>
              </a:ext>
            </a:extLst>
          </p:cNvPr>
          <p:cNvSpPr/>
          <p:nvPr/>
        </p:nvSpPr>
        <p:spPr>
          <a:xfrm>
            <a:off x="1049306" y="2497460"/>
            <a:ext cx="3018638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089DA079-B45E-4C1B-8437-A525A788F507}"/>
              </a:ext>
            </a:extLst>
          </p:cNvPr>
          <p:cNvCxnSpPr>
            <a:cxnSpLocks/>
          </p:cNvCxnSpPr>
          <p:nvPr/>
        </p:nvCxnSpPr>
        <p:spPr>
          <a:xfrm>
            <a:off x="2411760" y="1425472"/>
            <a:ext cx="72008" cy="9999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197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8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Click “Execute” on the right of “</a:t>
            </a:r>
            <a:r>
              <a:rPr lang="en-US" sz="1200" dirty="0" err="1"/>
              <a:t>TeachChar</a:t>
            </a:r>
            <a:r>
              <a:rPr lang="en-US" sz="1200" dirty="0"/>
              <a:t>”. New character should be successfully added to training file</a:t>
            </a:r>
            <a:r>
              <a:rPr lang="pl-PL" sz="1200" dirty="0"/>
              <a:t> – </a:t>
            </a:r>
            <a:r>
              <a:rPr lang="pl-PL" sz="1200" dirty="0" err="1"/>
              <a:t>it</a:t>
            </a:r>
            <a:r>
              <a:rPr lang="pl-PL" sz="1200" dirty="0"/>
              <a:t> </a:t>
            </a:r>
            <a:r>
              <a:rPr lang="pl-PL" sz="1200" dirty="0" err="1"/>
              <a:t>will</a:t>
            </a:r>
            <a:r>
              <a:rPr lang="pl-PL" sz="1200" dirty="0"/>
              <a:t> be </a:t>
            </a:r>
            <a:r>
              <a:rPr lang="pl-PL" sz="1200" dirty="0" err="1"/>
              <a:t>indicated</a:t>
            </a:r>
            <a:r>
              <a:rPr lang="pl-PL" sz="1200" dirty="0"/>
              <a:t> in </a:t>
            </a:r>
            <a:r>
              <a:rPr lang="pl-PL" sz="1200" dirty="0" err="1"/>
              <a:t>InfoString</a:t>
            </a:r>
            <a:r>
              <a:rPr lang="pl-PL" sz="1200" dirty="0"/>
              <a:t> </a:t>
            </a:r>
            <a:r>
              <a:rPr lang="pl-PL" sz="1200" dirty="0" err="1"/>
              <a:t>variable</a:t>
            </a:r>
            <a:r>
              <a:rPr lang="pl-PL" sz="1200" dirty="0"/>
              <a:t>.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F0DDB3A6-84DE-43CE-BF8C-AD6DB181A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025362"/>
            <a:ext cx="3114675" cy="981075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119DAE56-19EC-46FD-967A-65C67FA83658}"/>
              </a:ext>
            </a:extLst>
          </p:cNvPr>
          <p:cNvSpPr/>
          <p:nvPr/>
        </p:nvSpPr>
        <p:spPr>
          <a:xfrm>
            <a:off x="4909902" y="989469"/>
            <a:ext cx="3114675" cy="35905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C3995FD1-89BD-4E31-B6FC-1D5A527BE6CF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067944" y="1168998"/>
            <a:ext cx="841958" cy="1043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Obraz 3">
            <a:extLst>
              <a:ext uri="{FF2B5EF4-FFF2-40B4-BE49-F238E27FC236}">
                <a16:creationId xmlns:a16="http://schemas.microsoft.com/office/drawing/2014/main" id="{963D1221-44B8-4E43-A183-9F97054AD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060" y="2629402"/>
            <a:ext cx="8527879" cy="2827812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3232C261-887E-4724-8329-3520F1F84FCE}"/>
              </a:ext>
            </a:extLst>
          </p:cNvPr>
          <p:cNvSpPr/>
          <p:nvPr/>
        </p:nvSpPr>
        <p:spPr>
          <a:xfrm>
            <a:off x="467544" y="5277685"/>
            <a:ext cx="4032448" cy="1795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FFFAE081-02A2-486B-801C-13DEECFE1264}"/>
              </a:ext>
            </a:extLst>
          </p:cNvPr>
          <p:cNvCxnSpPr>
            <a:cxnSpLocks/>
          </p:cNvCxnSpPr>
          <p:nvPr/>
        </p:nvCxnSpPr>
        <p:spPr>
          <a:xfrm>
            <a:off x="2843808" y="1670703"/>
            <a:ext cx="792088" cy="356306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654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8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If</a:t>
            </a:r>
            <a:r>
              <a:rPr lang="pl-PL" sz="1200" dirty="0"/>
              <a:t> </a:t>
            </a:r>
            <a:r>
              <a:rPr lang="pl-PL" sz="1200" dirty="0" err="1"/>
              <a:t>you</a:t>
            </a:r>
            <a:r>
              <a:rPr lang="pl-PL" sz="1200" dirty="0"/>
              <a:t> </a:t>
            </a:r>
            <a:r>
              <a:rPr lang="pl-PL" sz="1200" dirty="0" err="1"/>
              <a:t>will</a:t>
            </a:r>
            <a:r>
              <a:rPr lang="pl-PL" sz="1200" dirty="0"/>
              <a:t> </a:t>
            </a:r>
            <a:r>
              <a:rPr lang="pl-PL" sz="1200" dirty="0" err="1"/>
              <a:t>see</a:t>
            </a:r>
            <a:r>
              <a:rPr lang="pl-PL" sz="1200" dirty="0"/>
              <a:t> </a:t>
            </a:r>
            <a:r>
              <a:rPr lang="pl-PL" sz="1200" dirty="0" err="1"/>
              <a:t>message</a:t>
            </a:r>
            <a:r>
              <a:rPr lang="pl-PL" sz="1200" dirty="0"/>
              <a:t> „</a:t>
            </a:r>
            <a:r>
              <a:rPr lang="en-US" sz="1200" dirty="0"/>
              <a:t>Number of segmented characters not equal to number of entered characters</a:t>
            </a:r>
            <a:r>
              <a:rPr lang="pl-PL" sz="1200" dirty="0"/>
              <a:t>” </a:t>
            </a:r>
            <a:r>
              <a:rPr lang="pl-PL" sz="1200" dirty="0" err="1"/>
              <a:t>it</a:t>
            </a:r>
            <a:r>
              <a:rPr lang="pl-PL" sz="1200" dirty="0"/>
              <a:t> </a:t>
            </a:r>
            <a:r>
              <a:rPr lang="pl-PL" sz="1200" dirty="0" err="1"/>
              <a:t>means</a:t>
            </a:r>
            <a:r>
              <a:rPr lang="pl-PL" sz="1200" dirty="0"/>
              <a:t> </a:t>
            </a:r>
            <a:r>
              <a:rPr lang="pl-PL" sz="1200" dirty="0" err="1"/>
              <a:t>that</a:t>
            </a:r>
            <a:r>
              <a:rPr lang="pl-PL" sz="1200" dirty="0"/>
              <a:t> the </a:t>
            </a:r>
            <a:r>
              <a:rPr lang="pl-PL" sz="1200" dirty="0" err="1"/>
              <a:t>number</a:t>
            </a:r>
            <a:r>
              <a:rPr lang="pl-PL" sz="1200" dirty="0"/>
              <a:t> of </a:t>
            </a:r>
            <a:r>
              <a:rPr lang="pl-PL" sz="1200" dirty="0" err="1"/>
              <a:t>characters</a:t>
            </a:r>
            <a:r>
              <a:rPr lang="pl-PL" sz="1200" dirty="0"/>
              <a:t> in AOI </a:t>
            </a:r>
            <a:r>
              <a:rPr lang="pl-PL" sz="1200" dirty="0" err="1"/>
              <a:t>does</a:t>
            </a:r>
            <a:r>
              <a:rPr lang="pl-PL" sz="1200" dirty="0"/>
              <a:t> not </a:t>
            </a:r>
            <a:r>
              <a:rPr lang="pl-PL" sz="1200" dirty="0" err="1"/>
              <a:t>match</a:t>
            </a:r>
            <a:r>
              <a:rPr lang="pl-PL" sz="1200" dirty="0"/>
              <a:t> with the </a:t>
            </a:r>
            <a:r>
              <a:rPr lang="pl-PL" sz="1200" dirty="0" err="1"/>
              <a:t>amount</a:t>
            </a:r>
            <a:r>
              <a:rPr lang="pl-PL" sz="1200" dirty="0"/>
              <a:t> of </a:t>
            </a:r>
            <a:r>
              <a:rPr lang="pl-PL" sz="1200" dirty="0" err="1"/>
              <a:t>character</a:t>
            </a:r>
            <a:r>
              <a:rPr lang="pl-PL" sz="1200" dirty="0"/>
              <a:t> </a:t>
            </a:r>
            <a:r>
              <a:rPr lang="pl-PL" sz="1200" dirty="0" err="1"/>
              <a:t>written</a:t>
            </a:r>
            <a:r>
              <a:rPr lang="pl-PL" sz="1200" dirty="0"/>
              <a:t> in Char </a:t>
            </a:r>
            <a:r>
              <a:rPr lang="pl-PL" sz="1200" dirty="0" err="1"/>
              <a:t>box</a:t>
            </a:r>
            <a:r>
              <a:rPr lang="pl-PL" sz="1200" dirty="0"/>
              <a:t>. </a:t>
            </a:r>
            <a:r>
              <a:rPr lang="pl-PL" sz="1200" dirty="0" err="1"/>
              <a:t>None</a:t>
            </a:r>
            <a:r>
              <a:rPr lang="pl-PL" sz="1200" dirty="0"/>
              <a:t> of the </a:t>
            </a:r>
            <a:r>
              <a:rPr lang="pl-PL" sz="1200" dirty="0" err="1"/>
              <a:t>characters</a:t>
            </a:r>
            <a:r>
              <a:rPr lang="pl-PL" sz="1200" dirty="0"/>
              <a:t> </a:t>
            </a:r>
            <a:r>
              <a:rPr lang="pl-PL" sz="1200" dirty="0" err="1"/>
              <a:t>will</a:t>
            </a:r>
            <a:r>
              <a:rPr lang="pl-PL" sz="1200" dirty="0"/>
              <a:t> be </a:t>
            </a:r>
            <a:r>
              <a:rPr lang="pl-PL" sz="1200" dirty="0" err="1"/>
              <a:t>trained</a:t>
            </a:r>
            <a:r>
              <a:rPr lang="pl-PL" sz="1200" dirty="0"/>
              <a:t>.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9DEDA83B-9AAD-4338-A7CE-5951380CF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96" y="1787884"/>
            <a:ext cx="8244408" cy="721800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7A4E6E16-897D-4A53-8D96-F7740A131DAF}"/>
              </a:ext>
            </a:extLst>
          </p:cNvPr>
          <p:cNvSpPr/>
          <p:nvPr/>
        </p:nvSpPr>
        <p:spPr>
          <a:xfrm>
            <a:off x="683568" y="2322846"/>
            <a:ext cx="6840760" cy="1868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6DD3C934-BDAD-413B-A21F-1FDC8854E824}"/>
              </a:ext>
            </a:extLst>
          </p:cNvPr>
          <p:cNvSpPr txBox="1"/>
          <p:nvPr/>
        </p:nvSpPr>
        <p:spPr>
          <a:xfrm>
            <a:off x="323528" y="2785492"/>
            <a:ext cx="792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The </a:t>
            </a:r>
            <a:r>
              <a:rPr lang="pl-PL" sz="1200" dirty="0" err="1"/>
              <a:t>number</a:t>
            </a:r>
            <a:r>
              <a:rPr lang="pl-PL" sz="1200" dirty="0"/>
              <a:t> of </a:t>
            </a:r>
            <a:r>
              <a:rPr lang="pl-PL" sz="1200" dirty="0" err="1"/>
              <a:t>segmented</a:t>
            </a:r>
            <a:r>
              <a:rPr lang="pl-PL" sz="1200" dirty="0"/>
              <a:t> </a:t>
            </a:r>
            <a:r>
              <a:rPr lang="pl-PL" sz="1200" dirty="0" err="1"/>
              <a:t>characters</a:t>
            </a:r>
            <a:r>
              <a:rPr lang="pl-PL" sz="1200" dirty="0"/>
              <a:t> in AOI </a:t>
            </a:r>
            <a:r>
              <a:rPr lang="pl-PL" sz="1200" dirty="0" err="1"/>
              <a:t>can</a:t>
            </a:r>
            <a:r>
              <a:rPr lang="pl-PL" sz="1200" dirty="0"/>
              <a:t> be </a:t>
            </a:r>
            <a:r>
              <a:rPr lang="pl-PL" sz="1200" dirty="0" err="1"/>
              <a:t>seen</a:t>
            </a:r>
            <a:r>
              <a:rPr lang="pl-PL" sz="1200" dirty="0"/>
              <a:t> in </a:t>
            </a:r>
            <a:r>
              <a:rPr lang="pl-PL" sz="1200" dirty="0" err="1"/>
              <a:t>NumberSegmented</a:t>
            </a:r>
            <a:r>
              <a:rPr lang="pl-PL" sz="1200" dirty="0"/>
              <a:t> </a:t>
            </a:r>
            <a:r>
              <a:rPr lang="pl-PL" sz="1200" dirty="0" err="1"/>
              <a:t>variable</a:t>
            </a:r>
            <a:r>
              <a:rPr lang="pl-PL" sz="1200" dirty="0"/>
              <a:t>.</a:t>
            </a:r>
          </a:p>
        </p:txBody>
      </p:sp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D5481C29-0514-467F-983D-71412EC78053}"/>
              </a:ext>
            </a:extLst>
          </p:cNvPr>
          <p:cNvCxnSpPr/>
          <p:nvPr/>
        </p:nvCxnSpPr>
        <p:spPr>
          <a:xfrm flipV="1">
            <a:off x="2339752" y="2281436"/>
            <a:ext cx="2160240" cy="5040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128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9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Repeat steps from </a:t>
            </a:r>
            <a:r>
              <a:rPr lang="pl-PL" sz="1200" dirty="0"/>
              <a:t>3</a:t>
            </a:r>
            <a:r>
              <a:rPr lang="en-US" sz="1200" dirty="0"/>
              <a:t> to </a:t>
            </a:r>
            <a:r>
              <a:rPr lang="pl-PL" sz="1200" dirty="0"/>
              <a:t>8</a:t>
            </a:r>
            <a:r>
              <a:rPr lang="en-US" sz="1200" dirty="0"/>
              <a:t> until you teach all of your characters. </a:t>
            </a:r>
            <a:endParaRPr lang="pl-PL" sz="1200" dirty="0"/>
          </a:p>
          <a:p>
            <a:pPr algn="just"/>
            <a:r>
              <a:rPr lang="en-US" sz="1200" dirty="0"/>
              <a:t>It is recommended to teach one character several times each on different image.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1731744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10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Click “Execute” on the right of “</a:t>
            </a:r>
            <a:r>
              <a:rPr lang="en-US" sz="1200" dirty="0" err="1"/>
              <a:t>GenerateClassifier</a:t>
            </a:r>
            <a:r>
              <a:rPr lang="en-US" sz="1200" dirty="0"/>
              <a:t>”. This will generate new font for OCR (MLP based model).</a:t>
            </a:r>
            <a:endParaRPr lang="pl-PL" sz="12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D73E16E-7EA2-4A0F-B874-8DD089AB6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331" y="2785492"/>
            <a:ext cx="3114675" cy="981075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DB41FEB7-E656-44C9-8C51-09F67D2395AB}"/>
              </a:ext>
            </a:extLst>
          </p:cNvPr>
          <p:cNvSpPr/>
          <p:nvPr/>
        </p:nvSpPr>
        <p:spPr>
          <a:xfrm>
            <a:off x="1489291" y="3073524"/>
            <a:ext cx="3114675" cy="35905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AEC86553-0BB1-4DDC-A06E-C4286E42499B}"/>
              </a:ext>
            </a:extLst>
          </p:cNvPr>
          <p:cNvCxnSpPr>
            <a:cxnSpLocks/>
          </p:cNvCxnSpPr>
          <p:nvPr/>
        </p:nvCxnSpPr>
        <p:spPr>
          <a:xfrm>
            <a:off x="3347864" y="1273324"/>
            <a:ext cx="216024" cy="18002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188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10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If</a:t>
            </a:r>
            <a:r>
              <a:rPr lang="pl-PL" sz="1200" dirty="0"/>
              <a:t> </a:t>
            </a:r>
            <a:r>
              <a:rPr lang="pl-PL" sz="1200" dirty="0" err="1"/>
              <a:t>you</a:t>
            </a:r>
            <a:r>
              <a:rPr lang="pl-PL" sz="1200" dirty="0"/>
              <a:t> want to </a:t>
            </a:r>
            <a:r>
              <a:rPr lang="pl-PL" sz="1200" dirty="0" err="1"/>
              <a:t>see</a:t>
            </a:r>
            <a:r>
              <a:rPr lang="pl-PL" sz="1200" dirty="0"/>
              <a:t> </a:t>
            </a:r>
            <a:r>
              <a:rPr lang="pl-PL" sz="1200" dirty="0" err="1"/>
              <a:t>all</a:t>
            </a:r>
            <a:r>
              <a:rPr lang="pl-PL" sz="1200" dirty="0"/>
              <a:t> of the </a:t>
            </a:r>
            <a:r>
              <a:rPr lang="pl-PL" sz="1200" dirty="0" err="1"/>
              <a:t>trained</a:t>
            </a:r>
            <a:r>
              <a:rPr lang="pl-PL" sz="1200" dirty="0"/>
              <a:t> </a:t>
            </a:r>
            <a:r>
              <a:rPr lang="pl-PL" sz="1200" dirty="0" err="1"/>
              <a:t>characters</a:t>
            </a:r>
            <a:r>
              <a:rPr lang="pl-PL" sz="1200" dirty="0"/>
              <a:t> </a:t>
            </a:r>
            <a:r>
              <a:rPr lang="pl-PL" sz="1200" dirty="0" err="1"/>
              <a:t>you</a:t>
            </a:r>
            <a:r>
              <a:rPr lang="pl-PL" sz="1200" dirty="0"/>
              <a:t> </a:t>
            </a:r>
            <a:r>
              <a:rPr lang="pl-PL" sz="1200" dirty="0" err="1"/>
              <a:t>can</a:t>
            </a:r>
            <a:r>
              <a:rPr lang="pl-PL" sz="1200" dirty="0"/>
              <a:t> </a:t>
            </a:r>
            <a:r>
              <a:rPr lang="pl-PL" sz="1200" dirty="0" err="1"/>
              <a:t>choose</a:t>
            </a:r>
            <a:r>
              <a:rPr lang="pl-PL" sz="1200" dirty="0"/>
              <a:t> </a:t>
            </a:r>
            <a:r>
              <a:rPr lang="pl-PL" sz="1200" dirty="0" err="1"/>
              <a:t>TrainedCharacters</a:t>
            </a:r>
            <a:r>
              <a:rPr lang="pl-PL" sz="1200" dirty="0"/>
              <a:t> image. </a:t>
            </a:r>
            <a:r>
              <a:rPr lang="pl-PL" sz="1200" dirty="0" err="1"/>
              <a:t>You</a:t>
            </a:r>
            <a:r>
              <a:rPr lang="pl-PL" sz="1200" dirty="0"/>
              <a:t> </a:t>
            </a:r>
            <a:r>
              <a:rPr lang="pl-PL" sz="1200" dirty="0" err="1"/>
              <a:t>have</a:t>
            </a:r>
            <a:r>
              <a:rPr lang="pl-PL" sz="1200" dirty="0"/>
              <a:t> to </a:t>
            </a:r>
            <a:r>
              <a:rPr lang="pl-PL" sz="1200" dirty="0" err="1"/>
              <a:t>click</a:t>
            </a:r>
            <a:r>
              <a:rPr lang="pl-PL" sz="1200" dirty="0"/>
              <a:t> „Run </a:t>
            </a:r>
            <a:r>
              <a:rPr lang="pl-PL" sz="1200" dirty="0" err="1"/>
              <a:t>Once</a:t>
            </a:r>
            <a:r>
              <a:rPr lang="pl-PL" sz="1200" dirty="0"/>
              <a:t>” to </a:t>
            </a:r>
            <a:r>
              <a:rPr lang="pl-PL" sz="1200" dirty="0" err="1"/>
              <a:t>refresh</a:t>
            </a:r>
            <a:r>
              <a:rPr lang="pl-PL" sz="1200" dirty="0"/>
              <a:t> the </a:t>
            </a:r>
            <a:r>
              <a:rPr lang="pl-PL" sz="1200" dirty="0" err="1"/>
              <a:t>visualization</a:t>
            </a:r>
            <a:r>
              <a:rPr lang="pl-PL" sz="1200" dirty="0"/>
              <a:t>.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815054C-D690-43E5-84A6-32E8CD941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556367"/>
            <a:ext cx="6480720" cy="3177888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AB3D3661-1207-4860-A59B-025AEA83D31B}"/>
              </a:ext>
            </a:extLst>
          </p:cNvPr>
          <p:cNvSpPr txBox="1"/>
          <p:nvPr/>
        </p:nvSpPr>
        <p:spPr>
          <a:xfrm>
            <a:off x="395536" y="4974090"/>
            <a:ext cx="792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Different</a:t>
            </a:r>
            <a:r>
              <a:rPr lang="pl-PL" sz="1200" dirty="0"/>
              <a:t> </a:t>
            </a:r>
            <a:r>
              <a:rPr lang="pl-PL" sz="1200" dirty="0" err="1"/>
              <a:t>characters</a:t>
            </a:r>
            <a:r>
              <a:rPr lang="pl-PL" sz="1200" dirty="0"/>
              <a:t> </a:t>
            </a:r>
            <a:r>
              <a:rPr lang="pl-PL" sz="1200" dirty="0" err="1"/>
              <a:t>will</a:t>
            </a:r>
            <a:r>
              <a:rPr lang="pl-PL" sz="1200" dirty="0"/>
              <a:t> be </a:t>
            </a:r>
            <a:r>
              <a:rPr lang="pl-PL" sz="1200" dirty="0" err="1"/>
              <a:t>grouped</a:t>
            </a:r>
            <a:r>
              <a:rPr lang="pl-PL" sz="1200" dirty="0"/>
              <a:t> in </a:t>
            </a:r>
            <a:r>
              <a:rPr lang="pl-PL" sz="1200" dirty="0" err="1"/>
              <a:t>coulmns</a:t>
            </a:r>
            <a:r>
              <a:rPr lang="pl-PL" sz="1200" dirty="0"/>
              <a:t> – same </a:t>
            </a:r>
            <a:r>
              <a:rPr lang="pl-PL" sz="1200" dirty="0" err="1"/>
              <a:t>characters</a:t>
            </a:r>
            <a:r>
              <a:rPr lang="pl-PL" sz="1200" dirty="0"/>
              <a:t> in </a:t>
            </a:r>
            <a:r>
              <a:rPr lang="pl-PL" sz="1200" dirty="0" err="1"/>
              <a:t>rows</a:t>
            </a:r>
            <a:r>
              <a:rPr lang="pl-PL" sz="1200" dirty="0"/>
              <a:t>. 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2F09AE7A-2340-465A-AB9A-F1DC887978F6}"/>
              </a:ext>
            </a:extLst>
          </p:cNvPr>
          <p:cNvSpPr/>
          <p:nvPr/>
        </p:nvSpPr>
        <p:spPr>
          <a:xfrm>
            <a:off x="2987824" y="1824077"/>
            <a:ext cx="1728192" cy="2924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EACBDE5F-D794-4ED0-BD9C-D090D68D772F}"/>
              </a:ext>
            </a:extLst>
          </p:cNvPr>
          <p:cNvCxnSpPr>
            <a:cxnSpLocks/>
          </p:cNvCxnSpPr>
          <p:nvPr/>
        </p:nvCxnSpPr>
        <p:spPr>
          <a:xfrm flipH="1">
            <a:off x="3995936" y="1316295"/>
            <a:ext cx="1080120" cy="46166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15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11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6048672" cy="46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If you want to delete your training file and new font file you can click “Execute” on the right of “</a:t>
            </a:r>
            <a:r>
              <a:rPr lang="en-US" sz="1200" dirty="0" err="1"/>
              <a:t>DeleteFont</a:t>
            </a:r>
            <a:r>
              <a:rPr lang="en-US" sz="1200" dirty="0"/>
              <a:t>”.</a:t>
            </a:r>
            <a:endParaRPr lang="pl-PL" sz="12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287A6F9-F90E-4D03-A5D9-9CD718656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582986"/>
            <a:ext cx="3114675" cy="981075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78A38EB7-37ED-43E2-87EF-155E14E6ECB6}"/>
              </a:ext>
            </a:extLst>
          </p:cNvPr>
          <p:cNvSpPr/>
          <p:nvPr/>
        </p:nvSpPr>
        <p:spPr>
          <a:xfrm>
            <a:off x="1619671" y="3205003"/>
            <a:ext cx="3114675" cy="35905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5F6088B9-7267-4B5A-A8AC-E0F97CE63033}"/>
              </a:ext>
            </a:extLst>
          </p:cNvPr>
          <p:cNvCxnSpPr>
            <a:cxnSpLocks/>
          </p:cNvCxnSpPr>
          <p:nvPr/>
        </p:nvCxnSpPr>
        <p:spPr>
          <a:xfrm>
            <a:off x="1511660" y="1489348"/>
            <a:ext cx="1980220" cy="171565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661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17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1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2718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Add</a:t>
            </a:r>
            <a:r>
              <a:rPr lang="pl-PL" sz="1200" dirty="0"/>
              <a:t> </a:t>
            </a:r>
            <a:r>
              <a:rPr lang="pl-PL" sz="1200" dirty="0" err="1"/>
              <a:t>new</a:t>
            </a:r>
            <a:r>
              <a:rPr lang="pl-PL" sz="1200" dirty="0"/>
              <a:t> </a:t>
            </a:r>
            <a:r>
              <a:rPr lang="pl-PL" sz="1200" dirty="0" err="1"/>
              <a:t>tool</a:t>
            </a:r>
            <a:r>
              <a:rPr lang="pl-PL" sz="1200" dirty="0"/>
              <a:t> – </a:t>
            </a:r>
            <a:r>
              <a:rPr lang="pl-PL" sz="1200" dirty="0" err="1"/>
              <a:t>Halcon</a:t>
            </a:r>
            <a:r>
              <a:rPr lang="pl-PL" sz="1200" dirty="0"/>
              <a:t> </a:t>
            </a:r>
            <a:r>
              <a:rPr lang="pl-PL" sz="1200" dirty="0" err="1"/>
              <a:t>Script</a:t>
            </a:r>
            <a:r>
              <a:rPr lang="pl-PL" sz="1200" dirty="0"/>
              <a:t> – in </a:t>
            </a:r>
            <a:r>
              <a:rPr lang="pl-PL" sz="1200" dirty="0" err="1"/>
              <a:t>your</a:t>
            </a:r>
            <a:r>
              <a:rPr lang="pl-PL" sz="1200" dirty="0"/>
              <a:t> </a:t>
            </a:r>
            <a:r>
              <a:rPr lang="pl-PL" sz="1200" dirty="0" err="1"/>
              <a:t>inspection</a:t>
            </a:r>
            <a:r>
              <a:rPr lang="pl-PL" sz="1200" dirty="0"/>
              <a:t> program.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5C1B38E-09D0-4399-9B57-C40DDB9F6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625252"/>
            <a:ext cx="3240360" cy="4782911"/>
          </a:xfrm>
          <a:prstGeom prst="rect">
            <a:avLst/>
          </a:prstGeom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2FD0C4AD-6B3F-4E65-BE7F-94A7E0BEE0D6}"/>
              </a:ext>
            </a:extLst>
          </p:cNvPr>
          <p:cNvSpPr/>
          <p:nvPr/>
        </p:nvSpPr>
        <p:spPr>
          <a:xfrm>
            <a:off x="5364088" y="5017740"/>
            <a:ext cx="1512168" cy="3904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879E0477-3CD3-4626-9052-40FB57301491}"/>
              </a:ext>
            </a:extLst>
          </p:cNvPr>
          <p:cNvCxnSpPr>
            <a:stCxn id="6" idx="2"/>
          </p:cNvCxnSpPr>
          <p:nvPr/>
        </p:nvCxnSpPr>
        <p:spPr>
          <a:xfrm>
            <a:off x="1754754" y="1487027"/>
            <a:ext cx="3537326" cy="35307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7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2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792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Click</a:t>
            </a:r>
            <a:r>
              <a:rPr lang="pl-PL" sz="1200" dirty="0"/>
              <a:t> „</a:t>
            </a:r>
            <a:r>
              <a:rPr lang="pl-PL" sz="1200" dirty="0" err="1"/>
              <a:t>Browse</a:t>
            </a:r>
            <a:r>
              <a:rPr lang="pl-PL" sz="1200" dirty="0"/>
              <a:t>” and </a:t>
            </a:r>
            <a:r>
              <a:rPr lang="pl-PL" sz="1200" dirty="0" err="1"/>
              <a:t>choose</a:t>
            </a:r>
            <a:r>
              <a:rPr lang="pl-PL" sz="1200" dirty="0"/>
              <a:t> „</a:t>
            </a:r>
            <a:r>
              <a:rPr lang="pl-PL" sz="1200" dirty="0" err="1"/>
              <a:t>Train.hdev</a:t>
            </a:r>
            <a:r>
              <a:rPr lang="pl-PL" sz="1200" dirty="0"/>
              <a:t>” file.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1EE0A162-15DA-45DE-9061-3CC96D74C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28" y="1849388"/>
            <a:ext cx="7236296" cy="3133407"/>
          </a:xfrm>
          <a:prstGeom prst="rect">
            <a:avLst/>
          </a:prstGeom>
        </p:spPr>
      </p:pic>
      <p:sp>
        <p:nvSpPr>
          <p:cNvPr id="3" name="Prostokąt 2">
            <a:extLst>
              <a:ext uri="{FF2B5EF4-FFF2-40B4-BE49-F238E27FC236}">
                <a16:creationId xmlns:a16="http://schemas.microsoft.com/office/drawing/2014/main" id="{C69CC6DC-750F-4265-BA5D-5087EBBE5252}"/>
              </a:ext>
            </a:extLst>
          </p:cNvPr>
          <p:cNvSpPr/>
          <p:nvPr/>
        </p:nvSpPr>
        <p:spPr>
          <a:xfrm>
            <a:off x="2123728" y="3073524"/>
            <a:ext cx="504056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E718E96D-391F-440B-9CFD-8B8540136596}"/>
              </a:ext>
            </a:extLst>
          </p:cNvPr>
          <p:cNvSpPr/>
          <p:nvPr/>
        </p:nvSpPr>
        <p:spPr>
          <a:xfrm>
            <a:off x="3419872" y="2965512"/>
            <a:ext cx="864096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4E18DE07-267A-47D9-9DE5-81F29B022A9A}"/>
              </a:ext>
            </a:extLst>
          </p:cNvPr>
          <p:cNvCxnSpPr>
            <a:cxnSpLocks/>
          </p:cNvCxnSpPr>
          <p:nvPr/>
        </p:nvCxnSpPr>
        <p:spPr>
          <a:xfrm>
            <a:off x="1169876" y="1308167"/>
            <a:ext cx="1097868" cy="169334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7CC5CD04-9DFB-4F3E-AD7C-B01EA1B4C7F9}"/>
              </a:ext>
            </a:extLst>
          </p:cNvPr>
          <p:cNvCxnSpPr>
            <a:cxnSpLocks/>
          </p:cNvCxnSpPr>
          <p:nvPr/>
        </p:nvCxnSpPr>
        <p:spPr>
          <a:xfrm>
            <a:off x="2754052" y="1263667"/>
            <a:ext cx="809836" cy="170184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34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3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792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Set the AOI to the </a:t>
            </a:r>
            <a:r>
              <a:rPr lang="pl-PL" sz="1200" dirty="0" err="1"/>
              <a:t>character</a:t>
            </a:r>
            <a:r>
              <a:rPr lang="pl-PL" sz="1200" dirty="0"/>
              <a:t> </a:t>
            </a:r>
            <a:r>
              <a:rPr lang="pl-PL" sz="1200" dirty="0" err="1"/>
              <a:t>that</a:t>
            </a:r>
            <a:r>
              <a:rPr lang="pl-PL" sz="1200" dirty="0"/>
              <a:t> </a:t>
            </a:r>
            <a:r>
              <a:rPr lang="pl-PL" sz="1200" dirty="0" err="1"/>
              <a:t>you</a:t>
            </a:r>
            <a:r>
              <a:rPr lang="pl-PL" sz="1200" dirty="0"/>
              <a:t> want to </a:t>
            </a:r>
            <a:r>
              <a:rPr lang="pl-PL" sz="1200" dirty="0" err="1"/>
              <a:t>train</a:t>
            </a:r>
            <a:r>
              <a:rPr lang="pl-PL" sz="1200" dirty="0"/>
              <a:t>.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AF37EB69-C257-4CBB-8CF3-DF46FC6F5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02471"/>
            <a:ext cx="6948264" cy="3205916"/>
          </a:xfrm>
          <a:prstGeom prst="rect">
            <a:avLst/>
          </a:prstGeom>
        </p:spPr>
      </p:pic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C6B18F75-87AB-472E-A3DF-B486C668EB5E}"/>
              </a:ext>
            </a:extLst>
          </p:cNvPr>
          <p:cNvCxnSpPr>
            <a:cxnSpLocks/>
          </p:cNvCxnSpPr>
          <p:nvPr/>
        </p:nvCxnSpPr>
        <p:spPr>
          <a:xfrm>
            <a:off x="1214754" y="1310414"/>
            <a:ext cx="1845078" cy="154708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60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E1D6E0CC-B0BC-4C98-9193-D2AC0B930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633364"/>
            <a:ext cx="7961554" cy="3695075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3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792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It </a:t>
            </a:r>
            <a:r>
              <a:rPr lang="pl-PL" sz="1200" dirty="0" err="1"/>
              <a:t>is</a:t>
            </a:r>
            <a:r>
              <a:rPr lang="pl-PL" sz="1200" dirty="0"/>
              <a:t> </a:t>
            </a:r>
            <a:r>
              <a:rPr lang="pl-PL" sz="1200" dirty="0" err="1"/>
              <a:t>also</a:t>
            </a:r>
            <a:r>
              <a:rPr lang="pl-PL" sz="1200" dirty="0"/>
              <a:t> </a:t>
            </a:r>
            <a:r>
              <a:rPr lang="pl-PL" sz="1200" dirty="0" err="1"/>
              <a:t>possible</a:t>
            </a:r>
            <a:r>
              <a:rPr lang="pl-PL" sz="1200" dirty="0"/>
              <a:t> to set the AOI to </a:t>
            </a:r>
            <a:r>
              <a:rPr lang="pl-PL" sz="1200" dirty="0" err="1"/>
              <a:t>bigger</a:t>
            </a:r>
            <a:r>
              <a:rPr lang="pl-PL" sz="1200" dirty="0"/>
              <a:t> </a:t>
            </a:r>
            <a:r>
              <a:rPr lang="pl-PL" sz="1200" dirty="0" err="1"/>
              <a:t>amount</a:t>
            </a:r>
            <a:r>
              <a:rPr lang="pl-PL" sz="1200" dirty="0"/>
              <a:t> of </a:t>
            </a:r>
            <a:r>
              <a:rPr lang="pl-PL" sz="1200" dirty="0" err="1"/>
              <a:t>characters</a:t>
            </a:r>
            <a:r>
              <a:rPr lang="pl-PL" sz="1200" dirty="0"/>
              <a:t>.</a:t>
            </a:r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C6B18F75-87AB-472E-A3DF-B486C668EB5E}"/>
              </a:ext>
            </a:extLst>
          </p:cNvPr>
          <p:cNvCxnSpPr>
            <a:cxnSpLocks/>
          </p:cNvCxnSpPr>
          <p:nvPr/>
        </p:nvCxnSpPr>
        <p:spPr>
          <a:xfrm>
            <a:off x="1214754" y="1310414"/>
            <a:ext cx="2205118" cy="161909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99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4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3744416" cy="381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200" dirty="0" err="1">
                <a:latin typeface="+mj-lt"/>
              </a:rPr>
              <a:t>Adjust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segmentation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parameters</a:t>
            </a:r>
            <a:r>
              <a:rPr lang="pl-PL" sz="1200" dirty="0">
                <a:latin typeface="+mj-lt"/>
              </a:rPr>
              <a:t>:</a:t>
            </a:r>
          </a:p>
          <a:p>
            <a:pPr marL="228600" lvl="0" indent="-228600" algn="just">
              <a:lnSpc>
                <a:spcPct val="107000"/>
              </a:lnSpc>
              <a:buFont typeface="+mj-lt"/>
              <a:buAutoNum type="alphaLcParenR"/>
            </a:pPr>
            <a:r>
              <a:rPr lang="en-US" sz="1200" dirty="0" err="1">
                <a:latin typeface="+mj-lt"/>
                <a:ea typeface="DengXian" panose="02010600030101010101" pitchFamily="2" charset="-122"/>
                <a:cs typeface="Cordia New" panose="020B0304020202020204" pitchFamily="34" charset="-34"/>
              </a:rPr>
              <a:t>ThresholdMin</a:t>
            </a:r>
            <a:r>
              <a:rPr lang="en-US" sz="1200" dirty="0">
                <a:latin typeface="+mj-lt"/>
                <a:ea typeface="DengXian" panose="02010600030101010101" pitchFamily="2" charset="-122"/>
                <a:cs typeface="Cordia New" panose="020B0304020202020204" pitchFamily="34" charset="-34"/>
              </a:rPr>
              <a:t> – minimum value for threshold</a:t>
            </a:r>
            <a:endParaRPr lang="pl-PL" sz="1200" dirty="0">
              <a:latin typeface="+mj-lt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 marL="228600" lvl="0" indent="-228600" algn="just">
              <a:lnSpc>
                <a:spcPct val="107000"/>
              </a:lnSpc>
              <a:buFont typeface="+mj-lt"/>
              <a:buAutoNum type="alphaLcParenR"/>
            </a:pPr>
            <a:r>
              <a:rPr lang="en-US" sz="1200" dirty="0" err="1">
                <a:latin typeface="+mj-lt"/>
                <a:ea typeface="DengXian" panose="02010600030101010101" pitchFamily="2" charset="-122"/>
                <a:cs typeface="Cordia New" panose="020B0304020202020204" pitchFamily="34" charset="-34"/>
              </a:rPr>
              <a:t>ThresholdMax</a:t>
            </a:r>
            <a:r>
              <a:rPr lang="en-US" sz="1200" dirty="0">
                <a:latin typeface="+mj-lt"/>
                <a:ea typeface="DengXian" panose="02010600030101010101" pitchFamily="2" charset="-122"/>
                <a:cs typeface="Cordia New" panose="020B0304020202020204" pitchFamily="34" charset="-34"/>
              </a:rPr>
              <a:t> – maximum value for threshold</a:t>
            </a:r>
            <a:endParaRPr lang="pl-PL" sz="1200" dirty="0">
              <a:latin typeface="+mj-lt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 marL="228600" lvl="0" indent="-228600" algn="just">
              <a:lnSpc>
                <a:spcPct val="107000"/>
              </a:lnSpc>
              <a:buFont typeface="+mj-lt"/>
              <a:buAutoNum type="alphaLcParenR"/>
            </a:pPr>
            <a:r>
              <a:rPr lang="en-US" sz="1200" dirty="0" err="1">
                <a:latin typeface="+mj-lt"/>
                <a:ea typeface="DengXian" panose="02010600030101010101" pitchFamily="2" charset="-122"/>
                <a:cs typeface="Cordia New" panose="020B0304020202020204" pitchFamily="34" charset="-34"/>
              </a:rPr>
              <a:t>AreaMin</a:t>
            </a:r>
            <a:r>
              <a:rPr lang="en-US" sz="1200" dirty="0">
                <a:latin typeface="+mj-lt"/>
                <a:ea typeface="DengXian" panose="02010600030101010101" pitchFamily="2" charset="-122"/>
                <a:cs typeface="Cordia New" panose="020B0304020202020204" pitchFamily="34" charset="-34"/>
              </a:rPr>
              <a:t> – minimum value for character’s area</a:t>
            </a:r>
            <a:endParaRPr lang="pl-PL" sz="1200" dirty="0">
              <a:latin typeface="+mj-lt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 marL="228600" lvl="0" indent="-228600" algn="just">
              <a:lnSpc>
                <a:spcPct val="107000"/>
              </a:lnSpc>
              <a:buFont typeface="+mj-lt"/>
              <a:buAutoNum type="alphaLcParenR"/>
            </a:pPr>
            <a:r>
              <a:rPr lang="en-US" sz="1200" dirty="0" err="1">
                <a:latin typeface="+mj-lt"/>
                <a:ea typeface="DengXian" panose="02010600030101010101" pitchFamily="2" charset="-122"/>
                <a:cs typeface="Cordia New" panose="020B0304020202020204" pitchFamily="34" charset="-34"/>
              </a:rPr>
              <a:t>AreaMax</a:t>
            </a:r>
            <a:r>
              <a:rPr lang="en-US" sz="1200" dirty="0">
                <a:latin typeface="+mj-lt"/>
                <a:ea typeface="DengXian" panose="02010600030101010101" pitchFamily="2" charset="-122"/>
                <a:cs typeface="Cordia New" panose="020B0304020202020204" pitchFamily="34" charset="-34"/>
              </a:rPr>
              <a:t> – maximum value for character’s area</a:t>
            </a:r>
            <a:endParaRPr lang="pl-PL" sz="1200" dirty="0">
              <a:latin typeface="+mj-lt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 marL="228600" lvl="0" indent="-228600" algn="just">
              <a:lnSpc>
                <a:spcPct val="107000"/>
              </a:lnSpc>
              <a:buFont typeface="+mj-lt"/>
              <a:buAutoNum type="alphaLcParenR"/>
            </a:pPr>
            <a:r>
              <a:rPr lang="en-US" sz="1200" dirty="0" err="1">
                <a:latin typeface="+mj-lt"/>
                <a:ea typeface="DengXian" panose="02010600030101010101" pitchFamily="2" charset="-122"/>
                <a:cs typeface="Cordia New" panose="020B0304020202020204" pitchFamily="34" charset="-34"/>
              </a:rPr>
              <a:t>HeightMin</a:t>
            </a:r>
            <a:r>
              <a:rPr lang="en-US" sz="1200" dirty="0">
                <a:latin typeface="+mj-lt"/>
                <a:ea typeface="DengXian" panose="02010600030101010101" pitchFamily="2" charset="-122"/>
                <a:cs typeface="Cordia New" panose="020B0304020202020204" pitchFamily="34" charset="-34"/>
              </a:rPr>
              <a:t> – minimum value for character’s height</a:t>
            </a:r>
            <a:endParaRPr lang="pl-PL" sz="1200" dirty="0">
              <a:latin typeface="+mj-lt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 marL="228600" lvl="0" indent="-228600" algn="just">
              <a:lnSpc>
                <a:spcPct val="107000"/>
              </a:lnSpc>
              <a:buFont typeface="+mj-lt"/>
              <a:buAutoNum type="alphaLcParenR"/>
            </a:pPr>
            <a:r>
              <a:rPr lang="en-US" sz="1200" dirty="0" err="1">
                <a:latin typeface="+mj-lt"/>
                <a:ea typeface="DengXian" panose="02010600030101010101" pitchFamily="2" charset="-122"/>
                <a:cs typeface="Cordia New" panose="020B0304020202020204" pitchFamily="34" charset="-34"/>
              </a:rPr>
              <a:t>HeightMax</a:t>
            </a:r>
            <a:r>
              <a:rPr lang="en-US" sz="1200" dirty="0">
                <a:latin typeface="+mj-lt"/>
                <a:ea typeface="DengXian" panose="02010600030101010101" pitchFamily="2" charset="-122"/>
                <a:cs typeface="Cordia New" panose="020B0304020202020204" pitchFamily="34" charset="-34"/>
              </a:rPr>
              <a:t> – maximum value for character’s height</a:t>
            </a:r>
            <a:endParaRPr lang="pl-PL" sz="1200" dirty="0">
              <a:latin typeface="+mj-lt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 marL="228600" lvl="0" indent="-228600" algn="just">
              <a:lnSpc>
                <a:spcPct val="107000"/>
              </a:lnSpc>
              <a:buFont typeface="+mj-lt"/>
              <a:buAutoNum type="alphaLcParenR"/>
            </a:pPr>
            <a:r>
              <a:rPr lang="en-US" sz="1200" dirty="0" err="1">
                <a:latin typeface="+mj-lt"/>
                <a:ea typeface="DengXian" panose="02010600030101010101" pitchFamily="2" charset="-122"/>
                <a:cs typeface="Cordia New" panose="020B0304020202020204" pitchFamily="34" charset="-34"/>
              </a:rPr>
              <a:t>WidthMin</a:t>
            </a:r>
            <a:r>
              <a:rPr lang="en-US" sz="1200" dirty="0">
                <a:latin typeface="+mj-lt"/>
                <a:ea typeface="DengXian" panose="02010600030101010101" pitchFamily="2" charset="-122"/>
                <a:cs typeface="Cordia New" panose="020B0304020202020204" pitchFamily="34" charset="-34"/>
              </a:rPr>
              <a:t> – minimum value for character’s width</a:t>
            </a:r>
            <a:endParaRPr lang="pl-PL" sz="1200" dirty="0">
              <a:latin typeface="+mj-lt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 marL="228600" lvl="0" indent="-228600" algn="just">
              <a:lnSpc>
                <a:spcPct val="107000"/>
              </a:lnSpc>
              <a:buFont typeface="+mj-lt"/>
              <a:buAutoNum type="alphaLcParenR"/>
            </a:pPr>
            <a:r>
              <a:rPr lang="en-US" sz="1200" dirty="0" err="1">
                <a:latin typeface="+mj-lt"/>
                <a:ea typeface="DengXian" panose="02010600030101010101" pitchFamily="2" charset="-122"/>
                <a:cs typeface="Cordia New" panose="020B0304020202020204" pitchFamily="34" charset="-34"/>
              </a:rPr>
              <a:t>WidthMax</a:t>
            </a:r>
            <a:r>
              <a:rPr lang="en-US" sz="1200" dirty="0">
                <a:latin typeface="+mj-lt"/>
                <a:ea typeface="DengXian" panose="02010600030101010101" pitchFamily="2" charset="-122"/>
                <a:cs typeface="Cordia New" panose="020B0304020202020204" pitchFamily="34" charset="-34"/>
              </a:rPr>
              <a:t> – maximum value for character’s width</a:t>
            </a:r>
            <a:endParaRPr lang="pl-PL" sz="1200" dirty="0">
              <a:latin typeface="+mj-lt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 marL="228600" lvl="0" indent="-228600" algn="just">
              <a:lnSpc>
                <a:spcPct val="107000"/>
              </a:lnSpc>
              <a:buFont typeface="+mj-lt"/>
              <a:buAutoNum type="alphaLcParenR"/>
            </a:pPr>
            <a:r>
              <a:rPr lang="en-US" sz="1200" dirty="0" err="1">
                <a:latin typeface="+mj-lt"/>
                <a:ea typeface="DengXian" panose="02010600030101010101" pitchFamily="2" charset="-122"/>
                <a:cs typeface="Cordia New" panose="020B0304020202020204" pitchFamily="34" charset="-34"/>
              </a:rPr>
              <a:t>RowMin</a:t>
            </a:r>
            <a:r>
              <a:rPr lang="en-US" sz="1200" dirty="0">
                <a:latin typeface="+mj-lt"/>
                <a:ea typeface="DengXian" panose="02010600030101010101" pitchFamily="2" charset="-122"/>
                <a:cs typeface="Cordia New" panose="020B0304020202020204" pitchFamily="34" charset="-34"/>
              </a:rPr>
              <a:t> – minimum value for character’s row position</a:t>
            </a:r>
            <a:endParaRPr lang="pl-PL" sz="1200" dirty="0">
              <a:latin typeface="+mj-lt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 marL="228600" lvl="0" indent="-228600" algn="just">
              <a:lnSpc>
                <a:spcPct val="107000"/>
              </a:lnSpc>
              <a:buFont typeface="+mj-lt"/>
              <a:buAutoNum type="alphaLcParenR"/>
            </a:pPr>
            <a:r>
              <a:rPr lang="en-US" sz="1200" dirty="0" err="1">
                <a:latin typeface="+mj-lt"/>
                <a:ea typeface="DengXian" panose="02010600030101010101" pitchFamily="2" charset="-122"/>
                <a:cs typeface="Cordia New" panose="020B0304020202020204" pitchFamily="34" charset="-34"/>
              </a:rPr>
              <a:t>RowMax</a:t>
            </a:r>
            <a:r>
              <a:rPr lang="en-US" sz="1200" dirty="0">
                <a:latin typeface="+mj-lt"/>
                <a:ea typeface="DengXian" panose="02010600030101010101" pitchFamily="2" charset="-122"/>
                <a:cs typeface="Cordia New" panose="020B0304020202020204" pitchFamily="34" charset="-34"/>
              </a:rPr>
              <a:t> – minimum value for character’s row position</a:t>
            </a:r>
            <a:endParaRPr lang="pl-PL" sz="1200" dirty="0">
              <a:latin typeface="+mj-lt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 marL="228600" lvl="0" indent="-228600" algn="just">
              <a:lnSpc>
                <a:spcPct val="107000"/>
              </a:lnSpc>
              <a:buFont typeface="+mj-lt"/>
              <a:buAutoNum type="alphaLcParenR"/>
            </a:pPr>
            <a:r>
              <a:rPr lang="en-US" sz="1200" dirty="0" err="1">
                <a:latin typeface="+mj-lt"/>
                <a:ea typeface="DengXian" panose="02010600030101010101" pitchFamily="2" charset="-122"/>
                <a:cs typeface="Cordia New" panose="020B0304020202020204" pitchFamily="34" charset="-34"/>
              </a:rPr>
              <a:t>ColumnMin</a:t>
            </a:r>
            <a:r>
              <a:rPr lang="en-US" sz="1200" dirty="0">
                <a:latin typeface="+mj-lt"/>
                <a:ea typeface="DengXian" panose="02010600030101010101" pitchFamily="2" charset="-122"/>
                <a:cs typeface="Cordia New" panose="020B0304020202020204" pitchFamily="34" charset="-34"/>
              </a:rPr>
              <a:t> – minimum value for character’s column position</a:t>
            </a:r>
            <a:endParaRPr lang="pl-PL" sz="1200" dirty="0">
              <a:latin typeface="+mj-lt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 marL="228600" lvl="0" indent="-228600" algn="just">
              <a:lnSpc>
                <a:spcPct val="107000"/>
              </a:lnSpc>
              <a:buFont typeface="+mj-lt"/>
              <a:buAutoNum type="alphaLcParenR"/>
            </a:pPr>
            <a:r>
              <a:rPr lang="en-US" sz="1200" dirty="0" err="1">
                <a:latin typeface="+mj-lt"/>
                <a:ea typeface="DengXian" panose="02010600030101010101" pitchFamily="2" charset="-122"/>
                <a:cs typeface="Cordia New" panose="020B0304020202020204" pitchFamily="34" charset="-34"/>
              </a:rPr>
              <a:t>ColumnMax</a:t>
            </a:r>
            <a:r>
              <a:rPr lang="en-US" sz="1200" dirty="0">
                <a:latin typeface="+mj-lt"/>
                <a:ea typeface="DengXian" panose="02010600030101010101" pitchFamily="2" charset="-122"/>
                <a:cs typeface="Cordia New" panose="020B0304020202020204" pitchFamily="34" charset="-34"/>
              </a:rPr>
              <a:t> – maximum value for character’s column position</a:t>
            </a:r>
            <a:endParaRPr lang="pl-PL" sz="1200" dirty="0">
              <a:latin typeface="+mj-lt"/>
              <a:ea typeface="DengXian" panose="02010600030101010101" pitchFamily="2" charset="-122"/>
              <a:cs typeface="Cordia New" panose="020B0304020202020204" pitchFamily="34" charset="-34"/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399A6284-B40D-464C-82A8-CE631824F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983545"/>
            <a:ext cx="3744416" cy="437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22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5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09811"/>
            <a:ext cx="33843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200" dirty="0" err="1"/>
              <a:t>Choose</a:t>
            </a:r>
            <a:r>
              <a:rPr lang="pl-PL" sz="1200" dirty="0"/>
              <a:t> </a:t>
            </a:r>
            <a:r>
              <a:rPr lang="pl-PL" sz="1200" dirty="0" err="1"/>
              <a:t>whether</a:t>
            </a:r>
            <a:r>
              <a:rPr lang="pl-PL" sz="1200" dirty="0"/>
              <a:t> to </a:t>
            </a:r>
            <a:r>
              <a:rPr lang="pl-PL" sz="1200" dirty="0" err="1"/>
              <a:t>use</a:t>
            </a:r>
            <a:r>
              <a:rPr lang="pl-PL" sz="1200" dirty="0"/>
              <a:t> </a:t>
            </a:r>
            <a:r>
              <a:rPr lang="pl-PL" sz="1200" dirty="0" err="1"/>
              <a:t>Dilatation</a:t>
            </a:r>
            <a:r>
              <a:rPr lang="pl-PL" sz="1200" dirty="0"/>
              <a:t>, </a:t>
            </a:r>
            <a:r>
              <a:rPr lang="pl-PL" sz="1200" dirty="0" err="1"/>
              <a:t>Closing</a:t>
            </a:r>
            <a:r>
              <a:rPr lang="pl-PL" sz="1200" dirty="0"/>
              <a:t> </a:t>
            </a:r>
            <a:r>
              <a:rPr lang="pl-PL" sz="1200" dirty="0" err="1"/>
              <a:t>or</a:t>
            </a:r>
            <a:r>
              <a:rPr lang="pl-PL" sz="1200" dirty="0"/>
              <a:t> </a:t>
            </a:r>
            <a:r>
              <a:rPr lang="pl-PL" sz="1200" dirty="0" err="1"/>
              <a:t>None</a:t>
            </a:r>
            <a:r>
              <a:rPr lang="pl-PL" sz="1200" dirty="0"/>
              <a:t> of </a:t>
            </a:r>
            <a:r>
              <a:rPr lang="pl-PL" sz="1200" dirty="0" err="1"/>
              <a:t>them</a:t>
            </a:r>
            <a:r>
              <a:rPr lang="pl-PL" sz="1200" dirty="0"/>
              <a:t>.</a:t>
            </a:r>
          </a:p>
          <a:p>
            <a:pPr algn="just"/>
            <a:endParaRPr lang="pl-PL" sz="1200" dirty="0"/>
          </a:p>
          <a:p>
            <a:pPr algn="just"/>
            <a:r>
              <a:rPr lang="pl-PL" sz="1200" dirty="0" err="1"/>
              <a:t>If</a:t>
            </a:r>
            <a:r>
              <a:rPr lang="pl-PL" sz="1200" dirty="0"/>
              <a:t> </a:t>
            </a:r>
            <a:r>
              <a:rPr lang="pl-PL" sz="1200" dirty="0" err="1"/>
              <a:t>you</a:t>
            </a:r>
            <a:r>
              <a:rPr lang="pl-PL" sz="1200" dirty="0"/>
              <a:t> </a:t>
            </a:r>
            <a:r>
              <a:rPr lang="pl-PL" sz="1200" dirty="0" err="1"/>
              <a:t>choose</a:t>
            </a:r>
            <a:r>
              <a:rPr lang="pl-PL" sz="1200" dirty="0"/>
              <a:t> </a:t>
            </a:r>
            <a:r>
              <a:rPr lang="pl-PL" sz="1200" dirty="0" err="1"/>
              <a:t>Closing</a:t>
            </a:r>
            <a:r>
              <a:rPr lang="pl-PL" sz="1200" dirty="0"/>
              <a:t> </a:t>
            </a:r>
            <a:r>
              <a:rPr lang="pl-PL" sz="1200" dirty="0" err="1"/>
              <a:t>you</a:t>
            </a:r>
            <a:r>
              <a:rPr lang="pl-PL" sz="1200" dirty="0"/>
              <a:t> </a:t>
            </a:r>
            <a:r>
              <a:rPr lang="pl-PL" sz="1200" dirty="0" err="1"/>
              <a:t>can</a:t>
            </a:r>
            <a:r>
              <a:rPr lang="pl-PL" sz="1200" dirty="0"/>
              <a:t> set </a:t>
            </a:r>
            <a:r>
              <a:rPr lang="pl-PL" sz="1200" dirty="0" err="1"/>
              <a:t>following</a:t>
            </a:r>
            <a:r>
              <a:rPr lang="pl-PL" sz="1200" dirty="0"/>
              <a:t> </a:t>
            </a:r>
            <a:r>
              <a:rPr lang="pl-PL" sz="1200" dirty="0" err="1"/>
              <a:t>parameters</a:t>
            </a:r>
            <a:r>
              <a:rPr lang="pl-PL" sz="1200" dirty="0"/>
              <a:t>:</a:t>
            </a:r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/>
              <a:t>DilateHeight</a:t>
            </a:r>
            <a:r>
              <a:rPr lang="pl-PL" sz="1200" dirty="0"/>
              <a:t> – </a:t>
            </a:r>
            <a:r>
              <a:rPr lang="pl-PL" sz="1200" dirty="0" err="1"/>
              <a:t>closing</a:t>
            </a:r>
            <a:r>
              <a:rPr lang="pl-PL" sz="1200" dirty="0"/>
              <a:t> in </a:t>
            </a:r>
            <a:r>
              <a:rPr lang="pl-PL" sz="1200" dirty="0" err="1"/>
              <a:t>vertical</a:t>
            </a:r>
            <a:r>
              <a:rPr lang="pl-PL" sz="1200" dirty="0"/>
              <a:t> </a:t>
            </a:r>
            <a:r>
              <a:rPr lang="pl-PL" sz="1200" dirty="0" err="1"/>
              <a:t>direction</a:t>
            </a:r>
            <a:endParaRPr lang="pl-PL" sz="1200" dirty="0"/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/>
              <a:t>DilateWidth</a:t>
            </a:r>
            <a:r>
              <a:rPr lang="pl-PL" sz="1200" dirty="0"/>
              <a:t> – </a:t>
            </a:r>
            <a:r>
              <a:rPr lang="pl-PL" sz="1200" dirty="0" err="1"/>
              <a:t>closing</a:t>
            </a:r>
            <a:r>
              <a:rPr lang="pl-PL" sz="1200" dirty="0"/>
              <a:t> in </a:t>
            </a:r>
            <a:r>
              <a:rPr lang="pl-PL" sz="1200" dirty="0" err="1"/>
              <a:t>horizontal</a:t>
            </a:r>
            <a:r>
              <a:rPr lang="pl-PL" sz="1200" dirty="0"/>
              <a:t> </a:t>
            </a:r>
            <a:r>
              <a:rPr lang="pl-PL" sz="1200" dirty="0" err="1"/>
              <a:t>direction</a:t>
            </a:r>
            <a:endParaRPr lang="pl-PL" sz="1200" dirty="0"/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/>
              <a:t>Dilate45 – </a:t>
            </a:r>
            <a:r>
              <a:rPr lang="pl-PL" sz="1200" dirty="0" err="1"/>
              <a:t>closing</a:t>
            </a:r>
            <a:r>
              <a:rPr lang="pl-PL" sz="1200" dirty="0"/>
              <a:t> in 45° </a:t>
            </a:r>
            <a:r>
              <a:rPr lang="pl-PL" sz="1200" dirty="0" err="1"/>
              <a:t>direction</a:t>
            </a:r>
            <a:endParaRPr lang="pl-PL" sz="1200" dirty="0"/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/>
              <a:t>Dilate135 – </a:t>
            </a:r>
            <a:r>
              <a:rPr lang="pl-PL" sz="1200" dirty="0" err="1"/>
              <a:t>closing</a:t>
            </a:r>
            <a:r>
              <a:rPr lang="pl-PL" sz="1200" dirty="0"/>
              <a:t> in 135° </a:t>
            </a:r>
            <a:r>
              <a:rPr lang="pl-PL" sz="1200" dirty="0" err="1"/>
              <a:t>direction</a:t>
            </a:r>
            <a:endParaRPr lang="pl-PL" sz="1200" dirty="0"/>
          </a:p>
          <a:p>
            <a:pPr marL="228600" indent="-228600" algn="just">
              <a:buFont typeface="+mj-lt"/>
              <a:buAutoNum type="alphaLcParenR"/>
            </a:pPr>
            <a:endParaRPr lang="pl-PL" sz="1200" dirty="0"/>
          </a:p>
          <a:p>
            <a:pPr algn="just"/>
            <a:r>
              <a:rPr lang="pl-PL" sz="1200" dirty="0" err="1"/>
              <a:t>If</a:t>
            </a:r>
            <a:r>
              <a:rPr lang="pl-PL" sz="1200" dirty="0"/>
              <a:t> </a:t>
            </a:r>
            <a:r>
              <a:rPr lang="pl-PL" sz="1200" dirty="0" err="1"/>
              <a:t>you</a:t>
            </a:r>
            <a:r>
              <a:rPr lang="pl-PL" sz="1200" dirty="0"/>
              <a:t> </a:t>
            </a:r>
            <a:r>
              <a:rPr lang="pl-PL" sz="1200" dirty="0" err="1"/>
              <a:t>choose</a:t>
            </a:r>
            <a:r>
              <a:rPr lang="pl-PL" sz="1200" dirty="0"/>
              <a:t> </a:t>
            </a:r>
            <a:r>
              <a:rPr lang="pl-PL" sz="1200" dirty="0" err="1"/>
              <a:t>Dilatation</a:t>
            </a:r>
            <a:r>
              <a:rPr lang="pl-PL" sz="1200" dirty="0"/>
              <a:t> </a:t>
            </a:r>
            <a:r>
              <a:rPr lang="pl-PL" sz="1200" dirty="0" err="1"/>
              <a:t>you</a:t>
            </a:r>
            <a:r>
              <a:rPr lang="pl-PL" sz="1200" dirty="0"/>
              <a:t> </a:t>
            </a:r>
            <a:r>
              <a:rPr lang="pl-PL" sz="1200" dirty="0" err="1"/>
              <a:t>can</a:t>
            </a:r>
            <a:r>
              <a:rPr lang="pl-PL" sz="1200" dirty="0"/>
              <a:t> set </a:t>
            </a:r>
            <a:r>
              <a:rPr lang="pl-PL" sz="1200" dirty="0" err="1"/>
              <a:t>following</a:t>
            </a:r>
            <a:r>
              <a:rPr lang="pl-PL" sz="1200" dirty="0"/>
              <a:t> </a:t>
            </a:r>
            <a:r>
              <a:rPr lang="pl-PL" sz="1200" dirty="0" err="1"/>
              <a:t>parameters</a:t>
            </a:r>
            <a:r>
              <a:rPr lang="pl-PL" sz="1200" dirty="0"/>
              <a:t>:</a:t>
            </a:r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/>
              <a:t>DilateHeight</a:t>
            </a:r>
            <a:r>
              <a:rPr lang="pl-PL" sz="1200" dirty="0"/>
              <a:t> – </a:t>
            </a:r>
            <a:r>
              <a:rPr lang="pl-PL" sz="1200" dirty="0" err="1"/>
              <a:t>dilation</a:t>
            </a:r>
            <a:r>
              <a:rPr lang="pl-PL" sz="1200" dirty="0"/>
              <a:t> in </a:t>
            </a:r>
            <a:r>
              <a:rPr lang="pl-PL" sz="1200" dirty="0" err="1"/>
              <a:t>vertical</a:t>
            </a:r>
            <a:r>
              <a:rPr lang="pl-PL" sz="1200" dirty="0"/>
              <a:t> </a:t>
            </a:r>
            <a:r>
              <a:rPr lang="pl-PL" sz="1200" dirty="0" err="1"/>
              <a:t>direction</a:t>
            </a:r>
            <a:endParaRPr lang="pl-PL" sz="1200" dirty="0"/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/>
              <a:t>DilateWidth</a:t>
            </a:r>
            <a:r>
              <a:rPr lang="pl-PL" sz="1200" dirty="0"/>
              <a:t> – </a:t>
            </a:r>
            <a:r>
              <a:rPr lang="pl-PL" sz="1200" dirty="0" err="1"/>
              <a:t>dilation</a:t>
            </a:r>
            <a:r>
              <a:rPr lang="pl-PL" sz="1200" dirty="0"/>
              <a:t> in </a:t>
            </a:r>
            <a:r>
              <a:rPr lang="pl-PL" sz="1200" dirty="0" err="1"/>
              <a:t>horizontal</a:t>
            </a:r>
            <a:r>
              <a:rPr lang="pl-PL" sz="1200" dirty="0"/>
              <a:t> </a:t>
            </a:r>
            <a:r>
              <a:rPr lang="pl-PL" sz="1200" dirty="0" err="1"/>
              <a:t>direction</a:t>
            </a:r>
            <a:endParaRPr lang="pl-PL" sz="1200" dirty="0"/>
          </a:p>
          <a:p>
            <a:pPr algn="just"/>
            <a:endParaRPr lang="pl-PL" sz="1200" dirty="0"/>
          </a:p>
          <a:p>
            <a:pPr algn="just"/>
            <a:r>
              <a:rPr lang="pl-PL" sz="1200" dirty="0" err="1"/>
              <a:t>If</a:t>
            </a:r>
            <a:r>
              <a:rPr lang="pl-PL" sz="1200" dirty="0"/>
              <a:t> </a:t>
            </a:r>
            <a:r>
              <a:rPr lang="pl-PL" sz="1200" dirty="0" err="1"/>
              <a:t>you</a:t>
            </a:r>
            <a:r>
              <a:rPr lang="pl-PL" sz="1200" dirty="0"/>
              <a:t> </a:t>
            </a:r>
            <a:r>
              <a:rPr lang="pl-PL" sz="1200" dirty="0" err="1"/>
              <a:t>choose</a:t>
            </a:r>
            <a:r>
              <a:rPr lang="pl-PL" sz="1200" dirty="0"/>
              <a:t> </a:t>
            </a:r>
            <a:r>
              <a:rPr lang="pl-PL" sz="1200" dirty="0" err="1"/>
              <a:t>None</a:t>
            </a:r>
            <a:r>
              <a:rPr lang="pl-PL" sz="1200" dirty="0"/>
              <a:t> „</a:t>
            </a:r>
            <a:r>
              <a:rPr lang="pl-PL" sz="1200" dirty="0" err="1"/>
              <a:t>Dilate</a:t>
            </a:r>
            <a:r>
              <a:rPr lang="pl-PL" sz="1200" dirty="0"/>
              <a:t>…” </a:t>
            </a:r>
            <a:r>
              <a:rPr lang="pl-PL" sz="1200" dirty="0" err="1"/>
              <a:t>parameters</a:t>
            </a:r>
            <a:r>
              <a:rPr lang="pl-PL" sz="1200" dirty="0"/>
              <a:t> </a:t>
            </a:r>
            <a:r>
              <a:rPr lang="pl-PL" sz="1200" dirty="0" err="1"/>
              <a:t>will</a:t>
            </a:r>
            <a:r>
              <a:rPr lang="pl-PL" sz="1200" dirty="0"/>
              <a:t> not </a:t>
            </a:r>
            <a:r>
              <a:rPr lang="pl-PL" sz="1200" dirty="0" err="1"/>
              <a:t>change</a:t>
            </a:r>
            <a:r>
              <a:rPr lang="pl-PL" sz="1200" dirty="0"/>
              <a:t> </a:t>
            </a:r>
            <a:r>
              <a:rPr lang="pl-PL" sz="1200" dirty="0" err="1"/>
              <a:t>anything</a:t>
            </a:r>
            <a:r>
              <a:rPr lang="pl-PL" sz="1200" dirty="0"/>
              <a:t>.</a:t>
            </a:r>
          </a:p>
          <a:p>
            <a:pPr marL="228600" indent="-228600">
              <a:buFont typeface="+mj-lt"/>
              <a:buAutoNum type="alphaLcParenR"/>
            </a:pPr>
            <a:endParaRPr lang="pl-PL" sz="1200" dirty="0"/>
          </a:p>
          <a:p>
            <a:endParaRPr lang="pl-PL" sz="1200" dirty="0"/>
          </a:p>
          <a:p>
            <a:endParaRPr lang="pl-PL" sz="1200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8EECCACD-00DD-4E0C-A24E-5F25F3819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777380"/>
            <a:ext cx="5061354" cy="186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6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6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78498" y="998847"/>
            <a:ext cx="49855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Set Path in which trained character and new font will be saved:</a:t>
            </a:r>
          </a:p>
          <a:p>
            <a:pPr marL="228600" indent="-228600" algn="just">
              <a:buFont typeface="+mj-lt"/>
              <a:buAutoNum type="alphaLcParenR"/>
            </a:pPr>
            <a:r>
              <a:rPr lang="en-US" sz="1200" dirty="0"/>
              <a:t>For BVS Cockpit PC version you can set any path you want (for example: "C:/Users/User/Desktop/„</a:t>
            </a:r>
            <a:r>
              <a:rPr lang="pl-PL" sz="1200" dirty="0"/>
              <a:t>)</a:t>
            </a:r>
            <a:r>
              <a:rPr lang="en-US" sz="1200" dirty="0"/>
              <a:t>.</a:t>
            </a:r>
            <a:endParaRPr lang="pl-PL" sz="1200" dirty="0"/>
          </a:p>
          <a:p>
            <a:pPr marL="228600" indent="-228600" algn="just">
              <a:buFont typeface="+mj-lt"/>
              <a:buAutoNum type="alphaLcParenR"/>
            </a:pPr>
            <a:r>
              <a:rPr lang="en-US" sz="1200" dirty="0"/>
              <a:t>For BVS Cockpit in SVC you have to set path in “/data/</a:t>
            </a:r>
            <a:r>
              <a:rPr lang="en-US" sz="1200" dirty="0" err="1"/>
              <a:t>icsServer</a:t>
            </a:r>
            <a:r>
              <a:rPr lang="en-US" sz="1200" dirty="0"/>
              <a:t>/share/images/”</a:t>
            </a:r>
          </a:p>
          <a:p>
            <a:pPr marL="228600" indent="-228600" algn="just">
              <a:buFont typeface="+mj-lt"/>
              <a:buAutoNum type="alphaLcParenR"/>
            </a:pPr>
            <a:r>
              <a:rPr lang="en-US" sz="1200" dirty="0"/>
              <a:t>For BVS Cockpit in SC you have to set path in “../images/”</a:t>
            </a:r>
            <a:endParaRPr lang="pl-PL" sz="1200" dirty="0"/>
          </a:p>
          <a:p>
            <a:pPr marL="228600" indent="-228600" algn="just">
              <a:buFont typeface="+mj-lt"/>
              <a:buAutoNum type="alphaLcParenR"/>
            </a:pPr>
            <a:endParaRPr lang="pl-PL" sz="1200" dirty="0"/>
          </a:p>
          <a:p>
            <a:pPr algn="just"/>
            <a:r>
              <a:rPr lang="en-US" sz="1200" dirty="0"/>
              <a:t>Be sure that the folder exist</a:t>
            </a:r>
            <a:r>
              <a:rPr lang="pl-PL" sz="1200" dirty="0"/>
              <a:t>s</a:t>
            </a:r>
            <a:r>
              <a:rPr lang="en-US" sz="1200" dirty="0"/>
              <a:t>.</a:t>
            </a:r>
          </a:p>
          <a:p>
            <a:pPr algn="just"/>
            <a:r>
              <a:rPr lang="pl-PL" sz="1200" dirty="0"/>
              <a:t>Be </a:t>
            </a:r>
            <a:r>
              <a:rPr lang="pl-PL" sz="1200" dirty="0" err="1"/>
              <a:t>sure</a:t>
            </a:r>
            <a:r>
              <a:rPr lang="pl-PL" sz="1200" dirty="0"/>
              <a:t> </a:t>
            </a:r>
            <a:r>
              <a:rPr lang="pl-PL" sz="1200" dirty="0" err="1"/>
              <a:t>that</a:t>
            </a:r>
            <a:r>
              <a:rPr lang="pl-PL" sz="1200" dirty="0"/>
              <a:t> </a:t>
            </a:r>
            <a:r>
              <a:rPr lang="pl-PL" sz="1200" dirty="0" err="1"/>
              <a:t>there</a:t>
            </a:r>
            <a:r>
              <a:rPr lang="pl-PL" sz="1200" dirty="0"/>
              <a:t> </a:t>
            </a:r>
            <a:r>
              <a:rPr lang="pl-PL" sz="1200" dirty="0" err="1"/>
              <a:t>are</a:t>
            </a:r>
            <a:r>
              <a:rPr lang="pl-PL" sz="1200" dirty="0"/>
              <a:t> no blank </a:t>
            </a:r>
            <a:r>
              <a:rPr lang="pl-PL" sz="1200" dirty="0" err="1"/>
              <a:t>spaces</a:t>
            </a:r>
            <a:r>
              <a:rPr lang="pl-PL" sz="1200" dirty="0"/>
              <a:t> in </a:t>
            </a:r>
            <a:r>
              <a:rPr lang="pl-PL" sz="1200" dirty="0" err="1"/>
              <a:t>your</a:t>
            </a:r>
            <a:r>
              <a:rPr lang="pl-PL" sz="1200" dirty="0"/>
              <a:t> </a:t>
            </a:r>
            <a:r>
              <a:rPr lang="pl-PL" sz="1200" dirty="0" err="1"/>
              <a:t>path</a:t>
            </a:r>
            <a:r>
              <a:rPr lang="pl-PL" sz="1200" dirty="0"/>
              <a:t>.</a:t>
            </a:r>
          </a:p>
          <a:p>
            <a:pPr algn="just"/>
            <a:r>
              <a:rPr lang="pl-PL" sz="1200" dirty="0" err="1"/>
              <a:t>It’s</a:t>
            </a:r>
            <a:r>
              <a:rPr lang="pl-PL" sz="1200" dirty="0"/>
              <a:t> </a:t>
            </a:r>
            <a:r>
              <a:rPr lang="pl-PL" sz="1200" dirty="0" err="1"/>
              <a:t>better</a:t>
            </a:r>
            <a:r>
              <a:rPr lang="pl-PL" sz="1200" dirty="0"/>
              <a:t> to </a:t>
            </a:r>
            <a:r>
              <a:rPr lang="pl-PL" sz="1200" dirty="0" err="1"/>
              <a:t>type</a:t>
            </a:r>
            <a:r>
              <a:rPr lang="pl-PL" sz="1200" dirty="0"/>
              <a:t> in the </a:t>
            </a:r>
            <a:r>
              <a:rPr lang="pl-PL" sz="1200" dirty="0" err="1"/>
              <a:t>path</a:t>
            </a:r>
            <a:r>
              <a:rPr lang="pl-PL" sz="1200" dirty="0"/>
              <a:t> in the </a:t>
            </a:r>
            <a:r>
              <a:rPr lang="pl-PL" sz="1200" dirty="0" err="1"/>
              <a:t>box</a:t>
            </a:r>
            <a:r>
              <a:rPr lang="pl-PL" sz="1200" dirty="0"/>
              <a:t> from </a:t>
            </a:r>
            <a:r>
              <a:rPr lang="pl-PL" sz="1200" dirty="0" err="1"/>
              <a:t>scratch</a:t>
            </a:r>
            <a:r>
              <a:rPr lang="pl-PL" sz="1200" dirty="0"/>
              <a:t> </a:t>
            </a:r>
            <a:r>
              <a:rPr lang="pl-PL" sz="1200" dirty="0" err="1"/>
              <a:t>that</a:t>
            </a:r>
            <a:r>
              <a:rPr lang="pl-PL" sz="1200" dirty="0"/>
              <a:t> </a:t>
            </a:r>
            <a:r>
              <a:rPr lang="pl-PL" sz="1200" dirty="0" err="1"/>
              <a:t>copying</a:t>
            </a:r>
            <a:r>
              <a:rPr lang="pl-PL" sz="1200" dirty="0"/>
              <a:t> </a:t>
            </a:r>
            <a:r>
              <a:rPr lang="pl-PL" sz="1200" dirty="0" err="1"/>
              <a:t>it</a:t>
            </a:r>
            <a:r>
              <a:rPr lang="pl-PL" sz="1200" dirty="0"/>
              <a:t> </a:t>
            </a:r>
            <a:r>
              <a:rPr lang="pl-PL" sz="1200" dirty="0" err="1"/>
              <a:t>because</a:t>
            </a:r>
            <a:r>
              <a:rPr lang="pl-PL" sz="1200" dirty="0"/>
              <a:t> </a:t>
            </a:r>
            <a:r>
              <a:rPr lang="pl-PL" sz="1200" dirty="0" err="1"/>
              <a:t>it</a:t>
            </a:r>
            <a:r>
              <a:rPr lang="pl-PL" sz="1200" dirty="0"/>
              <a:t> </a:t>
            </a:r>
            <a:r>
              <a:rPr lang="pl-PL" sz="1200" dirty="0" err="1"/>
              <a:t>may</a:t>
            </a:r>
            <a:r>
              <a:rPr lang="pl-PL" sz="1200" dirty="0"/>
              <a:t> </a:t>
            </a:r>
            <a:r>
              <a:rPr lang="pl-PL" sz="1200" dirty="0" err="1"/>
              <a:t>cause</a:t>
            </a:r>
            <a:r>
              <a:rPr lang="pl-PL" sz="1200" dirty="0"/>
              <a:t> </a:t>
            </a:r>
            <a:r>
              <a:rPr lang="pl-PL" sz="1200" dirty="0" err="1"/>
              <a:t>various</a:t>
            </a:r>
            <a:r>
              <a:rPr lang="pl-PL" sz="1200" dirty="0"/>
              <a:t> </a:t>
            </a:r>
            <a:r>
              <a:rPr lang="pl-PL" sz="1200" dirty="0" err="1"/>
              <a:t>problems</a:t>
            </a:r>
            <a:r>
              <a:rPr lang="pl-PL" sz="1200" dirty="0"/>
              <a:t>.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2C69CCD7-AD36-4B4B-8414-27DE52539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24" y="3649588"/>
            <a:ext cx="8568952" cy="90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10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7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Write your character in Char textbox (between “ “). </a:t>
            </a:r>
            <a:endParaRPr lang="pl-PL" sz="1200" dirty="0"/>
          </a:p>
          <a:p>
            <a:pPr algn="just"/>
            <a:r>
              <a:rPr lang="en-US" sz="1200" dirty="0"/>
              <a:t>Be sure to press “enter” so that the textbox will be updated.</a:t>
            </a:r>
            <a:endParaRPr lang="pl-PL" sz="1200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E2F9CABB-5BBD-4F24-9235-73551D24C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49388"/>
            <a:ext cx="4543425" cy="3419475"/>
          </a:xfrm>
          <a:prstGeom prst="rect">
            <a:avLst/>
          </a:prstGeom>
        </p:spPr>
      </p:pic>
      <p:sp>
        <p:nvSpPr>
          <p:cNvPr id="3" name="Prostokąt 2">
            <a:extLst>
              <a:ext uri="{FF2B5EF4-FFF2-40B4-BE49-F238E27FC236}">
                <a16:creationId xmlns:a16="http://schemas.microsoft.com/office/drawing/2014/main" id="{B7401538-0C47-4200-B56F-8D9C4AE41116}"/>
              </a:ext>
            </a:extLst>
          </p:cNvPr>
          <p:cNvSpPr/>
          <p:nvPr/>
        </p:nvSpPr>
        <p:spPr>
          <a:xfrm>
            <a:off x="683568" y="4945732"/>
            <a:ext cx="3168352" cy="3600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089DA079-B45E-4C1B-8437-A525A788F507}"/>
              </a:ext>
            </a:extLst>
          </p:cNvPr>
          <p:cNvCxnSpPr/>
          <p:nvPr/>
        </p:nvCxnSpPr>
        <p:spPr>
          <a:xfrm flipH="1">
            <a:off x="1763688" y="1425472"/>
            <a:ext cx="648072" cy="344825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850241"/>
      </p:ext>
    </p:extLst>
  </p:cSld>
  <p:clrMapOvr>
    <a:masterClrMapping/>
  </p:clrMapOvr>
</p:sld>
</file>

<file path=ppt/theme/theme1.xml><?xml version="1.0" encoding="utf-8"?>
<a:theme xmlns:a="http://schemas.openxmlformats.org/drawingml/2006/main" name="Balluff_Neutral_with_Icons">
  <a:themeElements>
    <a:clrScheme name="Balluff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FC8E1"/>
      </a:accent1>
      <a:accent2>
        <a:srgbClr val="6EA0C8"/>
      </a:accent2>
      <a:accent3>
        <a:srgbClr val="4BB9F0"/>
      </a:accent3>
      <a:accent4>
        <a:srgbClr val="2D78B4"/>
      </a:accent4>
      <a:accent5>
        <a:srgbClr val="235582"/>
      </a:accent5>
      <a:accent6>
        <a:srgbClr val="193C55"/>
      </a:accent6>
      <a:hlink>
        <a:srgbClr val="6699CC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Microsoft Office PowerPoint</Application>
  <PresentationFormat>Pokaz na ekranie (16:10)</PresentationFormat>
  <Paragraphs>74</Paragraphs>
  <Slides>17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1" baseType="lpstr">
      <vt:lpstr>Arial</vt:lpstr>
      <vt:lpstr>Courier New</vt:lpstr>
      <vt:lpstr>Wingdings</vt:lpstr>
      <vt:lpstr>Balluff_Neutral_with_Icons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Damian Grzegocki</cp:lastModifiedBy>
  <cp:revision>72</cp:revision>
  <dcterms:modified xsi:type="dcterms:W3CDTF">2020-03-20T14:59:51Z</dcterms:modified>
</cp:coreProperties>
</file>