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4"/>
  </p:notesMasterIdLst>
  <p:sldIdLst>
    <p:sldId id="257" r:id="rId2"/>
    <p:sldId id="256" r:id="rId3"/>
    <p:sldId id="317" r:id="rId4"/>
    <p:sldId id="318" r:id="rId5"/>
    <p:sldId id="384" r:id="rId6"/>
    <p:sldId id="319" r:id="rId7"/>
    <p:sldId id="387" r:id="rId8"/>
    <p:sldId id="320" r:id="rId9"/>
    <p:sldId id="321" r:id="rId10"/>
    <p:sldId id="322" r:id="rId11"/>
    <p:sldId id="385" r:id="rId12"/>
    <p:sldId id="316" r:id="rId13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66604D-4FF1-40E0-8E94-38567EC1AD2A}">
  <a:tblStyle styleId="{9A66604D-4FF1-40E0-8E94-38567EC1AD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7FAFC"/>
          </a:solidFill>
        </a:fill>
      </a:tcStyle>
    </a:wholeTbl>
    <a:band1H>
      <a:tcStyle>
        <a:tcBdr/>
        <a:fill>
          <a:solidFill>
            <a:srgbClr val="EEF3F8"/>
          </a:solidFill>
        </a:fill>
      </a:tcStyle>
    </a:band1H>
    <a:band1V>
      <a:tcStyle>
        <a:tcBdr/>
        <a:fill>
          <a:solidFill>
            <a:srgbClr val="EEF3F8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0886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Z:\Renard\BALLUFF\BalluffPPTMaster\Kapitel neu ohne 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0" y="-9726"/>
            <a:ext cx="9144000" cy="57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16831" y="3129289"/>
            <a:ext cx="5400000" cy="800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Temat</a:t>
            </a:r>
            <a:endParaRPr lang="de-DE" dirty="0"/>
          </a:p>
        </p:txBody>
      </p:sp>
      <p:pic>
        <p:nvPicPr>
          <p:cNvPr id="16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416831" y="1482728"/>
            <a:ext cx="2282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Step-by-Step</a:t>
            </a:r>
          </a:p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Guide</a:t>
            </a:r>
            <a:endParaRPr lang="pl-P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432001" y="1123804"/>
            <a:ext cx="4644055" cy="68223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Dziękujemy za PAŃSTWA  ZAINTERESOWANIE</a:t>
            </a:r>
            <a:r>
              <a:rPr lang="en-US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r>
              <a:rPr lang="de-DE" sz="2200" b="0" cap="all" baseline="0" dirty="0"/>
              <a:t> 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901264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Imię i nazwisko</a:t>
            </a:r>
            <a:endParaRPr lang="de-DE" dirty="0"/>
          </a:p>
        </p:txBody>
      </p:sp>
      <p:sp>
        <p:nvSpPr>
          <p:cNvPr id="2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30345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TCC</a:t>
            </a:r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432001" y="3565584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</a:t>
            </a:r>
            <a:r>
              <a:rPr lang="de-DE" dirty="0"/>
              <a:t> </a:t>
            </a:r>
          </a:p>
        </p:txBody>
      </p:sp>
      <p:sp>
        <p:nvSpPr>
          <p:cNvPr id="32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262165" y="3585312"/>
            <a:ext cx="4568711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432001" y="388827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</a:p>
        </p:txBody>
      </p:sp>
      <p:sp>
        <p:nvSpPr>
          <p:cNvPr id="35" name="Textplatzhalter 5"/>
          <p:cNvSpPr>
            <a:spLocks noGrp="1"/>
          </p:cNvSpPr>
          <p:nvPr>
            <p:ph type="body" sz="quarter" idx="16"/>
          </p:nvPr>
        </p:nvSpPr>
        <p:spPr>
          <a:xfrm>
            <a:off x="1261341" y="3888590"/>
            <a:ext cx="4569535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6" name="Textfeld 35"/>
          <p:cNvSpPr txBox="1"/>
          <p:nvPr userDrawn="1"/>
        </p:nvSpPr>
        <p:spPr>
          <a:xfrm>
            <a:off x="432001" y="1820244"/>
            <a:ext cx="375770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pl-PL" sz="1600" b="1" baseline="0" dirty="0"/>
              <a:t>W przypadku dodatkowych pytań prosimy o kontakt:</a:t>
            </a:r>
            <a:endParaRPr lang="de-DE" sz="1600" b="1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38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ECHOLOT-BOX\Tauschboerse\Renard\BALLUFF\BalluffPPTMaster\16_9\16_9\BUF_PP_grid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6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 1" descr="BALLUFF_Claim_P_032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29132" r="13448" b="28642"/>
          <a:stretch/>
        </p:blipFill>
        <p:spPr>
          <a:xfrm>
            <a:off x="5884817" y="3650343"/>
            <a:ext cx="2860767" cy="508001"/>
          </a:xfrm>
          <a:prstGeom prst="rect">
            <a:avLst/>
          </a:prstGeom>
        </p:spPr>
      </p:pic>
      <p:sp>
        <p:nvSpPr>
          <p:cNvPr id="9" name="Oval 8"/>
          <p:cNvSpPr>
            <a:spLocks noChangeAspect="1"/>
          </p:cNvSpPr>
          <p:nvPr userDrawn="1"/>
        </p:nvSpPr>
        <p:spPr>
          <a:xfrm>
            <a:off x="5444199" y="3098932"/>
            <a:ext cx="88011" cy="97790"/>
          </a:xfrm>
          <a:prstGeom prst="ellipse">
            <a:avLst/>
          </a:prstGeom>
          <a:solidFill>
            <a:srgbClr val="E73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de-DE" dirty="0">
              <a:solidFill>
                <a:prstClr val="white"/>
              </a:solidFill>
            </a:endParaRPr>
          </a:p>
        </p:txBody>
      </p:sp>
      <p:cxnSp>
        <p:nvCxnSpPr>
          <p:cNvPr id="10" name="Gerade Verbindung 10"/>
          <p:cNvCxnSpPr/>
          <p:nvPr userDrawn="1"/>
        </p:nvCxnSpPr>
        <p:spPr>
          <a:xfrm>
            <a:off x="5517350" y="3177405"/>
            <a:ext cx="537142" cy="569344"/>
          </a:xfrm>
          <a:prstGeom prst="line">
            <a:avLst/>
          </a:prstGeom>
          <a:ln w="1905"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63191" y="2023862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BALLUFF </a:t>
            </a:r>
            <a:br>
              <a:rPr lang="de-DE" sz="3600" dirty="0"/>
            </a:br>
            <a:r>
              <a:rPr lang="de-DE" sz="3600" dirty="0"/>
              <a:t>A GLOBAL PROMISE</a:t>
            </a:r>
          </a:p>
        </p:txBody>
      </p:sp>
    </p:spTree>
    <p:extLst>
      <p:ext uri="{BB962C8B-B14F-4D97-AF65-F5344CB8AC3E}">
        <p14:creationId xmlns:p14="http://schemas.microsoft.com/office/powerpoint/2010/main" val="79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je ogol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22696" y="-17883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176490" y="2212851"/>
            <a:ext cx="51496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436815" y="2207826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Zadanie</a:t>
            </a:r>
            <a:r>
              <a:rPr lang="de-DE" sz="1200" b="1" dirty="0"/>
              <a:t>: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38727" y="362821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Dodatkowe</a:t>
            </a:r>
          </a:p>
          <a:p>
            <a:r>
              <a:rPr lang="pl-PL" sz="1200" b="1" dirty="0"/>
              <a:t>informacje</a:t>
            </a:r>
            <a:r>
              <a:rPr lang="de-DE" sz="1200" b="1" dirty="0"/>
              <a:t>: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32270" y="2893056"/>
            <a:ext cx="178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Warunki </a:t>
            </a:r>
            <a:br>
              <a:rPr lang="pl-PL" sz="1200" b="1" dirty="0"/>
            </a:br>
            <a:r>
              <a:rPr lang="pl-PL" sz="1200" b="1" dirty="0"/>
              <a:t>specjalne</a:t>
            </a:r>
            <a:r>
              <a:rPr lang="de-DE" sz="1200" b="1" dirty="0"/>
              <a:t>: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336167" y="2920999"/>
            <a:ext cx="49841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048358" y="1534442"/>
            <a:ext cx="5272007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438727" y="1529417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Klient</a:t>
            </a:r>
            <a:r>
              <a:rPr lang="de-DE" sz="1200" b="1" dirty="0"/>
              <a:t>:</a:t>
            </a:r>
          </a:p>
        </p:txBody>
      </p:sp>
      <p:pic>
        <p:nvPicPr>
          <p:cNvPr id="29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INFORMACJE</a:t>
            </a:r>
            <a:r>
              <a:rPr lang="pl-PL" sz="2200" baseline="0" dirty="0"/>
              <a:t> OGÓLNE</a:t>
            </a:r>
            <a:endParaRPr lang="pl-PL" sz="2200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91D1F5DF-2DC4-4ABA-A33A-30A55A30EB1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52146" y="3625190"/>
            <a:ext cx="4868219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9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tawienie produkt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Zestawienie produktów</a:t>
            </a:r>
          </a:p>
        </p:txBody>
      </p:sp>
    </p:spTree>
    <p:extLst>
      <p:ext uri="{BB962C8B-B14F-4D97-AF65-F5344CB8AC3E}">
        <p14:creationId xmlns:p14="http://schemas.microsoft.com/office/powerpoint/2010/main" val="32753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s stanowis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Untertitel 2"/>
          <p:cNvSpPr>
            <a:spLocks noGrp="1"/>
          </p:cNvSpPr>
          <p:nvPr>
            <p:ph type="subTitle" idx="1"/>
          </p:nvPr>
        </p:nvSpPr>
        <p:spPr>
          <a:xfrm>
            <a:off x="467544" y="1487606"/>
            <a:ext cx="4104456" cy="344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pl-PL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43608" y="614294"/>
            <a:ext cx="43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STANOWISKO TESTOWE</a:t>
            </a:r>
          </a:p>
        </p:txBody>
      </p:sp>
    </p:spTree>
    <p:extLst>
      <p:ext uri="{BB962C8B-B14F-4D97-AF65-F5344CB8AC3E}">
        <p14:creationId xmlns:p14="http://schemas.microsoft.com/office/powerpoint/2010/main" val="165675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zyskane wyni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447501"/>
            <a:ext cx="4680000" cy="2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pl-PL" dirty="0"/>
              <a:t>Podtytuł</a:t>
            </a:r>
            <a:endParaRPr lang="de-DE" dirty="0"/>
          </a:p>
        </p:txBody>
      </p:sp>
      <p:sp>
        <p:nvSpPr>
          <p:cNvPr id="2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2000" y="1814847"/>
            <a:ext cx="4680000" cy="136015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Wprowadź tekst</a:t>
            </a:r>
            <a:endParaRPr lang="de-DE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UZYSKANE</a:t>
            </a:r>
            <a:r>
              <a:rPr lang="pl-PL" sz="2200" baseline="0" dirty="0"/>
              <a:t> WYNIKI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151259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Untertitel 2"/>
          <p:cNvSpPr>
            <a:spLocks noGrp="1"/>
          </p:cNvSpPr>
          <p:nvPr>
            <p:ph type="subTitle" idx="1"/>
          </p:nvPr>
        </p:nvSpPr>
        <p:spPr>
          <a:xfrm>
            <a:off x="472944" y="1587501"/>
            <a:ext cx="8245275" cy="3440000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</p:txBody>
      </p:sp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41764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19125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5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4644055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Integracja rozwiązania </a:t>
            </a:r>
            <a:endParaRPr lang="de-DE" sz="2200" b="0" cap="all" baseline="0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323528" y="44689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 </a:t>
            </a:r>
            <a:r>
              <a:rPr lang="pl-PL" sz="1600" dirty="0"/>
              <a:t>+48 607 161 122</a:t>
            </a:r>
            <a:endParaRPr lang="de-DE" sz="1600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323528" y="4772939"/>
            <a:ext cx="282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  <a:r>
              <a:rPr lang="pl-PL" sz="1600" dirty="0"/>
              <a:t>projekty.pl@balluff.pl</a:t>
            </a:r>
            <a:endParaRPr lang="de-DE" sz="160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27">
            <a:extLst>
              <a:ext uri="{FF2B5EF4-FFF2-40B4-BE49-F238E27FC236}">
                <a16:creationId xmlns:a16="http://schemas.microsoft.com/office/drawing/2014/main" id="{8C799125-7004-44A8-A4EA-477EA99713D5}"/>
              </a:ext>
            </a:extLst>
          </p:cNvPr>
          <p:cNvSpPr txBox="1"/>
          <p:nvPr userDrawn="1"/>
        </p:nvSpPr>
        <p:spPr>
          <a:xfrm>
            <a:off x="324370" y="41523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Jarosław Burzawa</a:t>
            </a:r>
            <a:endParaRPr lang="de-DE" dirty="0"/>
          </a:p>
        </p:txBody>
      </p:sp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52169" y="2501927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Przeprowadzenie testów u klienta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Montaż mechaniczny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Podłączenie elektryczne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Programowanie dobranych elementów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Integrację ze sterowaniem maszyny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Gwarancję 12 miesięcy</a:t>
            </a:r>
            <a:endParaRPr lang="de-DE" dirty="0"/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dirty="0"/>
              <a:t>Jeżeli są Państwo zainteresowani wdrożeniem rozwiązania prosimy o kontakt! </a:t>
            </a:r>
          </a:p>
          <a:p>
            <a:pPr lvl="0"/>
            <a:r>
              <a:rPr lang="pl-PL" dirty="0"/>
              <a:t>Firma Balluff oferuje pełną jego integrację.</a:t>
            </a:r>
            <a:endParaRPr lang="de-DE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52169" y="2172320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Integracja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408861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7629383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Wsparcie dla nowych klientów</a:t>
            </a:r>
            <a:endParaRPr lang="de-DE" sz="2200" b="0" cap="all" baseline="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07046" y="2609519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zakresu wizji maszynowej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Wskazówki dotyczące montażu kamery oraz umiejscowienia oświetlenia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obsługi oprogramowania BVS Cockpit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wyborze odpowiednich narzędzi do przetwarzania obrazów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parametryzacji narzędzi pod względem Twojej aplikacji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Wprowadzenie do obsługi interfejsu komunikacyjnego zakupionego urządzenia</a:t>
            </a:r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l-PL" dirty="0"/>
              <a:t>Jesteś nowym użytkownikiem produktów firmy Balluff? A może nigdy wcześniej nie posiadałeś rozwiązania wizyjnego? </a:t>
            </a:r>
            <a:r>
              <a:rPr lang="pl-PL" b="1" dirty="0"/>
              <a:t>Skorzystaj z dwóch dni wsparcia specjalisty firmy Balluff!</a:t>
            </a:r>
            <a:endParaRPr lang="de-DE" b="1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23804" y="2313802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Wsparcie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117211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97" r:id="rId3"/>
    <p:sldLayoutId id="2147483652" r:id="rId4"/>
    <p:sldLayoutId id="2147483668" r:id="rId5"/>
    <p:sldLayoutId id="2147483655" r:id="rId6"/>
    <p:sldLayoutId id="2147483671" r:id="rId7"/>
    <p:sldLayoutId id="2147483683" r:id="rId8"/>
    <p:sldLayoutId id="2147483698" r:id="rId9"/>
    <p:sldLayoutId id="2147483663" r:id="rId10"/>
    <p:sldLayoutId id="2147483665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00BEBCE5-B3A8-476E-BCCF-87D225B68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Edge </a:t>
            </a:r>
            <a:r>
              <a:rPr lang="pl-PL" dirty="0" err="1"/>
              <a:t>Counter</a:t>
            </a:r>
            <a:r>
              <a:rPr lang="pl-PL" dirty="0"/>
              <a:t> Arc</a:t>
            </a:r>
          </a:p>
        </p:txBody>
      </p:sp>
    </p:spTree>
    <p:extLst>
      <p:ext uri="{BB962C8B-B14F-4D97-AF65-F5344CB8AC3E}">
        <p14:creationId xmlns:p14="http://schemas.microsoft.com/office/powerpoint/2010/main" val="375551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86EF9574-C630-48E2-A6EF-11D5678A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23" y="2353444"/>
            <a:ext cx="2028825" cy="3619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8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Calibrated</a:t>
            </a:r>
            <a:r>
              <a:rPr lang="pl-PL" sz="1200" dirty="0"/>
              <a:t> </a:t>
            </a:r>
            <a:r>
              <a:rPr lang="pl-PL" sz="1200" dirty="0" err="1"/>
              <a:t>output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 </a:t>
            </a:r>
            <a:r>
              <a:rPr lang="pl-PL" sz="1200" dirty="0" err="1"/>
              <a:t>have</a:t>
            </a:r>
            <a:r>
              <a:rPr lang="pl-PL" sz="1200" dirty="0"/>
              <a:t> </a:t>
            </a:r>
            <a:r>
              <a:rPr lang="pl-PL" sz="1200" dirty="0" err="1"/>
              <a:t>proper</a:t>
            </a:r>
            <a:r>
              <a:rPr lang="pl-PL" sz="1200" dirty="0"/>
              <a:t> </a:t>
            </a:r>
            <a:r>
              <a:rPr lang="pl-PL" sz="1200" dirty="0" err="1"/>
              <a:t>values</a:t>
            </a:r>
            <a:r>
              <a:rPr lang="pl-PL" sz="1200" dirty="0"/>
              <a:t> </a:t>
            </a:r>
            <a:r>
              <a:rPr lang="pl-PL" sz="1200" dirty="0" err="1"/>
              <a:t>if</a:t>
            </a:r>
            <a:r>
              <a:rPr lang="pl-PL" sz="1200" dirty="0"/>
              <a:t> the </a:t>
            </a:r>
            <a:r>
              <a:rPr lang="pl-PL" sz="1200" dirty="0" err="1"/>
              <a:t>UseCalibration</a:t>
            </a:r>
            <a:r>
              <a:rPr lang="pl-PL" sz="1200" dirty="0"/>
              <a:t> </a:t>
            </a:r>
            <a:r>
              <a:rPr lang="pl-PL" sz="1200" dirty="0" err="1"/>
              <a:t>variable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checked</a:t>
            </a:r>
            <a:r>
              <a:rPr lang="pl-PL" sz="1200" dirty="0"/>
              <a:t> and </a:t>
            </a:r>
            <a:r>
              <a:rPr lang="pl-PL" sz="1200" dirty="0" err="1"/>
              <a:t>calibration</a:t>
            </a:r>
            <a:r>
              <a:rPr lang="pl-PL" sz="1200" dirty="0"/>
              <a:t> data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available</a:t>
            </a:r>
            <a:r>
              <a:rPr lang="pl-PL" sz="1200" dirty="0"/>
              <a:t>. 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7401538-0C47-4200-B56F-8D9C4AE41116}"/>
              </a:ext>
            </a:extLst>
          </p:cNvPr>
          <p:cNvSpPr/>
          <p:nvPr/>
        </p:nvSpPr>
        <p:spPr>
          <a:xfrm>
            <a:off x="4572000" y="2353444"/>
            <a:ext cx="438348" cy="3619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89DA079-B45E-4C1B-8437-A525A788F507}"/>
              </a:ext>
            </a:extLst>
          </p:cNvPr>
          <p:cNvCxnSpPr>
            <a:cxnSpLocks/>
          </p:cNvCxnSpPr>
          <p:nvPr/>
        </p:nvCxnSpPr>
        <p:spPr>
          <a:xfrm>
            <a:off x="2627784" y="1561356"/>
            <a:ext cx="1800200" cy="7920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5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B54FF5A8-D863-40E6-AEF4-D6DECDA8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145035"/>
            <a:ext cx="3305175" cy="35242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9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5" y="1025362"/>
            <a:ext cx="483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/>
              <a:t>It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also</a:t>
            </a:r>
            <a:r>
              <a:rPr lang="pl-PL" sz="1200" dirty="0"/>
              <a:t> </a:t>
            </a:r>
            <a:r>
              <a:rPr lang="pl-PL" sz="1200" dirty="0" err="1"/>
              <a:t>possible</a:t>
            </a:r>
            <a:r>
              <a:rPr lang="pl-PL" sz="1200" dirty="0"/>
              <a:t> to </a:t>
            </a:r>
            <a:r>
              <a:rPr lang="pl-PL" sz="1200" dirty="0" err="1"/>
              <a:t>use</a:t>
            </a:r>
            <a:r>
              <a:rPr lang="pl-PL" sz="1200" dirty="0"/>
              <a:t> </a:t>
            </a:r>
            <a:r>
              <a:rPr lang="pl-PL" sz="1200" dirty="0" err="1"/>
              <a:t>locator</a:t>
            </a:r>
            <a:r>
              <a:rPr lang="pl-PL" sz="1200" dirty="0"/>
              <a:t> from </a:t>
            </a:r>
            <a:r>
              <a:rPr lang="pl-PL" sz="1200" dirty="0" err="1"/>
              <a:t>previous</a:t>
            </a:r>
            <a:r>
              <a:rPr lang="pl-PL" sz="1200" dirty="0"/>
              <a:t> </a:t>
            </a:r>
            <a:r>
              <a:rPr lang="pl-PL" sz="1200"/>
              <a:t>tools </a:t>
            </a:r>
            <a:r>
              <a:rPr lang="pl-PL" sz="1200" dirty="0"/>
              <a:t>– in </a:t>
            </a:r>
            <a:r>
              <a:rPr lang="pl-PL" sz="1200" dirty="0" err="1"/>
              <a:t>InputImage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output</a:t>
            </a:r>
            <a:r>
              <a:rPr lang="pl-PL" sz="1200" dirty="0"/>
              <a:t> image from </a:t>
            </a:r>
            <a:r>
              <a:rPr lang="pl-PL" sz="1200" dirty="0" err="1"/>
              <a:t>locator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 (for </a:t>
            </a:r>
            <a:r>
              <a:rPr lang="pl-PL" sz="1200" dirty="0" err="1"/>
              <a:t>example</a:t>
            </a:r>
            <a:r>
              <a:rPr lang="pl-PL" sz="1200" dirty="0"/>
              <a:t> </a:t>
            </a:r>
            <a:r>
              <a:rPr lang="pl-PL" sz="1200" dirty="0" err="1"/>
              <a:t>Find</a:t>
            </a:r>
            <a:r>
              <a:rPr lang="pl-PL" sz="1200" dirty="0"/>
              <a:t> </a:t>
            </a:r>
            <a:r>
              <a:rPr lang="pl-PL" sz="1200" dirty="0" err="1"/>
              <a:t>object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).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7401538-0C47-4200-B56F-8D9C4AE41116}"/>
              </a:ext>
            </a:extLst>
          </p:cNvPr>
          <p:cNvSpPr/>
          <p:nvPr/>
        </p:nvSpPr>
        <p:spPr>
          <a:xfrm>
            <a:off x="1403648" y="2173424"/>
            <a:ext cx="864096" cy="3240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89DA079-B45E-4C1B-8437-A525A788F507}"/>
              </a:ext>
            </a:extLst>
          </p:cNvPr>
          <p:cNvCxnSpPr>
            <a:cxnSpLocks/>
          </p:cNvCxnSpPr>
          <p:nvPr/>
        </p:nvCxnSpPr>
        <p:spPr>
          <a:xfrm flipH="1">
            <a:off x="2123728" y="1515416"/>
            <a:ext cx="360040" cy="586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9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17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271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Add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 – </a:t>
            </a:r>
            <a:r>
              <a:rPr lang="pl-PL" sz="1200" dirty="0" err="1"/>
              <a:t>Halcon</a:t>
            </a:r>
            <a:r>
              <a:rPr lang="pl-PL" sz="1200" dirty="0"/>
              <a:t> </a:t>
            </a:r>
            <a:r>
              <a:rPr lang="pl-PL" sz="1200" dirty="0" err="1"/>
              <a:t>Script</a:t>
            </a:r>
            <a:r>
              <a:rPr lang="pl-PL" sz="1200" dirty="0"/>
              <a:t> – in </a:t>
            </a:r>
            <a:r>
              <a:rPr lang="pl-PL" sz="1200" dirty="0" err="1"/>
              <a:t>your</a:t>
            </a:r>
            <a:r>
              <a:rPr lang="pl-PL" sz="1200" dirty="0"/>
              <a:t> </a:t>
            </a:r>
            <a:r>
              <a:rPr lang="pl-PL" sz="1200" dirty="0" err="1"/>
              <a:t>inspection</a:t>
            </a:r>
            <a:r>
              <a:rPr lang="pl-PL" sz="1200" dirty="0"/>
              <a:t> program.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5C1B38E-09D0-4399-9B57-C40DDB9F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625252"/>
            <a:ext cx="3240360" cy="4782911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2FD0C4AD-6B3F-4E65-BE7F-94A7E0BEE0D6}"/>
              </a:ext>
            </a:extLst>
          </p:cNvPr>
          <p:cNvSpPr/>
          <p:nvPr/>
        </p:nvSpPr>
        <p:spPr>
          <a:xfrm>
            <a:off x="5364088" y="5017740"/>
            <a:ext cx="1512168" cy="3904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879E0477-3CD3-4626-9052-40FB57301491}"/>
              </a:ext>
            </a:extLst>
          </p:cNvPr>
          <p:cNvCxnSpPr>
            <a:stCxn id="6" idx="2"/>
          </p:cNvCxnSpPr>
          <p:nvPr/>
        </p:nvCxnSpPr>
        <p:spPr>
          <a:xfrm>
            <a:off x="1754754" y="1487027"/>
            <a:ext cx="3537326" cy="35307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36CB5753-B3B9-475A-BC4C-1182B735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54896"/>
            <a:ext cx="8429650" cy="364930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2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r>
              <a:rPr lang="pl-PL" sz="1200" dirty="0"/>
              <a:t> „</a:t>
            </a:r>
            <a:r>
              <a:rPr lang="pl-PL" sz="1200" dirty="0" err="1"/>
              <a:t>Browse</a:t>
            </a:r>
            <a:r>
              <a:rPr lang="pl-PL" sz="1200" dirty="0"/>
              <a:t>” and </a:t>
            </a:r>
            <a:r>
              <a:rPr lang="pl-PL" sz="1200" dirty="0" err="1"/>
              <a:t>choose</a:t>
            </a:r>
            <a:r>
              <a:rPr lang="pl-PL" sz="1200" dirty="0"/>
              <a:t> „</a:t>
            </a:r>
            <a:r>
              <a:rPr lang="pl-PL" sz="1200" dirty="0" err="1"/>
              <a:t>EdgeCounterArc.hdev</a:t>
            </a:r>
            <a:r>
              <a:rPr lang="pl-PL" sz="1200" dirty="0"/>
              <a:t>” file.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69CC6DC-750F-4265-BA5D-5087EBBE5252}"/>
              </a:ext>
            </a:extLst>
          </p:cNvPr>
          <p:cNvSpPr/>
          <p:nvPr/>
        </p:nvSpPr>
        <p:spPr>
          <a:xfrm>
            <a:off x="2195736" y="2568959"/>
            <a:ext cx="64807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718E96D-391F-440B-9CFD-8B8540136596}"/>
              </a:ext>
            </a:extLst>
          </p:cNvPr>
          <p:cNvSpPr/>
          <p:nvPr/>
        </p:nvSpPr>
        <p:spPr>
          <a:xfrm>
            <a:off x="4074730" y="2515314"/>
            <a:ext cx="1127594" cy="2167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E18DE07-267A-47D9-9DE5-81F29B022A9A}"/>
              </a:ext>
            </a:extLst>
          </p:cNvPr>
          <p:cNvCxnSpPr>
            <a:cxnSpLocks/>
          </p:cNvCxnSpPr>
          <p:nvPr/>
        </p:nvCxnSpPr>
        <p:spPr>
          <a:xfrm>
            <a:off x="1169876" y="1308167"/>
            <a:ext cx="1169876" cy="11892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CC5CD04-9DFB-4F3E-AD7C-B01EA1B4C7F9}"/>
              </a:ext>
            </a:extLst>
          </p:cNvPr>
          <p:cNvCxnSpPr>
            <a:cxnSpLocks/>
          </p:cNvCxnSpPr>
          <p:nvPr/>
        </p:nvCxnSpPr>
        <p:spPr>
          <a:xfrm>
            <a:off x="2754052" y="1263667"/>
            <a:ext cx="1457908" cy="12081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2C3F665-87A9-4264-9C27-92D145D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422089"/>
            <a:ext cx="5269469" cy="2870821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3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/>
              <a:t>Set the Arc Center </a:t>
            </a:r>
            <a:r>
              <a:rPr lang="pl-PL" sz="1200" dirty="0" err="1"/>
              <a:t>position</a:t>
            </a:r>
            <a:r>
              <a:rPr lang="pl-PL" sz="1200" dirty="0"/>
              <a:t> (X and Y), Arc Radius, Arc </a:t>
            </a:r>
            <a:r>
              <a:rPr lang="pl-PL" sz="1200" dirty="0" err="1"/>
              <a:t>Angle</a:t>
            </a:r>
            <a:r>
              <a:rPr lang="pl-PL" sz="1200" dirty="0"/>
              <a:t> Start and Arc </a:t>
            </a:r>
            <a:r>
              <a:rPr lang="pl-PL" sz="1200" dirty="0" err="1"/>
              <a:t>Angle</a:t>
            </a:r>
            <a:r>
              <a:rPr lang="pl-PL" sz="1200" dirty="0"/>
              <a:t> </a:t>
            </a:r>
            <a:r>
              <a:rPr lang="pl-PL" sz="1200" dirty="0" err="1"/>
              <a:t>Extent</a:t>
            </a:r>
            <a:r>
              <a:rPr lang="pl-PL" sz="1200" dirty="0"/>
              <a:t>. </a:t>
            </a:r>
          </a:p>
          <a:p>
            <a:pPr algn="just"/>
            <a:r>
              <a:rPr lang="pl-PL" sz="1200" dirty="0" err="1"/>
              <a:t>If</a:t>
            </a:r>
            <a:r>
              <a:rPr lang="pl-PL" sz="1200" dirty="0"/>
              <a:t> Arc </a:t>
            </a:r>
            <a:r>
              <a:rPr lang="pl-PL" sz="1200" dirty="0" err="1"/>
              <a:t>Angle</a:t>
            </a:r>
            <a:r>
              <a:rPr lang="pl-PL" sz="1200" dirty="0"/>
              <a:t> </a:t>
            </a:r>
            <a:r>
              <a:rPr lang="pl-PL" sz="1200" dirty="0" err="1"/>
              <a:t>Extent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greater</a:t>
            </a:r>
            <a:r>
              <a:rPr lang="pl-PL" sz="1200" dirty="0"/>
              <a:t> </a:t>
            </a:r>
            <a:r>
              <a:rPr lang="pl-PL" sz="1200" dirty="0" err="1"/>
              <a:t>than</a:t>
            </a:r>
            <a:r>
              <a:rPr lang="pl-PL" sz="1200" dirty="0"/>
              <a:t> 0 </a:t>
            </a:r>
            <a:r>
              <a:rPr lang="pl-PL" sz="1200" dirty="0" err="1"/>
              <a:t>counterclockwise</a:t>
            </a:r>
            <a:r>
              <a:rPr lang="pl-PL" sz="1200" dirty="0"/>
              <a:t> </a:t>
            </a:r>
            <a:r>
              <a:rPr lang="pl-PL" sz="1200" dirty="0" err="1"/>
              <a:t>orientation</a:t>
            </a:r>
            <a:r>
              <a:rPr lang="pl-PL" sz="1200" dirty="0"/>
              <a:t> of the </a:t>
            </a:r>
            <a:r>
              <a:rPr lang="pl-PL" sz="1200" dirty="0" err="1"/>
              <a:t>arc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generated</a:t>
            </a:r>
            <a:r>
              <a:rPr lang="pl-PL" sz="1200" dirty="0"/>
              <a:t>.</a:t>
            </a:r>
          </a:p>
          <a:p>
            <a:pPr algn="just"/>
            <a:r>
              <a:rPr lang="pl-PL" sz="1200" dirty="0" err="1"/>
              <a:t>If</a:t>
            </a:r>
            <a:r>
              <a:rPr lang="pl-PL" sz="1200" dirty="0"/>
              <a:t> Arc </a:t>
            </a:r>
            <a:r>
              <a:rPr lang="pl-PL" sz="1200" dirty="0" err="1"/>
              <a:t>Angle</a:t>
            </a:r>
            <a:r>
              <a:rPr lang="pl-PL" sz="1200" dirty="0"/>
              <a:t> </a:t>
            </a:r>
            <a:r>
              <a:rPr lang="pl-PL" sz="1200" dirty="0" err="1"/>
              <a:t>Extent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lesser</a:t>
            </a:r>
            <a:r>
              <a:rPr lang="pl-PL" sz="1200" dirty="0"/>
              <a:t> </a:t>
            </a:r>
            <a:r>
              <a:rPr lang="pl-PL" sz="1200" dirty="0" err="1"/>
              <a:t>than</a:t>
            </a:r>
            <a:r>
              <a:rPr lang="pl-PL" sz="1200" dirty="0"/>
              <a:t> 0 </a:t>
            </a:r>
            <a:r>
              <a:rPr lang="pl-PL" sz="1200" dirty="0" err="1"/>
              <a:t>clockwise</a:t>
            </a:r>
            <a:r>
              <a:rPr lang="pl-PL" sz="1200" dirty="0"/>
              <a:t> </a:t>
            </a:r>
            <a:r>
              <a:rPr lang="pl-PL" sz="1200" dirty="0" err="1"/>
              <a:t>orientation</a:t>
            </a:r>
            <a:r>
              <a:rPr lang="pl-PL" sz="1200" dirty="0"/>
              <a:t> of the </a:t>
            </a:r>
            <a:r>
              <a:rPr lang="pl-PL" sz="1200" dirty="0" err="1"/>
              <a:t>arc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generated</a:t>
            </a:r>
            <a:r>
              <a:rPr lang="pl-PL" sz="1200" dirty="0"/>
              <a:t>.</a:t>
            </a:r>
          </a:p>
          <a:p>
            <a:pPr algn="just"/>
            <a:endParaRPr lang="pl-PL" sz="1200" dirty="0"/>
          </a:p>
          <a:p>
            <a:pPr algn="just"/>
            <a:r>
              <a:rPr lang="pl-PL" sz="1200" dirty="0"/>
              <a:t>Arc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displayed</a:t>
            </a:r>
            <a:r>
              <a:rPr lang="pl-PL" sz="1200" dirty="0"/>
              <a:t> as red element on the image.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C6B18F75-87AB-472E-A3DF-B486C668EB5E}"/>
              </a:ext>
            </a:extLst>
          </p:cNvPr>
          <p:cNvCxnSpPr>
            <a:cxnSpLocks/>
          </p:cNvCxnSpPr>
          <p:nvPr/>
        </p:nvCxnSpPr>
        <p:spPr>
          <a:xfrm>
            <a:off x="3234348" y="1273324"/>
            <a:ext cx="1828306" cy="19753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35B3F27D-9418-4666-9AD2-DC8A2BF9E203}"/>
              </a:ext>
            </a:extLst>
          </p:cNvPr>
          <p:cNvSpPr/>
          <p:nvPr/>
        </p:nvSpPr>
        <p:spPr>
          <a:xfrm>
            <a:off x="4716016" y="3327673"/>
            <a:ext cx="1080120" cy="9652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B70A1E59-B95D-4F3F-B24C-56A7E632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89" y="2210027"/>
            <a:ext cx="4784204" cy="322104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3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4320480" cy="1053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Adjust</a:t>
            </a:r>
            <a:r>
              <a:rPr lang="pl-PL" sz="1200" dirty="0"/>
              <a:t> </a:t>
            </a:r>
            <a:r>
              <a:rPr lang="pl-PL" sz="1200" dirty="0" err="1"/>
              <a:t>edge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:</a:t>
            </a: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AmplitudeThreshold</a:t>
            </a:r>
            <a:r>
              <a:rPr lang="en-US" sz="1200" dirty="0">
                <a:ea typeface="DengXian" panose="02010600030101010101" pitchFamily="2" charset="-122"/>
                <a:cs typeface="Cordia New" panose="020B0304020202020204" pitchFamily="34" charset="-34"/>
              </a:rPr>
              <a:t> – 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minimum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edge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contrast</a:t>
            </a:r>
            <a:endParaRPr lang="pl-PL" sz="1200" dirty="0"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RoidWidthLength</a:t>
            </a:r>
            <a:r>
              <a:rPr lang="en-US" sz="1200" dirty="0">
                <a:ea typeface="DengXian" panose="02010600030101010101" pitchFamily="2" charset="-122"/>
                <a:cs typeface="Cordia New" panose="020B0304020202020204" pitchFamily="34" charset="-34"/>
              </a:rPr>
              <a:t> –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length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of the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line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perpendicular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to the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generated</a:t>
            </a:r>
            <a:r>
              <a:rPr lang="pl-PL" sz="1200">
                <a:ea typeface="DengXian" panose="02010600030101010101" pitchFamily="2" charset="-122"/>
                <a:cs typeface="Cordia New" panose="020B0304020202020204" pitchFamily="34" charset="-34"/>
              </a:rPr>
              <a:t> Arc</a:t>
            </a:r>
            <a:endParaRPr lang="pl-PL" sz="1200" dirty="0"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Sigma</a:t>
            </a:r>
            <a:r>
              <a:rPr lang="en-US" sz="1200" dirty="0">
                <a:ea typeface="DengXian" panose="02010600030101010101" pitchFamily="2" charset="-122"/>
                <a:cs typeface="Cordia New" panose="020B0304020202020204" pitchFamily="34" charset="-34"/>
              </a:rPr>
              <a:t> –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smoothing</a:t>
            </a:r>
            <a:endParaRPr lang="pl-PL" sz="1200" dirty="0">
              <a:ea typeface="DengXia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9A1C276A-BAF3-4B1A-BF81-99762A1A7333}"/>
              </a:ext>
            </a:extLst>
          </p:cNvPr>
          <p:cNvSpPr/>
          <p:nvPr/>
        </p:nvSpPr>
        <p:spPr>
          <a:xfrm>
            <a:off x="2267744" y="4873724"/>
            <a:ext cx="936104" cy="5573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599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4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>
                <a:latin typeface="+mj-lt"/>
              </a:rPr>
              <a:t>You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can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also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specify</a:t>
            </a:r>
            <a:r>
              <a:rPr lang="pl-PL" sz="1200" dirty="0">
                <a:latin typeface="+mj-lt"/>
              </a:rPr>
              <a:t> the </a:t>
            </a:r>
            <a:r>
              <a:rPr lang="pl-PL" sz="1200" dirty="0" err="1">
                <a:latin typeface="+mj-lt"/>
              </a:rPr>
              <a:t>edge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Transition</a:t>
            </a:r>
            <a:r>
              <a:rPr lang="pl-PL" sz="1200" dirty="0">
                <a:latin typeface="+mj-lt"/>
              </a:rPr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Positive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only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edges</a:t>
            </a:r>
            <a:r>
              <a:rPr lang="pl-PL" sz="1200" dirty="0">
                <a:latin typeface="+mj-lt"/>
              </a:rPr>
              <a:t> with </a:t>
            </a:r>
            <a:r>
              <a:rPr lang="pl-PL" sz="1200" dirty="0" err="1">
                <a:latin typeface="+mj-lt"/>
              </a:rPr>
              <a:t>polarity</a:t>
            </a:r>
            <a:r>
              <a:rPr lang="pl-PL" sz="1200" dirty="0">
                <a:latin typeface="+mj-lt"/>
              </a:rPr>
              <a:t> from </a:t>
            </a:r>
            <a:r>
              <a:rPr lang="pl-PL" sz="1200" dirty="0" err="1">
                <a:latin typeface="+mj-lt"/>
              </a:rPr>
              <a:t>dark</a:t>
            </a:r>
            <a:r>
              <a:rPr lang="pl-PL" sz="1200" dirty="0">
                <a:latin typeface="+mj-lt"/>
              </a:rPr>
              <a:t> to </a:t>
            </a:r>
            <a:r>
              <a:rPr lang="pl-PL" sz="1200" dirty="0" err="1">
                <a:latin typeface="+mj-lt"/>
              </a:rPr>
              <a:t>light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Negative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only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edges</a:t>
            </a:r>
            <a:r>
              <a:rPr lang="pl-PL" sz="1200" dirty="0">
                <a:latin typeface="+mj-lt"/>
              </a:rPr>
              <a:t> with </a:t>
            </a:r>
            <a:r>
              <a:rPr lang="pl-PL" sz="1200" dirty="0" err="1">
                <a:latin typeface="+mj-lt"/>
              </a:rPr>
              <a:t>polarity</a:t>
            </a:r>
            <a:r>
              <a:rPr lang="pl-PL" sz="1200" dirty="0">
                <a:latin typeface="+mj-lt"/>
              </a:rPr>
              <a:t> from </a:t>
            </a:r>
            <a:r>
              <a:rPr lang="pl-PL" sz="1200" dirty="0" err="1">
                <a:latin typeface="+mj-lt"/>
              </a:rPr>
              <a:t>light</a:t>
            </a:r>
            <a:r>
              <a:rPr lang="pl-PL" sz="1200" dirty="0">
                <a:latin typeface="+mj-lt"/>
              </a:rPr>
              <a:t> to </a:t>
            </a:r>
            <a:r>
              <a:rPr lang="pl-PL" sz="1200" dirty="0" err="1">
                <a:latin typeface="+mj-lt"/>
              </a:rPr>
              <a:t>dark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All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edges</a:t>
            </a:r>
            <a:r>
              <a:rPr lang="pl-PL" sz="1200" dirty="0">
                <a:latin typeface="+mj-lt"/>
              </a:rPr>
              <a:t> with </a:t>
            </a:r>
            <a:r>
              <a:rPr lang="pl-PL" sz="1200" dirty="0" err="1">
                <a:latin typeface="+mj-lt"/>
              </a:rPr>
              <a:t>both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polarity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08814E56-CD29-4E8E-A22C-EF6792123AAC}"/>
              </a:ext>
            </a:extLst>
          </p:cNvPr>
          <p:cNvCxnSpPr>
            <a:cxnSpLocks/>
          </p:cNvCxnSpPr>
          <p:nvPr/>
        </p:nvCxnSpPr>
        <p:spPr>
          <a:xfrm>
            <a:off x="1763688" y="2225691"/>
            <a:ext cx="144016" cy="6318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C3B1594F-B89A-4344-AAD1-B036CE84AF1E}"/>
              </a:ext>
            </a:extLst>
          </p:cNvPr>
          <p:cNvCxnSpPr>
            <a:cxnSpLocks/>
          </p:cNvCxnSpPr>
          <p:nvPr/>
        </p:nvCxnSpPr>
        <p:spPr>
          <a:xfrm>
            <a:off x="3816548" y="1909786"/>
            <a:ext cx="1241822" cy="10197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8FFC58EF-55E1-453E-872F-384F273A41A0}"/>
              </a:ext>
            </a:extLst>
          </p:cNvPr>
          <p:cNvCxnSpPr>
            <a:cxnSpLocks/>
          </p:cNvCxnSpPr>
          <p:nvPr/>
        </p:nvCxnSpPr>
        <p:spPr>
          <a:xfrm>
            <a:off x="4139952" y="1349985"/>
            <a:ext cx="1224136" cy="2113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raz 1">
            <a:extLst>
              <a:ext uri="{FF2B5EF4-FFF2-40B4-BE49-F238E27FC236}">
                <a16:creationId xmlns:a16="http://schemas.microsoft.com/office/drawing/2014/main" id="{0B8A57C6-3D7E-4088-8172-DA56850B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30038"/>
            <a:ext cx="2088232" cy="2088232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989D3D1-4347-41C8-B99F-F90BC09EA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973" y="531384"/>
            <a:ext cx="2160240" cy="205994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6E65A43-79B0-487E-8A79-F91487106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370" y="3030038"/>
            <a:ext cx="202519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2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5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>
                <a:latin typeface="+mj-lt"/>
              </a:rPr>
              <a:t>You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can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also</a:t>
            </a:r>
            <a:r>
              <a:rPr lang="pl-PL" sz="1200" dirty="0">
                <a:latin typeface="+mj-lt"/>
              </a:rPr>
              <a:t> Select the </a:t>
            </a:r>
            <a:r>
              <a:rPr lang="pl-PL" sz="1200" dirty="0" err="1">
                <a:latin typeface="+mj-lt"/>
              </a:rPr>
              <a:t>edges</a:t>
            </a:r>
            <a:r>
              <a:rPr lang="pl-PL" sz="1200" dirty="0">
                <a:latin typeface="+mj-lt"/>
              </a:rPr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>
                <a:latin typeface="+mj-lt"/>
              </a:rPr>
              <a:t>First – </a:t>
            </a:r>
            <a:r>
              <a:rPr lang="pl-PL" sz="1200" dirty="0" err="1">
                <a:latin typeface="+mj-lt"/>
              </a:rPr>
              <a:t>only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first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edge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Last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only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last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edge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All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all</a:t>
            </a:r>
            <a:r>
              <a:rPr lang="pl-PL" sz="1200" dirty="0">
                <a:latin typeface="+mj-lt"/>
              </a:rPr>
              <a:t> of the </a:t>
            </a:r>
            <a:r>
              <a:rPr lang="pl-PL" sz="1200" dirty="0" err="1">
                <a:latin typeface="+mj-lt"/>
              </a:rPr>
              <a:t>edges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42418BFC-4223-4017-AA64-D1FCDF07817D}"/>
              </a:ext>
            </a:extLst>
          </p:cNvPr>
          <p:cNvCxnSpPr>
            <a:cxnSpLocks/>
          </p:cNvCxnSpPr>
          <p:nvPr/>
        </p:nvCxnSpPr>
        <p:spPr>
          <a:xfrm>
            <a:off x="1619672" y="1848512"/>
            <a:ext cx="144016" cy="9369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A7C4504-FCD9-4E7F-ADB0-3053B04A3301}"/>
              </a:ext>
            </a:extLst>
          </p:cNvPr>
          <p:cNvCxnSpPr>
            <a:cxnSpLocks/>
          </p:cNvCxnSpPr>
          <p:nvPr/>
        </p:nvCxnSpPr>
        <p:spPr>
          <a:xfrm>
            <a:off x="3045592" y="1545032"/>
            <a:ext cx="1670424" cy="14145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13DECED9-2C8E-4CA0-8694-E186DD2787F7}"/>
              </a:ext>
            </a:extLst>
          </p:cNvPr>
          <p:cNvCxnSpPr>
            <a:cxnSpLocks/>
          </p:cNvCxnSpPr>
          <p:nvPr/>
        </p:nvCxnSpPr>
        <p:spPr>
          <a:xfrm flipV="1">
            <a:off x="3081596" y="1098212"/>
            <a:ext cx="2066468" cy="2471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Obraz 9">
            <a:extLst>
              <a:ext uri="{FF2B5EF4-FFF2-40B4-BE49-F238E27FC236}">
                <a16:creationId xmlns:a16="http://schemas.microsoft.com/office/drawing/2014/main" id="{A70D15C4-E86A-4617-9383-47FA3BAEC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2" y="2959566"/>
            <a:ext cx="2088232" cy="2088232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9E08001-E817-4C21-B9D3-5CDCBB61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41304"/>
            <a:ext cx="2016224" cy="206404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60076E4-34CD-4D74-9BD5-2921833C7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972390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0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7F436184-F16C-4EBB-B39A-AC148CE1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09921"/>
            <a:ext cx="4608512" cy="356237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6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5" y="1009811"/>
            <a:ext cx="52565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/>
              <a:t>Set the </a:t>
            </a:r>
            <a:r>
              <a:rPr lang="pl-PL" sz="1200" dirty="0" err="1"/>
              <a:t>number</a:t>
            </a:r>
            <a:r>
              <a:rPr lang="pl-PL" sz="1200" dirty="0"/>
              <a:t> of </a:t>
            </a:r>
            <a:r>
              <a:rPr lang="pl-PL" sz="1200" dirty="0" err="1"/>
              <a:t>edges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want to </a:t>
            </a:r>
            <a:r>
              <a:rPr lang="pl-PL" sz="1200" dirty="0" err="1"/>
              <a:t>get</a:t>
            </a:r>
            <a:r>
              <a:rPr lang="pl-PL" sz="1200" dirty="0"/>
              <a:t> as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output</a:t>
            </a:r>
            <a:r>
              <a:rPr lang="pl-PL" sz="1200" dirty="0"/>
              <a:t>.</a:t>
            </a:r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r>
              <a:rPr lang="pl-PL" sz="1200" dirty="0" err="1"/>
              <a:t>Found</a:t>
            </a:r>
            <a:r>
              <a:rPr lang="pl-PL" sz="1200" dirty="0"/>
              <a:t> </a:t>
            </a:r>
            <a:r>
              <a:rPr lang="pl-PL" sz="1200" dirty="0" err="1"/>
              <a:t>edges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displayed</a:t>
            </a:r>
            <a:r>
              <a:rPr lang="pl-PL" sz="1200" dirty="0"/>
              <a:t> as </a:t>
            </a:r>
            <a:r>
              <a:rPr lang="pl-PL" sz="1200" dirty="0" err="1"/>
              <a:t>Crosses</a:t>
            </a:r>
            <a:r>
              <a:rPr lang="pl-PL" sz="1200" dirty="0"/>
              <a:t> on the image.</a:t>
            </a:r>
          </a:p>
          <a:p>
            <a:endParaRPr lang="pl-PL" sz="1200" dirty="0"/>
          </a:p>
          <a:p>
            <a:endParaRPr lang="pl-PL" sz="1200" dirty="0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D9E65D4-9B80-4D13-8F5C-C15F43FD4288}"/>
              </a:ext>
            </a:extLst>
          </p:cNvPr>
          <p:cNvCxnSpPr>
            <a:cxnSpLocks/>
          </p:cNvCxnSpPr>
          <p:nvPr/>
        </p:nvCxnSpPr>
        <p:spPr>
          <a:xfrm>
            <a:off x="1619672" y="1273324"/>
            <a:ext cx="432048" cy="12241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Prostokąt 7">
            <a:extLst>
              <a:ext uri="{FF2B5EF4-FFF2-40B4-BE49-F238E27FC236}">
                <a16:creationId xmlns:a16="http://schemas.microsoft.com/office/drawing/2014/main" id="{D2B04268-F74A-4C90-90FE-8BB92A38AB1A}"/>
              </a:ext>
            </a:extLst>
          </p:cNvPr>
          <p:cNvSpPr/>
          <p:nvPr/>
        </p:nvSpPr>
        <p:spPr>
          <a:xfrm>
            <a:off x="827583" y="2562049"/>
            <a:ext cx="1944217" cy="223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976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7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78498" y="998847"/>
            <a:ext cx="5705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Available</a:t>
            </a:r>
            <a:r>
              <a:rPr lang="pl-PL" sz="1200" dirty="0"/>
              <a:t> </a:t>
            </a:r>
            <a:r>
              <a:rPr lang="pl-PL" sz="1200" dirty="0" err="1"/>
              <a:t>output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NumberOfEdges</a:t>
            </a:r>
            <a:r>
              <a:rPr lang="pl-PL" sz="1200" dirty="0"/>
              <a:t> – </a:t>
            </a:r>
            <a:r>
              <a:rPr lang="pl-PL" sz="1200" dirty="0" err="1"/>
              <a:t>number</a:t>
            </a:r>
            <a:r>
              <a:rPr lang="pl-PL" sz="1200" dirty="0"/>
              <a:t> of </a:t>
            </a:r>
            <a:r>
              <a:rPr lang="pl-PL" sz="1200" dirty="0" err="1"/>
              <a:t>found</a:t>
            </a:r>
            <a:r>
              <a:rPr lang="pl-PL" sz="1200" dirty="0"/>
              <a:t> </a:t>
            </a:r>
            <a:r>
              <a:rPr lang="pl-PL" sz="1200" dirty="0" err="1"/>
              <a:t>edges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DistancePeakToPeak</a:t>
            </a:r>
            <a:r>
              <a:rPr lang="pl-PL" sz="1200" dirty="0"/>
              <a:t> – </a:t>
            </a:r>
            <a:r>
              <a:rPr lang="pl-PL" sz="1200" dirty="0" err="1"/>
              <a:t>distance</a:t>
            </a:r>
            <a:r>
              <a:rPr lang="pl-PL" sz="1200" dirty="0"/>
              <a:t> </a:t>
            </a:r>
            <a:r>
              <a:rPr lang="pl-PL" sz="1200" dirty="0" err="1"/>
              <a:t>between</a:t>
            </a:r>
            <a:r>
              <a:rPr lang="pl-PL" sz="1200" dirty="0"/>
              <a:t> </a:t>
            </a:r>
            <a:r>
              <a:rPr lang="pl-PL" sz="1200" dirty="0" err="1"/>
              <a:t>first</a:t>
            </a:r>
            <a:r>
              <a:rPr lang="pl-PL" sz="1200" dirty="0"/>
              <a:t> and </a:t>
            </a:r>
            <a:r>
              <a:rPr lang="pl-PL" sz="1200" dirty="0" err="1"/>
              <a:t>last</a:t>
            </a:r>
            <a:r>
              <a:rPr lang="pl-PL" sz="1200" dirty="0"/>
              <a:t> </a:t>
            </a:r>
            <a:r>
              <a:rPr lang="pl-PL" sz="1200" dirty="0" err="1"/>
              <a:t>found</a:t>
            </a:r>
            <a:r>
              <a:rPr lang="pl-PL" sz="1200" dirty="0"/>
              <a:t> </a:t>
            </a:r>
            <a:r>
              <a:rPr lang="pl-PL" sz="1200" dirty="0" err="1"/>
              <a:t>edge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PositionX</a:t>
            </a:r>
            <a:r>
              <a:rPr lang="pl-PL" sz="1200" dirty="0"/>
              <a:t> (n) – X </a:t>
            </a:r>
            <a:r>
              <a:rPr lang="pl-PL" sz="1200" dirty="0" err="1"/>
              <a:t>position</a:t>
            </a:r>
            <a:r>
              <a:rPr lang="pl-PL" sz="1200" dirty="0"/>
              <a:t> of the (n) </a:t>
            </a:r>
            <a:r>
              <a:rPr lang="pl-PL" sz="1200" dirty="0" err="1"/>
              <a:t>found</a:t>
            </a:r>
            <a:r>
              <a:rPr lang="pl-PL" sz="1200" dirty="0"/>
              <a:t> </a:t>
            </a:r>
            <a:r>
              <a:rPr lang="pl-PL" sz="1200" dirty="0" err="1"/>
              <a:t>edge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PositionY</a:t>
            </a:r>
            <a:r>
              <a:rPr lang="pl-PL" sz="1200" dirty="0"/>
              <a:t> (n) – Y </a:t>
            </a:r>
            <a:r>
              <a:rPr lang="pl-PL" sz="1200" dirty="0" err="1"/>
              <a:t>position</a:t>
            </a:r>
            <a:r>
              <a:rPr lang="pl-PL" sz="1200" dirty="0"/>
              <a:t> of the (n) </a:t>
            </a:r>
            <a:r>
              <a:rPr lang="pl-PL" sz="1200" dirty="0" err="1"/>
              <a:t>found</a:t>
            </a:r>
            <a:r>
              <a:rPr lang="pl-PL" sz="1200" dirty="0"/>
              <a:t> </a:t>
            </a:r>
            <a:r>
              <a:rPr lang="pl-PL" sz="1200" dirty="0" err="1"/>
              <a:t>edge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DistancePeakToPeakCalibrated</a:t>
            </a:r>
            <a:r>
              <a:rPr lang="pl-PL" sz="1200" dirty="0"/>
              <a:t> – </a:t>
            </a:r>
            <a:r>
              <a:rPr lang="pl-PL" sz="1200" dirty="0" err="1"/>
              <a:t>distance</a:t>
            </a:r>
            <a:r>
              <a:rPr lang="pl-PL" sz="1200" dirty="0"/>
              <a:t> from </a:t>
            </a:r>
            <a:r>
              <a:rPr lang="pl-PL" sz="1200" dirty="0" err="1"/>
              <a:t>first</a:t>
            </a:r>
            <a:r>
              <a:rPr lang="pl-PL" sz="1200" dirty="0"/>
              <a:t> to </a:t>
            </a:r>
            <a:r>
              <a:rPr lang="pl-PL" sz="1200" dirty="0" err="1"/>
              <a:t>last</a:t>
            </a:r>
            <a:r>
              <a:rPr lang="pl-PL" sz="1200" dirty="0"/>
              <a:t> </a:t>
            </a:r>
            <a:r>
              <a:rPr lang="pl-PL" sz="1200" dirty="0" err="1"/>
              <a:t>edge</a:t>
            </a:r>
            <a:r>
              <a:rPr lang="pl-PL" sz="1200" dirty="0"/>
              <a:t> </a:t>
            </a:r>
            <a:r>
              <a:rPr lang="pl-PL" sz="1200" dirty="0" err="1"/>
              <a:t>after</a:t>
            </a:r>
            <a:r>
              <a:rPr lang="pl-PL" sz="1200" dirty="0"/>
              <a:t> </a:t>
            </a:r>
            <a:r>
              <a:rPr lang="pl-PL" sz="1200" dirty="0" err="1"/>
              <a:t>calibration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PositionXCalibrated</a:t>
            </a:r>
            <a:r>
              <a:rPr lang="pl-PL" sz="1200" dirty="0"/>
              <a:t> (n) – X </a:t>
            </a:r>
            <a:r>
              <a:rPr lang="pl-PL" sz="1200" dirty="0" err="1"/>
              <a:t>position</a:t>
            </a:r>
            <a:r>
              <a:rPr lang="pl-PL" sz="1200" dirty="0"/>
              <a:t> </a:t>
            </a:r>
            <a:r>
              <a:rPr lang="pl-PL" sz="1200" dirty="0" err="1"/>
              <a:t>after</a:t>
            </a:r>
            <a:r>
              <a:rPr lang="pl-PL" sz="1200" dirty="0"/>
              <a:t> </a:t>
            </a:r>
            <a:r>
              <a:rPr lang="pl-PL" sz="1200" dirty="0" err="1"/>
              <a:t>calibration</a:t>
            </a:r>
            <a:r>
              <a:rPr lang="pl-PL" sz="1200" dirty="0"/>
              <a:t> of the (n) </a:t>
            </a:r>
            <a:r>
              <a:rPr lang="pl-PL" sz="1200" dirty="0" err="1"/>
              <a:t>found</a:t>
            </a:r>
            <a:r>
              <a:rPr lang="pl-PL" sz="1200" dirty="0"/>
              <a:t> </a:t>
            </a:r>
            <a:r>
              <a:rPr lang="pl-PL" sz="1200" dirty="0" err="1"/>
              <a:t>edge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PositionYCalibrated</a:t>
            </a:r>
            <a:r>
              <a:rPr lang="pl-PL" sz="1200" dirty="0"/>
              <a:t> – Y </a:t>
            </a:r>
            <a:r>
              <a:rPr lang="pl-PL" sz="1200" dirty="0" err="1"/>
              <a:t>position</a:t>
            </a:r>
            <a:r>
              <a:rPr lang="pl-PL" sz="1200" dirty="0"/>
              <a:t> </a:t>
            </a:r>
            <a:r>
              <a:rPr lang="pl-PL" sz="1200" dirty="0" err="1"/>
              <a:t>after</a:t>
            </a:r>
            <a:r>
              <a:rPr lang="pl-PL" sz="1200" dirty="0"/>
              <a:t> </a:t>
            </a:r>
            <a:r>
              <a:rPr lang="pl-PL" sz="1200" dirty="0" err="1"/>
              <a:t>calibration</a:t>
            </a:r>
            <a:r>
              <a:rPr lang="pl-PL" sz="1200" dirty="0"/>
              <a:t> of the (n) </a:t>
            </a:r>
            <a:r>
              <a:rPr lang="pl-PL" sz="1200" dirty="0" err="1"/>
              <a:t>found</a:t>
            </a:r>
            <a:r>
              <a:rPr lang="pl-PL" sz="1200" dirty="0"/>
              <a:t> </a:t>
            </a:r>
            <a:r>
              <a:rPr lang="pl-PL" sz="1200" dirty="0" err="1"/>
              <a:t>edge</a:t>
            </a:r>
            <a:endParaRPr lang="pl-PL" sz="1200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AA7A925-6AC0-4DE6-99A3-A4DA3840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16" y="3138454"/>
            <a:ext cx="5558556" cy="19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0339"/>
      </p:ext>
    </p:extLst>
  </p:cSld>
  <p:clrMapOvr>
    <a:masterClrMapping/>
  </p:clrMapOvr>
</p:sld>
</file>

<file path=ppt/theme/theme1.xml><?xml version="1.0" encoding="utf-8"?>
<a:theme xmlns:a="http://schemas.openxmlformats.org/drawingml/2006/main" name="Balluff_Neutral_with_Icons">
  <a:themeElements>
    <a:clrScheme name="Balluff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FC8E1"/>
      </a:accent1>
      <a:accent2>
        <a:srgbClr val="6EA0C8"/>
      </a:accent2>
      <a:accent3>
        <a:srgbClr val="4BB9F0"/>
      </a:accent3>
      <a:accent4>
        <a:srgbClr val="2D78B4"/>
      </a:accent4>
      <a:accent5>
        <a:srgbClr val="235582"/>
      </a:accent5>
      <a:accent6>
        <a:srgbClr val="193C55"/>
      </a:accent6>
      <a:hlink>
        <a:srgbClr val="6699CC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Pokaz na ekranie (16:10)</PresentationFormat>
  <Paragraphs>63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Wingdings</vt:lpstr>
      <vt:lpstr>Balluff_Neutral_with_Icons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Damian Grzegocki</cp:lastModifiedBy>
  <cp:revision>85</cp:revision>
  <dcterms:modified xsi:type="dcterms:W3CDTF">2020-04-02T13:49:38Z</dcterms:modified>
</cp:coreProperties>
</file>