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0" r:id="rId7"/>
    <p:sldId id="261" r:id="rId8"/>
    <p:sldId id="275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5D288-B760-41EB-9985-73725F24CF59}" v="13" dt="2023-05-08T21:15:07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drewkronser/cve-common-vulnerabilities-and-exposures?resource=download&amp;select=cve.csv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CVE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Camille Balo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0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b="1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355" y="1392646"/>
            <a:ext cx="11397342" cy="444137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Rise in cyber incidents and attacks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CVEs provide a standardized method for identifying, tracking, and sharing information on security vulnerabilities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Analyze CVE data in order to answer questions about the past and future of cyber vulnerabilities and model the data in a way to communicate such findings to IT and non-IT personnel alike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1572" y="6344557"/>
            <a:ext cx="3479800" cy="365125"/>
          </a:xfrm>
        </p:spPr>
        <p:txBody>
          <a:bodyPr/>
          <a:lstStyle/>
          <a:p>
            <a:r>
              <a:rPr lang="en-US" dirty="0"/>
              <a:t>CVE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12" y="0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8989" y="1308196"/>
            <a:ext cx="3924300" cy="502048"/>
          </a:xfrm>
        </p:spPr>
        <p:txBody>
          <a:bodyPr/>
          <a:lstStyle/>
          <a:p>
            <a:r>
              <a:rPr lang="en-US" sz="2800" b="1" dirty="0"/>
              <a:t>Obtaining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4240" y="1308195"/>
            <a:ext cx="4832169" cy="502049"/>
          </a:xfrm>
        </p:spPr>
        <p:txBody>
          <a:bodyPr>
            <a:noAutofit/>
          </a:bodyPr>
          <a:lstStyle/>
          <a:p>
            <a:r>
              <a:rPr lang="en-US" sz="2200" dirty="0"/>
              <a:t>A Kaggle CSV dataset (appendix 1)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CVE Data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82DE3AB-96E1-8A18-FB49-36144ED75A3D}"/>
              </a:ext>
            </a:extLst>
          </p:cNvPr>
          <p:cNvSpPr txBox="1">
            <a:spLocks/>
          </p:cNvSpPr>
          <p:nvPr/>
        </p:nvSpPr>
        <p:spPr>
          <a:xfrm>
            <a:off x="2248989" y="2131710"/>
            <a:ext cx="3924300" cy="50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Modules Used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B664017-777B-108E-6D98-1B5234BB67B4}"/>
              </a:ext>
            </a:extLst>
          </p:cNvPr>
          <p:cNvSpPr txBox="1">
            <a:spLocks/>
          </p:cNvSpPr>
          <p:nvPr/>
        </p:nvSpPr>
        <p:spPr>
          <a:xfrm>
            <a:off x="5984240" y="2131709"/>
            <a:ext cx="4832169" cy="502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Pandas and Matplotlib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03F5997-7171-F92E-04EF-0EA15B64D267}"/>
              </a:ext>
            </a:extLst>
          </p:cNvPr>
          <p:cNvSpPr txBox="1">
            <a:spLocks/>
          </p:cNvSpPr>
          <p:nvPr/>
        </p:nvSpPr>
        <p:spPr>
          <a:xfrm>
            <a:off x="2248989" y="2918467"/>
            <a:ext cx="3924300" cy="50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Tools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19A50A4-48B3-8A85-6F23-93108C63DB25}"/>
              </a:ext>
            </a:extLst>
          </p:cNvPr>
          <p:cNvSpPr txBox="1">
            <a:spLocks/>
          </p:cNvSpPr>
          <p:nvPr/>
        </p:nvSpPr>
        <p:spPr>
          <a:xfrm>
            <a:off x="5984240" y="2918466"/>
            <a:ext cx="5567680" cy="502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Visual Studio Code—</a:t>
            </a:r>
            <a:r>
              <a:rPr lang="en-US" sz="2200" dirty="0" err="1"/>
              <a:t>Jupyter</a:t>
            </a:r>
            <a:r>
              <a:rPr lang="en-US" sz="2200" dirty="0"/>
              <a:t> Notebook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7DEA02-4F81-6B78-174A-B8DFC9721A33}"/>
              </a:ext>
            </a:extLst>
          </p:cNvPr>
          <p:cNvSpPr txBox="1">
            <a:spLocks/>
          </p:cNvSpPr>
          <p:nvPr/>
        </p:nvSpPr>
        <p:spPr>
          <a:xfrm>
            <a:off x="2248989" y="3741982"/>
            <a:ext cx="3924300" cy="50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Cleaning the Data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B3D7D14-73A0-0686-E0FD-8BCB1B502AD1}"/>
              </a:ext>
            </a:extLst>
          </p:cNvPr>
          <p:cNvSpPr txBox="1">
            <a:spLocks/>
          </p:cNvSpPr>
          <p:nvPr/>
        </p:nvSpPr>
        <p:spPr>
          <a:xfrm>
            <a:off x="5984240" y="3741981"/>
            <a:ext cx="4832169" cy="2577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Removed </a:t>
            </a:r>
            <a:r>
              <a:rPr lang="en-US" sz="2200" dirty="0" err="1"/>
              <a:t>NaN</a:t>
            </a:r>
            <a:r>
              <a:rPr lang="en-US" sz="2200" dirty="0"/>
              <a:t> values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Removed all REJECTED values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Almost 90,000 rows total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Removed unnecessary columns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Renamed columns to be shorter and all lowercase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4428"/>
            <a:ext cx="8421688" cy="1325563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9466"/>
            <a:ext cx="3363685" cy="823912"/>
          </a:xfrm>
        </p:spPr>
        <p:txBody>
          <a:bodyPr/>
          <a:lstStyle/>
          <a:p>
            <a:r>
              <a:rPr lang="en-US" sz="2800" dirty="0"/>
              <a:t>The average CVSS score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543" y="2512389"/>
            <a:ext cx="3733800" cy="274430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6.0 average CVSS score from 1999-2019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Average impact level: Medium </a:t>
            </a:r>
            <a:endParaRPr lang="en-US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CVE Data Science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D3FA6F-E2D8-5234-BB7B-8586B0D3E47A}"/>
              </a:ext>
            </a:extLst>
          </p:cNvPr>
          <p:cNvSpPr txBox="1">
            <a:spLocks/>
          </p:cNvSpPr>
          <p:nvPr/>
        </p:nvSpPr>
        <p:spPr>
          <a:xfrm>
            <a:off x="4757058" y="1519466"/>
            <a:ext cx="332014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Most CVEs in a year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7F8771A-8E64-E073-91FC-9D736A75BE6A}"/>
              </a:ext>
            </a:extLst>
          </p:cNvPr>
          <p:cNvSpPr txBox="1">
            <a:spLocks/>
          </p:cNvSpPr>
          <p:nvPr/>
        </p:nvSpPr>
        <p:spPr>
          <a:xfrm>
            <a:off x="4757058" y="2491723"/>
            <a:ext cx="3511204" cy="202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2018: 14,855 total CVEs</a:t>
            </a:r>
            <a:endParaRPr lang="en-US" sz="240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AA2FB15-9FB8-1379-C84C-79FAC6B0351B}"/>
              </a:ext>
            </a:extLst>
          </p:cNvPr>
          <p:cNvSpPr txBox="1">
            <a:spLocks/>
          </p:cNvSpPr>
          <p:nvPr/>
        </p:nvSpPr>
        <p:spPr>
          <a:xfrm>
            <a:off x="8610600" y="1519466"/>
            <a:ext cx="302262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Least CVEs in a year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B195558C-56F6-1108-AD1F-193A57F3DB95}"/>
              </a:ext>
            </a:extLst>
          </p:cNvPr>
          <p:cNvSpPr txBox="1">
            <a:spLocks/>
          </p:cNvSpPr>
          <p:nvPr/>
        </p:nvSpPr>
        <p:spPr>
          <a:xfrm>
            <a:off x="8585220" y="2491724"/>
            <a:ext cx="3326147" cy="1651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2000: 18 total CVEs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4428"/>
            <a:ext cx="8421688" cy="1325563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840" y="1519466"/>
            <a:ext cx="3209046" cy="823912"/>
          </a:xfrm>
        </p:spPr>
        <p:txBody>
          <a:bodyPr/>
          <a:lstStyle/>
          <a:p>
            <a:r>
              <a:rPr lang="en-US" sz="2800" dirty="0"/>
              <a:t>The average CVEs per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2841" y="2491724"/>
            <a:ext cx="3209046" cy="16517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4,227 CVEs per (see appendix 2)</a:t>
            </a:r>
            <a:endParaRPr lang="en-US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CVE Data Science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D3FA6F-E2D8-5234-BB7B-8586B0D3E47A}"/>
              </a:ext>
            </a:extLst>
          </p:cNvPr>
          <p:cNvSpPr txBox="1">
            <a:spLocks/>
          </p:cNvSpPr>
          <p:nvPr/>
        </p:nvSpPr>
        <p:spPr>
          <a:xfrm>
            <a:off x="4201886" y="1519466"/>
            <a:ext cx="356314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trend of CVEs over the years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7F8771A-8E64-E073-91FC-9D736A75BE6A}"/>
              </a:ext>
            </a:extLst>
          </p:cNvPr>
          <p:cNvSpPr txBox="1">
            <a:spLocks/>
          </p:cNvSpPr>
          <p:nvPr/>
        </p:nvSpPr>
        <p:spPr>
          <a:xfrm>
            <a:off x="4232786" y="2528832"/>
            <a:ext cx="3726428" cy="2846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As showcased by the graph, the current trend of CVEs recorded is rapidly increasing, with a large uptick in recording beginning in 2017 (see appendix 3)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AA2FB15-9FB8-1379-C84C-79FAC6B0351B}"/>
              </a:ext>
            </a:extLst>
          </p:cNvPr>
          <p:cNvSpPr txBox="1">
            <a:spLocks/>
          </p:cNvSpPr>
          <p:nvPr/>
        </p:nvSpPr>
        <p:spPr>
          <a:xfrm>
            <a:off x="7990114" y="1519466"/>
            <a:ext cx="384129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Most common vulnerability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B195558C-56F6-1108-AD1F-193A57F3DB95}"/>
              </a:ext>
            </a:extLst>
          </p:cNvPr>
          <p:cNvSpPr txBox="1">
            <a:spLocks/>
          </p:cNvSpPr>
          <p:nvPr/>
        </p:nvSpPr>
        <p:spPr>
          <a:xfrm>
            <a:off x="7990113" y="2491723"/>
            <a:ext cx="4119439" cy="246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The most common vulnerability (CWE Name): ‘Improper Restriction of Operations within the Bounds of a Memory Buffer,’ with 12,305 total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51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0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b="1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5" y="1534886"/>
            <a:ext cx="11397342" cy="444137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</a:rPr>
              <a:t>Include CVEs from 2020-present day as the dataset only included data from 1999-2019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Pull the data directly from NIST or an associated website that houses CVE data using web scraping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</a:rPr>
              <a:t>Automate the pulling down of new CV</a:t>
            </a:r>
            <a:r>
              <a:rPr lang="en-US" sz="2000" dirty="0"/>
              <a:t>Es from said websites (by writing a script) to streamline the process of gathering and analyzing the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</a:rPr>
              <a:t>Include more information regarding patches/remediation, exploitability, incidents, products, vendors,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1572" y="6344557"/>
            <a:ext cx="3479800" cy="365125"/>
          </a:xfrm>
        </p:spPr>
        <p:txBody>
          <a:bodyPr/>
          <a:lstStyle/>
          <a:p>
            <a:r>
              <a:rPr lang="en-US" dirty="0"/>
              <a:t>CVE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12" y="0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Appendix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6800" y="1325563"/>
            <a:ext cx="9184640" cy="200691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2"/>
              </a:rPr>
              <a:t>CVE (Common Vulnerabilities and Exposures) | Kaggle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important to note however, that this number was definitely skewed due to the drastically low number of CVEs records for the years 1999-2005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(see next slide for graph)</a:t>
            </a:r>
            <a:endParaRPr lang="en-US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CVE Data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6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883" y="0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Appendix 3 (graph)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CVE Data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D18D9-E812-AF43-8C30-6EDA2F585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11" y="1025310"/>
            <a:ext cx="8641377" cy="53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{5F817A4C-DEDA-4866-B817-A0FC389D67B3}tf67328976_win32</Template>
  <TotalTime>6077</TotalTime>
  <Words>385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Söhne</vt:lpstr>
      <vt:lpstr>Tenorite</vt:lpstr>
      <vt:lpstr>Wingdings</vt:lpstr>
      <vt:lpstr>Office Theme</vt:lpstr>
      <vt:lpstr>CVE Data Science</vt:lpstr>
      <vt:lpstr>Purpose</vt:lpstr>
      <vt:lpstr>methodology</vt:lpstr>
      <vt:lpstr>results</vt:lpstr>
      <vt:lpstr>results</vt:lpstr>
      <vt:lpstr>Future work</vt:lpstr>
      <vt:lpstr>Appendix</vt:lpstr>
      <vt:lpstr>Appendix 3 (graph)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Camille Balo</dc:creator>
  <cp:lastModifiedBy>Camille Balo</cp:lastModifiedBy>
  <cp:revision>3</cp:revision>
  <dcterms:created xsi:type="dcterms:W3CDTF">2023-04-30T20:29:37Z</dcterms:created>
  <dcterms:modified xsi:type="dcterms:W3CDTF">2023-05-08T21:21:10Z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